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7" r:id="rId4"/>
    <p:sldId id="264" r:id="rId5"/>
    <p:sldId id="270" r:id="rId6"/>
    <p:sldId id="257" r:id="rId7"/>
    <p:sldId id="269" r:id="rId8"/>
    <p:sldId id="266" r:id="rId9"/>
    <p:sldId id="25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50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914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96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70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66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26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4556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121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1492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218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33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9FD6D-A75A-4B41-B47E-C71991571F2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58262-CD14-409D-9842-A1964312A6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88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egitek.meb.gov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Geniş Ölçekli Testler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8365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Geniş Ölçekli Testler ve Madde Türleri</a:t>
            </a:r>
            <a:endParaRPr lang="tr-TR" b="1" dirty="0">
              <a:latin typeface="+mn-lt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Geniş </a:t>
            </a:r>
            <a:r>
              <a:rPr lang="tr-TR" dirty="0"/>
              <a:t>ölçekli </a:t>
            </a:r>
            <a:r>
              <a:rPr lang="tr-TR" dirty="0" smtClean="0"/>
              <a:t>testlerde, </a:t>
            </a:r>
            <a:r>
              <a:rPr lang="tr-TR" dirty="0"/>
              <a:t>çoktan seçmeli maddeler, kısa yanıt gerektiren (yapılandırılmış) açık uçlu maddeler ve uzun yanıt gerektiren (yapılandırılmamış) açık uçlu maddelere yer verilmektedir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b="1" dirty="0" smtClean="0"/>
              <a:t>Çoktan Seçmeli Maddeler</a:t>
            </a:r>
          </a:p>
          <a:p>
            <a:pPr lvl="1" algn="just"/>
            <a:r>
              <a:rPr lang="tr-TR" dirty="0" smtClean="0"/>
              <a:t>Çoktan </a:t>
            </a:r>
            <a:r>
              <a:rPr lang="tr-TR" dirty="0"/>
              <a:t>seçmeli maddeler, madde kökü ve seçenekler olmak üzere iki bölümden oluşmaktadır</a:t>
            </a:r>
            <a:r>
              <a:rPr lang="tr-TR" dirty="0" smtClean="0"/>
              <a:t>.</a:t>
            </a:r>
          </a:p>
          <a:p>
            <a:pPr lvl="1" algn="just"/>
            <a:endParaRPr lang="tr-TR" dirty="0" smtClean="0"/>
          </a:p>
          <a:p>
            <a:pPr algn="just"/>
            <a:r>
              <a:rPr lang="tr-TR" b="1" dirty="0" smtClean="0"/>
              <a:t>Açık Uçlu Maddeler: </a:t>
            </a:r>
          </a:p>
          <a:p>
            <a:pPr lvl="1" algn="just"/>
            <a:r>
              <a:rPr lang="tr-TR" dirty="0"/>
              <a:t>Açık uçlu maddeler, kısa cevap gerektiren ve uzun cevap gerektiren maddeler olmak üzere ikiye ayrılır. Kısa cevaplı maddeler genellikle, soru cümlesi içeren madde ya da eksik cümle yapısında madde türünde </a:t>
            </a:r>
            <a:r>
              <a:rPr lang="tr-TR" dirty="0" smtClean="0"/>
              <a:t>kullanılmaktadır (</a:t>
            </a:r>
            <a:r>
              <a:rPr lang="tr-TR" dirty="0" err="1" smtClean="0"/>
              <a:t>Baykul</a:t>
            </a:r>
            <a:r>
              <a:rPr lang="tr-TR" dirty="0"/>
              <a:t>, 2015).</a:t>
            </a:r>
            <a:endParaRPr lang="tr-TR" b="1" dirty="0" smtClean="0"/>
          </a:p>
          <a:p>
            <a:pPr marL="0" indent="0" algn="just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74782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Geniş Ölçekli Testler Kapsamında Uygulanan Anketler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02716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Başarı </a:t>
            </a:r>
            <a:r>
              <a:rPr lang="tr-TR" dirty="0"/>
              <a:t>testleri ile </a:t>
            </a:r>
            <a:r>
              <a:rPr lang="tr-TR" dirty="0" smtClean="0"/>
              <a:t>belirlenmesinin hedeflendiği öğrenme düzeylerinin yanı sıra öğrencilerin </a:t>
            </a:r>
            <a:r>
              <a:rPr lang="tr-TR" dirty="0"/>
              <a:t>akademik başarıları ile ilişkili </a:t>
            </a:r>
            <a:r>
              <a:rPr lang="tr-TR" dirty="0" smtClean="0"/>
              <a:t>farklı faktörlerle ilgili olarak </a:t>
            </a:r>
            <a:r>
              <a:rPr lang="tr-TR" dirty="0"/>
              <a:t>da belirlemeler </a:t>
            </a:r>
            <a:r>
              <a:rPr lang="tr-TR" dirty="0" smtClean="0"/>
              <a:t>yapılmaktadır.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Örneğin PISA uygulamalarında başarı testlerinin yanı sıra ö</a:t>
            </a:r>
            <a:r>
              <a:rPr lang="fi-FI" dirty="0" smtClean="0"/>
              <a:t>ğrenci </a:t>
            </a:r>
            <a:r>
              <a:rPr lang="tr-TR" dirty="0" smtClean="0"/>
              <a:t>a</a:t>
            </a:r>
            <a:r>
              <a:rPr lang="fi-FI" dirty="0" smtClean="0"/>
              <a:t>nketi</a:t>
            </a:r>
            <a:r>
              <a:rPr lang="tr-TR" dirty="0" smtClean="0"/>
              <a:t>, </a:t>
            </a:r>
            <a:r>
              <a:rPr lang="tr-TR" dirty="0"/>
              <a:t>ö</a:t>
            </a:r>
            <a:r>
              <a:rPr lang="fi-FI" dirty="0" smtClean="0"/>
              <a:t>ğretmen </a:t>
            </a:r>
            <a:r>
              <a:rPr lang="tr-TR" dirty="0" smtClean="0"/>
              <a:t>a</a:t>
            </a:r>
            <a:r>
              <a:rPr lang="fi-FI" dirty="0" smtClean="0"/>
              <a:t>nketi</a:t>
            </a:r>
            <a:r>
              <a:rPr lang="tr-TR" dirty="0"/>
              <a:t>,</a:t>
            </a:r>
            <a:r>
              <a:rPr lang="tr-TR" dirty="0" smtClean="0"/>
              <a:t> o</a:t>
            </a:r>
            <a:r>
              <a:rPr lang="fi-FI" dirty="0" smtClean="0"/>
              <a:t>kul </a:t>
            </a:r>
            <a:r>
              <a:rPr lang="tr-TR" dirty="0" smtClean="0"/>
              <a:t>a</a:t>
            </a:r>
            <a:r>
              <a:rPr lang="fi-FI" dirty="0" smtClean="0"/>
              <a:t>nketi</a:t>
            </a:r>
            <a:r>
              <a:rPr lang="tr-TR" dirty="0"/>
              <a:t> </a:t>
            </a:r>
            <a:r>
              <a:rPr lang="tr-TR" dirty="0" smtClean="0"/>
              <a:t>ve v</a:t>
            </a:r>
            <a:r>
              <a:rPr lang="fi-FI" dirty="0" smtClean="0"/>
              <a:t>eli </a:t>
            </a:r>
            <a:r>
              <a:rPr lang="tr-TR" dirty="0" smtClean="0"/>
              <a:t>a</a:t>
            </a:r>
            <a:r>
              <a:rPr lang="fi-FI" dirty="0" smtClean="0"/>
              <a:t>nketi</a:t>
            </a:r>
            <a:r>
              <a:rPr lang="tr-TR" dirty="0" smtClean="0"/>
              <a:t> de uygulanmaktadır.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3944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 smtClean="0"/>
              <a:t>Veli anketleri</a:t>
            </a:r>
            <a:r>
              <a:rPr lang="tr-TR" dirty="0"/>
              <a:t>: </a:t>
            </a:r>
            <a:r>
              <a:rPr lang="tr-TR" dirty="0" smtClean="0"/>
              <a:t>v</a:t>
            </a:r>
            <a:r>
              <a:rPr lang="tr-TR" dirty="0" smtClean="0"/>
              <a:t>eliye </a:t>
            </a:r>
            <a:r>
              <a:rPr lang="tr-TR" dirty="0"/>
              <a:t>ait genel </a:t>
            </a:r>
            <a:r>
              <a:rPr lang="tr-TR" dirty="0" smtClean="0"/>
              <a:t>bilgiler, velinin </a:t>
            </a:r>
            <a:r>
              <a:rPr lang="tr-TR" dirty="0" err="1"/>
              <a:t>sosyo</a:t>
            </a:r>
            <a:r>
              <a:rPr lang="tr-TR" dirty="0"/>
              <a:t>-ekonomik alt yapısı ve eğitim </a:t>
            </a:r>
            <a:r>
              <a:rPr lang="tr-TR" dirty="0" smtClean="0"/>
              <a:t>geçmişi, velinin </a:t>
            </a:r>
            <a:r>
              <a:rPr lang="tr-TR" dirty="0"/>
              <a:t>okulu hakkındaki düşünceleri ve okuldaki karar süreçlerine </a:t>
            </a:r>
            <a:r>
              <a:rPr lang="tr-TR" dirty="0" smtClean="0"/>
              <a:t>katılımı, okul seçimi, velinin derslere ilgisi vb.</a:t>
            </a:r>
            <a:endParaRPr lang="tr-TR" dirty="0"/>
          </a:p>
          <a:p>
            <a:r>
              <a:rPr lang="tr-TR" i="1" dirty="0" smtClean="0"/>
              <a:t>Öğrenci anketleri</a:t>
            </a:r>
            <a:r>
              <a:rPr lang="tr-TR" dirty="0" smtClean="0"/>
              <a:t>: Sosyoekonomik alt yapı, göçmenlik durumu, öğrenme stilleri ve derslere yönelik tutum; devamsızlık, okul değiştirme sıklığı. Okul dışı eğitsel etkinlikler vb.</a:t>
            </a:r>
          </a:p>
          <a:p>
            <a:r>
              <a:rPr lang="tr-TR" i="1" dirty="0" smtClean="0"/>
              <a:t>Okul anketleri</a:t>
            </a:r>
            <a:r>
              <a:rPr lang="tr-TR" dirty="0" smtClean="0"/>
              <a:t>: okul liderliği, öğrenci profili, müfredat dışı etkinlikler, okul büyüklüğü vb.</a:t>
            </a:r>
          </a:p>
          <a:p>
            <a:pPr marL="0" indent="0">
              <a:buNone/>
            </a:pPr>
            <a:r>
              <a:rPr lang="tr-TR" dirty="0"/>
              <a:t>d</a:t>
            </a:r>
            <a:r>
              <a:rPr lang="tr-TR" dirty="0" smtClean="0"/>
              <a:t>eğişkenlere yönelik olarak bilgiler sunmaktadır.</a:t>
            </a:r>
          </a:p>
          <a:p>
            <a:pPr marL="0" indent="0" algn="r">
              <a:buNone/>
            </a:pPr>
            <a:r>
              <a:rPr lang="tr-TR" dirty="0" smtClean="0"/>
              <a:t>(MEB YEGİTEK, 2011)</a:t>
            </a:r>
          </a:p>
          <a:p>
            <a:endParaRPr lang="tr-TR" dirty="0" smtClean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69012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57887"/>
            <a:ext cx="10515600" cy="4351338"/>
          </a:xfrm>
        </p:spPr>
        <p:txBody>
          <a:bodyPr/>
          <a:lstStyle/>
          <a:p>
            <a:r>
              <a:rPr lang="tr-TR" dirty="0" smtClean="0"/>
              <a:t>Her bir geniş ölçekli sınav farklı özelliklere odaklanmaktadır.</a:t>
            </a:r>
          </a:p>
          <a:p>
            <a:r>
              <a:rPr lang="tr-TR" dirty="0" smtClean="0"/>
              <a:t>Ancak bu sınavlarda, öğrenci başarısına ek olarak</a:t>
            </a:r>
          </a:p>
          <a:p>
            <a:pPr lvl="1"/>
            <a:r>
              <a:rPr lang="tr-TR" dirty="0" err="1" smtClean="0"/>
              <a:t>PISA’da</a:t>
            </a:r>
            <a:r>
              <a:rPr lang="tr-TR" dirty="0" smtClean="0"/>
              <a:t> «</a:t>
            </a:r>
            <a:r>
              <a:rPr lang="tr-TR" dirty="0" err="1" smtClean="0"/>
              <a:t>okuryazar»lık</a:t>
            </a:r>
            <a:r>
              <a:rPr lang="tr-TR" dirty="0" smtClean="0"/>
              <a:t> kavramı üzerinde durulmaktadır.</a:t>
            </a:r>
          </a:p>
          <a:p>
            <a:pPr lvl="1"/>
            <a:r>
              <a:rPr lang="tr-TR" dirty="0" smtClean="0"/>
              <a:t>TIMSS uygulamalarında daha çok okul öğrenmeleri değerlendirilmektedir.</a:t>
            </a:r>
          </a:p>
          <a:p>
            <a:pPr lvl="1"/>
            <a:r>
              <a:rPr lang="tr-TR" dirty="0" smtClean="0"/>
              <a:t>PIRLS, sadece okuduğunu anlama becerisi üzerine ölçmeler yapmaktadır.</a:t>
            </a:r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marL="457200" lvl="1" indent="0" algn="ctr">
              <a:buNone/>
            </a:pPr>
            <a:r>
              <a:rPr lang="tr-TR" dirty="0" smtClean="0"/>
              <a:t>Tüm uygulamalarda, öğrenci başarısının yanında bu başarıda etkili olan faktörlere yönelik de bilgi toplama ve bir öğrenme profili çıkartma gayreti </a:t>
            </a:r>
            <a:r>
              <a:rPr lang="tr-TR" smtClean="0"/>
              <a:t>söz konusudur.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836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Geniş ölçekli sınavlar hazırlanırken dikkat edilmesi gereken bazı </a:t>
            </a:r>
            <a:r>
              <a:rPr lang="tr-TR" dirty="0" smtClean="0"/>
              <a:t>noktaları </a:t>
            </a:r>
            <a:r>
              <a:rPr lang="tr-TR" dirty="0" err="1" smtClean="0"/>
              <a:t>Popham</a:t>
            </a:r>
            <a:r>
              <a:rPr lang="tr-TR" dirty="0" smtClean="0"/>
              <a:t> (2001) aşağıdaki gibi özetlemektedir:</a:t>
            </a:r>
          </a:p>
          <a:p>
            <a:pPr marL="0" indent="0" algn="just">
              <a:buNone/>
            </a:pPr>
            <a:endParaRPr lang="tr-TR" dirty="0"/>
          </a:p>
          <a:p>
            <a:pPr lvl="1" algn="just"/>
            <a:r>
              <a:rPr lang="tr-TR" dirty="0"/>
              <a:t>En önemli öğrenme sonuçlarının belirlenmesi ve uygun zamanda ölçülecek yüksek öncelikli sonuçlar üzerine bir test </a:t>
            </a:r>
            <a:r>
              <a:rPr lang="tr-TR" dirty="0" smtClean="0"/>
              <a:t>geliştirilmeli</a:t>
            </a:r>
          </a:p>
          <a:p>
            <a:pPr lvl="1" algn="just"/>
            <a:endParaRPr lang="tr-TR" dirty="0"/>
          </a:p>
          <a:p>
            <a:pPr lvl="1" algn="just"/>
            <a:r>
              <a:rPr lang="tr-TR" dirty="0"/>
              <a:t>Herhangi bir yüksek risk içeren testin maddeleri ve yönergeler, testin amacına uygunluğu yönüyle gözden </a:t>
            </a:r>
            <a:r>
              <a:rPr lang="tr-TR" dirty="0" smtClean="0"/>
              <a:t>geçirilmeli</a:t>
            </a:r>
            <a:endParaRPr lang="tr-TR" dirty="0"/>
          </a:p>
          <a:p>
            <a:pPr lvl="1"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4540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592243"/>
            <a:ext cx="10515600" cy="4351338"/>
          </a:xfrm>
        </p:spPr>
        <p:txBody>
          <a:bodyPr>
            <a:normAutofit/>
          </a:bodyPr>
          <a:lstStyle/>
          <a:p>
            <a:pPr lvl="1" algn="just"/>
            <a:r>
              <a:rPr lang="tr-TR" dirty="0" smtClean="0"/>
              <a:t>Tüm </a:t>
            </a:r>
            <a:r>
              <a:rPr lang="tr-TR" dirty="0"/>
              <a:t>ölçme görevlerinde bireylerin sergilemesi beklenen anahtar bilgi ve alt beceriler ve cevapların niteliğini değerlendirmek kullanılacak ölçütler </a:t>
            </a:r>
            <a:r>
              <a:rPr lang="tr-TR" dirty="0" smtClean="0"/>
              <a:t>tanımlanmalı</a:t>
            </a:r>
          </a:p>
          <a:p>
            <a:pPr lvl="1" algn="just"/>
            <a:endParaRPr lang="tr-TR" dirty="0"/>
          </a:p>
          <a:p>
            <a:pPr lvl="1" algn="just"/>
            <a:r>
              <a:rPr lang="tr-TR" dirty="0"/>
              <a:t>Test maddeleri ve bölümleriyle ölçülen özelliğin niteliğini ortaya çıkaracak betimleme hazırlanmalı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8614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Ülkemizde </a:t>
            </a:r>
            <a:r>
              <a:rPr lang="tr-TR" dirty="0"/>
              <a:t>uygulanan </a:t>
            </a:r>
            <a:r>
              <a:rPr lang="tr-TR" dirty="0" smtClean="0"/>
              <a:t> ulusal </a:t>
            </a:r>
            <a:r>
              <a:rPr lang="tr-TR" dirty="0"/>
              <a:t>d</a:t>
            </a:r>
            <a:r>
              <a:rPr lang="tr-TR" dirty="0" smtClean="0"/>
              <a:t>üzeyde </a:t>
            </a:r>
            <a:r>
              <a:rPr lang="tr-TR" dirty="0"/>
              <a:t>g</a:t>
            </a:r>
            <a:r>
              <a:rPr lang="tr-TR" dirty="0" smtClean="0"/>
              <a:t>eniş </a:t>
            </a:r>
            <a:r>
              <a:rPr lang="tr-TR" dirty="0"/>
              <a:t>ö</a:t>
            </a:r>
            <a:r>
              <a:rPr lang="tr-TR" dirty="0" smtClean="0"/>
              <a:t>lçekli </a:t>
            </a:r>
            <a:r>
              <a:rPr lang="tr-TR" dirty="0"/>
              <a:t>t</a:t>
            </a:r>
            <a:r>
              <a:rPr lang="tr-TR" dirty="0" smtClean="0"/>
              <a:t>est </a:t>
            </a:r>
            <a:r>
              <a:rPr lang="tr-TR" dirty="0"/>
              <a:t>ö</a:t>
            </a:r>
            <a:r>
              <a:rPr lang="tr-TR" dirty="0" smtClean="0"/>
              <a:t>rnekleri: ÖBBS, ABİDE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Dünyada uluslararası </a:t>
            </a:r>
            <a:r>
              <a:rPr lang="tr-TR" dirty="0"/>
              <a:t>düzeyde uygulanan </a:t>
            </a:r>
            <a:r>
              <a:rPr lang="tr-TR" dirty="0" smtClean="0"/>
              <a:t>bazı </a:t>
            </a:r>
            <a:r>
              <a:rPr lang="tr-TR" dirty="0"/>
              <a:t>geniş ölçekli </a:t>
            </a:r>
            <a:r>
              <a:rPr lang="tr-TR" dirty="0" smtClean="0"/>
              <a:t>test örnekleri:</a:t>
            </a:r>
            <a:endParaRPr lang="tr-TR" dirty="0"/>
          </a:p>
          <a:p>
            <a:pPr lvl="1" algn="just"/>
            <a:r>
              <a:rPr lang="tr-TR" dirty="0"/>
              <a:t>PIRLS (</a:t>
            </a:r>
            <a:r>
              <a:rPr lang="tr-TR" dirty="0" err="1"/>
              <a:t>Progress</a:t>
            </a:r>
            <a:r>
              <a:rPr lang="tr-TR" dirty="0"/>
              <a:t> in International Reading </a:t>
            </a:r>
            <a:r>
              <a:rPr lang="tr-TR" dirty="0" err="1"/>
              <a:t>Literacy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)</a:t>
            </a:r>
          </a:p>
          <a:p>
            <a:pPr lvl="1" algn="just"/>
            <a:r>
              <a:rPr lang="tr-TR" dirty="0"/>
              <a:t>ICLS (Information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Computer</a:t>
            </a:r>
            <a:r>
              <a:rPr lang="tr-TR" dirty="0"/>
              <a:t> </a:t>
            </a:r>
            <a:r>
              <a:rPr lang="tr-TR" dirty="0" err="1"/>
              <a:t>Literacy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)</a:t>
            </a:r>
          </a:p>
          <a:p>
            <a:pPr lvl="1" algn="just"/>
            <a:r>
              <a:rPr lang="tr-TR" dirty="0" smtClean="0"/>
              <a:t>PIAAC </a:t>
            </a:r>
            <a:r>
              <a:rPr lang="tr-TR" dirty="0"/>
              <a:t>(</a:t>
            </a:r>
            <a:r>
              <a:rPr lang="tr-TR" dirty="0" err="1"/>
              <a:t>Programme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International </a:t>
            </a:r>
            <a:r>
              <a:rPr lang="tr-TR" dirty="0" err="1"/>
              <a:t>Assessment</a:t>
            </a:r>
            <a:r>
              <a:rPr lang="tr-TR" dirty="0"/>
              <a:t> of </a:t>
            </a:r>
            <a:r>
              <a:rPr lang="tr-TR" dirty="0" err="1"/>
              <a:t>Adult</a:t>
            </a:r>
            <a:r>
              <a:rPr lang="tr-TR" dirty="0"/>
              <a:t> </a:t>
            </a:r>
            <a:r>
              <a:rPr lang="tr-TR" dirty="0" err="1"/>
              <a:t>Competencies</a:t>
            </a:r>
            <a:r>
              <a:rPr lang="tr-TR" dirty="0" smtClean="0"/>
              <a:t>)</a:t>
            </a:r>
          </a:p>
          <a:p>
            <a:pPr lvl="1" algn="just"/>
            <a:r>
              <a:rPr lang="tr-TR" dirty="0"/>
              <a:t>PISA (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Programme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International </a:t>
            </a:r>
            <a:r>
              <a:rPr lang="tr-TR" dirty="0" err="1"/>
              <a:t>Student</a:t>
            </a:r>
            <a:r>
              <a:rPr lang="tr-TR" dirty="0"/>
              <a:t> </a:t>
            </a:r>
            <a:r>
              <a:rPr lang="tr-TR" dirty="0" err="1"/>
              <a:t>Assessment</a:t>
            </a:r>
            <a:r>
              <a:rPr lang="tr-TR" dirty="0"/>
              <a:t>)</a:t>
            </a:r>
            <a:endParaRPr lang="tr-TR" dirty="0" smtClean="0"/>
          </a:p>
          <a:p>
            <a:pPr lvl="1" algn="just"/>
            <a:r>
              <a:rPr lang="tr-TR" dirty="0" smtClean="0"/>
              <a:t>TIMSS (</a:t>
            </a:r>
            <a:r>
              <a:rPr lang="en-US" dirty="0"/>
              <a:t>Trends in International Mathematics and Science Study)</a:t>
            </a:r>
            <a:endParaRPr lang="tr-TR" dirty="0"/>
          </a:p>
          <a:p>
            <a:pPr lvl="1"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9282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MEB YEGITEK (2011). </a:t>
            </a:r>
            <a:r>
              <a:rPr lang="tr-TR" i="1" dirty="0" smtClean="0"/>
              <a:t>PISA Türkiye</a:t>
            </a:r>
            <a:r>
              <a:rPr lang="tr-TR" dirty="0" smtClean="0"/>
              <a:t>. </a:t>
            </a:r>
            <a:r>
              <a:rPr lang="tr-TR" dirty="0" smtClean="0">
                <a:hlinkClick r:id="rId2"/>
              </a:rPr>
              <a:t>http://egitek.meb.gov.tr</a:t>
            </a:r>
            <a:r>
              <a:rPr lang="tr-TR" dirty="0" smtClean="0"/>
              <a:t> adresinden 	28 Ocak 2018 tarihinde erişilmiştir.</a:t>
            </a:r>
          </a:p>
          <a:p>
            <a:pPr marL="0" indent="0" algn="just">
              <a:buNone/>
            </a:pPr>
            <a:r>
              <a:rPr lang="tr-TR" dirty="0" smtClean="0"/>
              <a:t>MEB</a:t>
            </a:r>
            <a:r>
              <a:rPr lang="tr-TR" dirty="0"/>
              <a:t>. (2017). </a:t>
            </a:r>
            <a:r>
              <a:rPr lang="tr-TR" i="1" dirty="0"/>
              <a:t>Akademik Becerilerin İzlenmesi ve Değerlendirilmesi </a:t>
            </a:r>
            <a:r>
              <a:rPr lang="tr-TR" i="1" dirty="0" smtClean="0"/>
              <a:t>8. 	Sınıflar </a:t>
            </a:r>
            <a:r>
              <a:rPr lang="tr-TR" i="1" dirty="0"/>
              <a:t>Raporu.</a:t>
            </a:r>
            <a:r>
              <a:rPr lang="tr-TR" dirty="0"/>
              <a:t> Ankara: MEB ÖDSGM.</a:t>
            </a:r>
          </a:p>
          <a:p>
            <a:pPr marL="0" indent="0" algn="just">
              <a:buNone/>
            </a:pPr>
            <a:r>
              <a:rPr lang="tr-TR" dirty="0" err="1" smtClean="0"/>
              <a:t>Popham</a:t>
            </a:r>
            <a:r>
              <a:rPr lang="tr-TR" dirty="0"/>
              <a:t>, J. W. (2001). </a:t>
            </a:r>
            <a:r>
              <a:rPr lang="tr-TR" i="1" dirty="0"/>
              <a:t>T</a:t>
            </a:r>
            <a:r>
              <a:rPr lang="tr-TR" i="1" dirty="0" smtClean="0"/>
              <a:t>est </a:t>
            </a:r>
            <a:r>
              <a:rPr lang="tr-TR" i="1" dirty="0" err="1" smtClean="0"/>
              <a:t>better</a:t>
            </a:r>
            <a:r>
              <a:rPr lang="tr-TR" i="1" dirty="0" smtClean="0"/>
              <a:t>, </a:t>
            </a:r>
            <a:r>
              <a:rPr lang="tr-TR" i="1" dirty="0" err="1" smtClean="0"/>
              <a:t>teach</a:t>
            </a:r>
            <a:r>
              <a:rPr lang="tr-TR" i="1" dirty="0" smtClean="0"/>
              <a:t> </a:t>
            </a:r>
            <a:r>
              <a:rPr lang="tr-TR" i="1" dirty="0" err="1" smtClean="0"/>
              <a:t>better</a:t>
            </a:r>
            <a:r>
              <a:rPr lang="tr-TR" i="1" dirty="0" smtClean="0"/>
              <a:t>: </a:t>
            </a:r>
            <a:r>
              <a:rPr lang="tr-TR" i="1" dirty="0" err="1"/>
              <a:t>T</a:t>
            </a:r>
            <a:r>
              <a:rPr lang="tr-TR" i="1" dirty="0" err="1" smtClean="0"/>
              <a:t>he</a:t>
            </a:r>
            <a:r>
              <a:rPr lang="tr-TR" i="1" dirty="0" smtClean="0"/>
              <a:t> </a:t>
            </a:r>
            <a:r>
              <a:rPr lang="tr-TR" i="1" dirty="0" err="1"/>
              <a:t>i</a:t>
            </a:r>
            <a:r>
              <a:rPr lang="tr-TR" i="1" dirty="0" err="1" smtClean="0"/>
              <a:t>nstructional</a:t>
            </a:r>
            <a:r>
              <a:rPr lang="tr-TR" i="1" dirty="0" smtClean="0"/>
              <a:t> role 	of </a:t>
            </a:r>
            <a:r>
              <a:rPr lang="tr-TR" i="1" dirty="0" err="1" smtClean="0"/>
              <a:t>assessment</a:t>
            </a:r>
            <a:r>
              <a:rPr lang="tr-TR" i="1" dirty="0" smtClean="0"/>
              <a:t>. </a:t>
            </a:r>
            <a:r>
              <a:rPr lang="tr-TR" dirty="0" smtClean="0"/>
              <a:t>USA</a:t>
            </a:r>
            <a:r>
              <a:rPr lang="tr-TR" dirty="0"/>
              <a:t>: </a:t>
            </a:r>
            <a:r>
              <a:rPr lang="tr-TR" dirty="0" err="1"/>
              <a:t>Association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Supervision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Curriculum</a:t>
            </a:r>
            <a:r>
              <a:rPr lang="tr-TR" dirty="0"/>
              <a:t> </a:t>
            </a:r>
            <a:r>
              <a:rPr lang="tr-TR" dirty="0" smtClean="0"/>
              <a:t>	Development.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901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482</Words>
  <Application>Microsoft Office PowerPoint</Application>
  <PresentationFormat>Geniş ekran</PresentationFormat>
  <Paragraphs>50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Geniş Ölçekli Testler</vt:lpstr>
      <vt:lpstr>Geniş Ölçekli Testler ve Madde Türleri</vt:lpstr>
      <vt:lpstr>Geniş Ölçekli Testler Kapsamında Uygulanan Anketler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Cagla ALPAYAR</dc:creator>
  <cp:lastModifiedBy>Cagla ALPAYAR</cp:lastModifiedBy>
  <cp:revision>23</cp:revision>
  <dcterms:created xsi:type="dcterms:W3CDTF">2018-01-29T17:28:05Z</dcterms:created>
  <dcterms:modified xsi:type="dcterms:W3CDTF">2018-02-01T05:03:56Z</dcterms:modified>
</cp:coreProperties>
</file>