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70" r:id="rId4"/>
    <p:sldId id="261" r:id="rId5"/>
    <p:sldId id="263" r:id="rId6"/>
    <p:sldId id="265" r:id="rId7"/>
    <p:sldId id="271"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8" d="100"/>
          <a:sy n="88" d="100"/>
        </p:scale>
        <p:origin x="26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F9D8D388-B2E0-4B7D-B239-8C70055B31C9}" type="datetimeFigureOut">
              <a:rPr lang="tr-TR" smtClean="0"/>
              <a:t>2.02.2020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374294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D8D388-B2E0-4B7D-B239-8C70055B31C9}" type="datetimeFigureOut">
              <a:rPr lang="tr-TR" smtClean="0"/>
              <a:t>2.02.2020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2066388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D8D388-B2E0-4B7D-B239-8C70055B31C9}" type="datetimeFigureOut">
              <a:rPr lang="tr-TR" smtClean="0"/>
              <a:t>2.02.2020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004B7C-5625-4970-9463-D429A5E73DCC}"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47774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9D8D388-B2E0-4B7D-B239-8C70055B31C9}" type="datetimeFigureOut">
              <a:rPr lang="tr-TR" smtClean="0"/>
              <a:t>2.02.2020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1737814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9D8D388-B2E0-4B7D-B239-8C70055B31C9}" type="datetimeFigureOut">
              <a:rPr lang="tr-TR" smtClean="0"/>
              <a:t>2.02.2020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004B7C-5625-4970-9463-D429A5E73DCC}"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59478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F9D8D388-B2E0-4B7D-B239-8C70055B31C9}" type="datetimeFigureOut">
              <a:rPr lang="tr-TR" smtClean="0"/>
              <a:t>2.02.2020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4110240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D8D388-B2E0-4B7D-B239-8C70055B31C9}" type="datetimeFigureOut">
              <a:rPr lang="tr-TR" smtClean="0"/>
              <a:t>2.02.2020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751886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D8D388-B2E0-4B7D-B239-8C70055B31C9}" type="datetimeFigureOut">
              <a:rPr lang="tr-TR" smtClean="0"/>
              <a:t>2.02.2020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330631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9D8D388-B2E0-4B7D-B239-8C70055B31C9}" type="datetimeFigureOut">
              <a:rPr lang="tr-TR" smtClean="0"/>
              <a:t>2.02.2020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297078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F9D8D388-B2E0-4B7D-B239-8C70055B31C9}" type="datetimeFigureOut">
              <a:rPr lang="tr-TR" smtClean="0"/>
              <a:t>2.02.2020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1163336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F9D8D388-B2E0-4B7D-B239-8C70055B31C9}" type="datetimeFigureOut">
              <a:rPr lang="tr-TR" smtClean="0"/>
              <a:t>2.02.2020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1585819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F9D8D388-B2E0-4B7D-B239-8C70055B31C9}" type="datetimeFigureOut">
              <a:rPr lang="tr-TR" smtClean="0"/>
              <a:t>2.02.2020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4271565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F9D8D388-B2E0-4B7D-B239-8C70055B31C9}" type="datetimeFigureOut">
              <a:rPr lang="tr-TR" smtClean="0"/>
              <a:t>2.02.2020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3008704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D8D388-B2E0-4B7D-B239-8C70055B31C9}" type="datetimeFigureOut">
              <a:rPr lang="tr-TR" smtClean="0"/>
              <a:t>2.02.2020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901184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9D8D388-B2E0-4B7D-B239-8C70055B31C9}" type="datetimeFigureOut">
              <a:rPr lang="tr-TR" smtClean="0"/>
              <a:t>2.02.2020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3222688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F9D8D388-B2E0-4B7D-B239-8C70055B31C9}" type="datetimeFigureOut">
              <a:rPr lang="tr-TR" smtClean="0"/>
              <a:t>2.02.2020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9004B7C-5625-4970-9463-D429A5E73DCC}" type="slidenum">
              <a:rPr lang="tr-TR" smtClean="0"/>
              <a:t>‹#›</a:t>
            </a:fld>
            <a:endParaRPr lang="tr-TR"/>
          </a:p>
        </p:txBody>
      </p:sp>
    </p:spTree>
    <p:extLst>
      <p:ext uri="{BB962C8B-B14F-4D97-AF65-F5344CB8AC3E}">
        <p14:creationId xmlns:p14="http://schemas.microsoft.com/office/powerpoint/2010/main" val="1954619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9D8D388-B2E0-4B7D-B239-8C70055B31C9}" type="datetimeFigureOut">
              <a:rPr lang="tr-TR" smtClean="0"/>
              <a:t>2.02.2020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9004B7C-5625-4970-9463-D429A5E73DCC}" type="slidenum">
              <a:rPr lang="tr-TR" smtClean="0"/>
              <a:t>‹#›</a:t>
            </a:fld>
            <a:endParaRPr lang="tr-TR"/>
          </a:p>
        </p:txBody>
      </p:sp>
    </p:spTree>
    <p:extLst>
      <p:ext uri="{BB962C8B-B14F-4D97-AF65-F5344CB8AC3E}">
        <p14:creationId xmlns:p14="http://schemas.microsoft.com/office/powerpoint/2010/main" val="303348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Kamusal Alan ve Kent</a:t>
            </a:r>
            <a:endParaRPr lang="tr-TR" dirty="0"/>
          </a:p>
        </p:txBody>
      </p:sp>
      <p:sp>
        <p:nvSpPr>
          <p:cNvPr id="3" name="Alt Başlık 2"/>
          <p:cNvSpPr>
            <a:spLocks noGrp="1"/>
          </p:cNvSpPr>
          <p:nvPr>
            <p:ph type="subTitle" idx="1"/>
          </p:nvPr>
        </p:nvSpPr>
        <p:spPr/>
        <p:txBody>
          <a:bodyPr/>
          <a:lstStyle/>
          <a:p>
            <a:r>
              <a:rPr lang="tr-TR" dirty="0" smtClean="0"/>
              <a:t>2. Hafta</a:t>
            </a:r>
            <a:endParaRPr lang="tr-TR" dirty="0"/>
          </a:p>
        </p:txBody>
      </p:sp>
    </p:spTree>
    <p:extLst>
      <p:ext uri="{BB962C8B-B14F-4D97-AF65-F5344CB8AC3E}">
        <p14:creationId xmlns:p14="http://schemas.microsoft.com/office/powerpoint/2010/main" val="413402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defRPr/>
            </a:pPr>
            <a:r>
              <a:rPr lang="tr-TR" dirty="0" smtClean="0"/>
              <a:t>GÖBEKLİTEPE</a:t>
            </a:r>
            <a:endParaRPr lang="tr-TR" dirty="0"/>
          </a:p>
        </p:txBody>
      </p:sp>
      <p:pic>
        <p:nvPicPr>
          <p:cNvPr id="11267" name="5 İçerik Yer Tutucusu" descr="G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3" y="1190625"/>
            <a:ext cx="7632700" cy="5056188"/>
          </a:xfrm>
        </p:spPr>
      </p:pic>
    </p:spTree>
    <p:extLst>
      <p:ext uri="{BB962C8B-B14F-4D97-AF65-F5344CB8AC3E}">
        <p14:creationId xmlns:p14="http://schemas.microsoft.com/office/powerpoint/2010/main" val="3148593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GÖBEKLİTEPE</a:t>
            </a:r>
            <a:endParaRPr lang="tr-TR" dirty="0"/>
          </a:p>
        </p:txBody>
      </p:sp>
      <p:sp>
        <p:nvSpPr>
          <p:cNvPr id="3" name="İçerik Yer Tutucusu 2"/>
          <p:cNvSpPr>
            <a:spLocks noGrp="1"/>
          </p:cNvSpPr>
          <p:nvPr>
            <p:ph idx="1"/>
          </p:nvPr>
        </p:nvSpPr>
        <p:spPr/>
        <p:txBody>
          <a:bodyPr/>
          <a:lstStyle/>
          <a:p>
            <a:r>
              <a:rPr lang="tr-TR" altLang="tr-TR" dirty="0" smtClean="0"/>
              <a:t>Şanlıurfa’nın Örencik Köyü yakınlarında bulunmaktadır.</a:t>
            </a:r>
          </a:p>
          <a:p>
            <a:pPr>
              <a:defRPr/>
            </a:pPr>
            <a:r>
              <a:rPr lang="tr-TR" dirty="0"/>
              <a:t>Bir yerleşim yeri değildir, tapınaktır. </a:t>
            </a:r>
          </a:p>
          <a:p>
            <a:pPr>
              <a:defRPr/>
            </a:pPr>
            <a:r>
              <a:rPr lang="tr-TR" dirty="0"/>
              <a:t>Tarihi M.Ö. 9500 -10.000  yılına kadar gitmektedir. Dolayısıyla Sümerlerden 6 bin, Mısır Piramitlerinden yaklaşık 7000-7500 yıl daha eskidir. </a:t>
            </a:r>
          </a:p>
          <a:p>
            <a:pPr>
              <a:defRPr/>
            </a:pPr>
            <a:r>
              <a:rPr lang="tr-TR" dirty="0"/>
              <a:t>1963 yılında İstanbul Üniversitesi ve Chicago Üniversitesi'nce yürütülen “Güneydoğu Anadolu </a:t>
            </a:r>
            <a:r>
              <a:rPr lang="tr-TR" dirty="0" err="1"/>
              <a:t>Tarihöhcesi</a:t>
            </a:r>
            <a:r>
              <a:rPr lang="tr-TR" dirty="0"/>
              <a:t> Araştırmaları Projesi” yüzey araştırmaları sırasında tespit edilmiştir</a:t>
            </a:r>
          </a:p>
          <a:p>
            <a:endParaRPr lang="tr-TR" altLang="tr-TR" dirty="0" smtClean="0"/>
          </a:p>
          <a:p>
            <a:endParaRPr lang="tr-TR" dirty="0"/>
          </a:p>
        </p:txBody>
      </p:sp>
    </p:spTree>
    <p:extLst>
      <p:ext uri="{BB962C8B-B14F-4D97-AF65-F5344CB8AC3E}">
        <p14:creationId xmlns:p14="http://schemas.microsoft.com/office/powerpoint/2010/main" val="77993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905000" y="4797152"/>
            <a:ext cx="5867400" cy="360040"/>
          </a:xfrm>
        </p:spPr>
        <p:txBody>
          <a:bodyPr>
            <a:normAutofit fontScale="90000"/>
          </a:bodyPr>
          <a:lstStyle/>
          <a:p>
            <a:pPr>
              <a:defRPr/>
            </a:pPr>
            <a:r>
              <a:rPr lang="tr-TR" dirty="0" smtClean="0"/>
              <a:t>GÖBEKLİTEPE</a:t>
            </a:r>
            <a:endParaRPr lang="tr-TR" dirty="0"/>
          </a:p>
        </p:txBody>
      </p:sp>
      <p:pic>
        <p:nvPicPr>
          <p:cNvPr id="7" name="6 Resim Yer Tutucusu" descr="G3.jpg"/>
          <p:cNvPicPr>
            <a:picLocks noGrp="1" noChangeAspect="1"/>
          </p:cNvPicPr>
          <p:nvPr>
            <p:ph type="pic" idx="1"/>
          </p:nvPr>
        </p:nvPicPr>
        <p:blipFill>
          <a:blip r:embed="rId2" cstate="print"/>
          <a:srcRect l="4338" r="4338"/>
          <a:stretch>
            <a:fillRect/>
          </a:stretch>
        </p:blipFill>
        <p:spPr>
          <a:xfrm>
            <a:off x="3503712" y="616634"/>
            <a:ext cx="6554688" cy="4036502"/>
          </a:xfrm>
        </p:spPr>
      </p:pic>
      <p:sp>
        <p:nvSpPr>
          <p:cNvPr id="4" name="3 Metin Yer Tutucusu"/>
          <p:cNvSpPr>
            <a:spLocks noGrp="1"/>
          </p:cNvSpPr>
          <p:nvPr>
            <p:ph type="body" sz="half" idx="2"/>
          </p:nvPr>
        </p:nvSpPr>
        <p:spPr>
          <a:xfrm>
            <a:off x="1905000" y="5229226"/>
            <a:ext cx="8294688" cy="1071563"/>
          </a:xfrm>
        </p:spPr>
        <p:txBody>
          <a:bodyPr>
            <a:normAutofit fontScale="77500" lnSpcReduction="20000"/>
          </a:bodyPr>
          <a:lstStyle/>
          <a:p>
            <a:pPr>
              <a:defRPr/>
            </a:pPr>
            <a:r>
              <a:rPr lang="tr-TR" dirty="0" smtClean="0"/>
              <a:t>Şanlıurfa’nın Örencik Köyü yakınlarında bulunmaktadır.</a:t>
            </a:r>
          </a:p>
          <a:p>
            <a:pPr>
              <a:defRPr/>
            </a:pPr>
            <a:r>
              <a:rPr lang="tr-TR" dirty="0" smtClean="0"/>
              <a:t>Bir yerleşim yeri değildir, tapınaktır. </a:t>
            </a:r>
          </a:p>
          <a:p>
            <a:pPr>
              <a:defRPr/>
            </a:pPr>
            <a:r>
              <a:rPr lang="tr-TR" dirty="0" smtClean="0"/>
              <a:t>Tarihi M.Ö. 9500 -10.000  yılına kadar gitmektedir. Dolayısıyla Sümerlerden 6 bin, Mısır Piramitlerinden yaklaşık 7000-7500 yıl daha eskidir. </a:t>
            </a:r>
          </a:p>
          <a:p>
            <a:pPr>
              <a:defRPr/>
            </a:pPr>
            <a:r>
              <a:rPr lang="tr-TR" dirty="0" smtClean="0"/>
              <a:t>1963 yılında İstanbul Üniversitesi ve Chicago Üniversitesi'nce yürütülen “Güneydoğu Anadolu </a:t>
            </a:r>
            <a:r>
              <a:rPr lang="tr-TR" dirty="0" err="1" smtClean="0"/>
              <a:t>Tarihöhcesi</a:t>
            </a:r>
            <a:r>
              <a:rPr lang="tr-TR" dirty="0" smtClean="0"/>
              <a:t> Araştırmaları Projesi” yüzey araştırmaları sırasında tespit edilmiştir</a:t>
            </a:r>
            <a:endParaRPr lang="tr-TR" dirty="0"/>
          </a:p>
        </p:txBody>
      </p:sp>
    </p:spTree>
    <p:extLst>
      <p:ext uri="{BB962C8B-B14F-4D97-AF65-F5344CB8AC3E}">
        <p14:creationId xmlns:p14="http://schemas.microsoft.com/office/powerpoint/2010/main" val="626976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1905000" y="4725144"/>
            <a:ext cx="5867400" cy="576064"/>
          </a:xfrm>
        </p:spPr>
        <p:txBody>
          <a:bodyPr/>
          <a:lstStyle/>
          <a:p>
            <a:pPr>
              <a:defRPr/>
            </a:pPr>
            <a:r>
              <a:rPr lang="tr-TR" dirty="0" err="1"/>
              <a:t>G</a:t>
            </a:r>
            <a:r>
              <a:rPr lang="tr-TR" dirty="0" err="1" smtClean="0"/>
              <a:t>öbeklitepe</a:t>
            </a:r>
            <a:endParaRPr lang="tr-TR" dirty="0"/>
          </a:p>
        </p:txBody>
      </p:sp>
      <p:pic>
        <p:nvPicPr>
          <p:cNvPr id="9" name="8 Resim Yer Tutucusu" descr="G2.jpg"/>
          <p:cNvPicPr>
            <a:picLocks noGrp="1" noChangeAspect="1"/>
          </p:cNvPicPr>
          <p:nvPr>
            <p:ph type="pic" idx="1"/>
          </p:nvPr>
        </p:nvPicPr>
        <p:blipFill>
          <a:blip r:embed="rId2" cstate="print"/>
          <a:srcRect l="2556" r="2556"/>
          <a:stretch>
            <a:fillRect/>
          </a:stretch>
        </p:blipFill>
        <p:spPr>
          <a:xfrm>
            <a:off x="4007768" y="616634"/>
            <a:ext cx="6050632" cy="3657600"/>
          </a:xfrm>
        </p:spPr>
      </p:pic>
      <p:sp>
        <p:nvSpPr>
          <p:cNvPr id="16388" name="3 Metin Yer Tutucusu"/>
          <p:cNvSpPr>
            <a:spLocks noGrp="1"/>
          </p:cNvSpPr>
          <p:nvPr>
            <p:ph type="body" sz="half" idx="2"/>
          </p:nvPr>
        </p:nvSpPr>
        <p:spPr>
          <a:xfrm>
            <a:off x="1905001" y="5445126"/>
            <a:ext cx="8583613" cy="1008063"/>
          </a:xfrm>
        </p:spPr>
        <p:txBody>
          <a:bodyPr>
            <a:normAutofit/>
          </a:bodyPr>
          <a:lstStyle/>
          <a:p>
            <a:pPr eaLnBrk="1" hangingPunct="1"/>
            <a:r>
              <a:rPr lang="tr-TR" altLang="tr-TR" smtClean="0"/>
              <a:t>Kazı çalışmaları 1995 yılında Şanlıurfa Müzesi başkanlığında ve İstanbul Alman Arkeoloji Enstitüsü’nden Harald Hauptmann bilimsel danışmanlığında başlatılmıştır. 2007 yılından itibaren ise kazı çalışmaları Bakanlar Kurulu kararı ile ve yine Alman Arkeoloji Enstitüsü'nden Prof. Dr. Klaus Schmidt'in başkanlığında devam ettirilmiştir.</a:t>
            </a:r>
          </a:p>
          <a:p>
            <a:pPr eaLnBrk="1" hangingPunct="1"/>
            <a:r>
              <a:rPr lang="tr-TR" altLang="tr-TR" smtClean="0"/>
              <a:t>Bölgede 8 ila 30 metre çapında yaklaşık 20 tapınak tespit edilmiş fakat 6 tanesi ortaya çıkarılabilmiştir. </a:t>
            </a:r>
          </a:p>
          <a:p>
            <a:pPr eaLnBrk="1" hangingPunct="1"/>
            <a:endParaRPr lang="tr-TR" altLang="tr-TR" smtClean="0"/>
          </a:p>
        </p:txBody>
      </p:sp>
    </p:spTree>
    <p:extLst>
      <p:ext uri="{BB962C8B-B14F-4D97-AF65-F5344CB8AC3E}">
        <p14:creationId xmlns:p14="http://schemas.microsoft.com/office/powerpoint/2010/main" val="617001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828800" y="5877272"/>
            <a:ext cx="8610600" cy="415578"/>
          </a:xfrm>
        </p:spPr>
        <p:txBody>
          <a:bodyPr>
            <a:noAutofit/>
          </a:bodyPr>
          <a:lstStyle/>
          <a:p>
            <a:pPr>
              <a:defRPr/>
            </a:pPr>
            <a:r>
              <a:rPr lang="tr-TR" sz="2600" dirty="0" err="1"/>
              <a:t>göbeklitepe</a:t>
            </a:r>
            <a:endParaRPr lang="tr-TR" sz="2600" dirty="0"/>
          </a:p>
        </p:txBody>
      </p:sp>
      <p:sp>
        <p:nvSpPr>
          <p:cNvPr id="3" name="2 Metin Yer Tutucusu"/>
          <p:cNvSpPr>
            <a:spLocks noGrp="1"/>
          </p:cNvSpPr>
          <p:nvPr>
            <p:ph type="body" idx="1"/>
          </p:nvPr>
        </p:nvSpPr>
        <p:spPr>
          <a:xfrm>
            <a:off x="1804988" y="666751"/>
            <a:ext cx="4291012" cy="639763"/>
          </a:xfrm>
        </p:spPr>
        <p:txBody>
          <a:bodyPr>
            <a:normAutofit fontScale="92500" lnSpcReduction="10000"/>
          </a:bodyPr>
          <a:lstStyle/>
          <a:p>
            <a:pPr>
              <a:defRPr/>
            </a:pPr>
            <a:r>
              <a:rPr lang="tr-TR" sz="1400" dirty="0"/>
              <a:t>Tapınakta 3 ila 6 metre büyüklüğünde ve 60 ton ağırlığa ulaşabilen T biçiminde dev dikitler bulunmuştur</a:t>
            </a:r>
          </a:p>
        </p:txBody>
      </p:sp>
      <p:pic>
        <p:nvPicPr>
          <p:cNvPr id="18437" name="6 İçerik Yer Tutucusu" descr="göbekli.jpg"/>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04988" y="1628775"/>
            <a:ext cx="3859212" cy="3887788"/>
          </a:xfrm>
        </p:spPr>
      </p:pic>
      <p:sp>
        <p:nvSpPr>
          <p:cNvPr id="4" name="3 Metin Yer Tutucusu"/>
          <p:cNvSpPr>
            <a:spLocks noGrp="1"/>
          </p:cNvSpPr>
          <p:nvPr>
            <p:ph type="body" sz="quarter" idx="3"/>
          </p:nvPr>
        </p:nvSpPr>
        <p:spPr>
          <a:xfrm>
            <a:off x="6169025" y="666751"/>
            <a:ext cx="4292600" cy="639763"/>
          </a:xfrm>
        </p:spPr>
        <p:txBody>
          <a:bodyPr>
            <a:normAutofit fontScale="55000" lnSpcReduction="20000"/>
          </a:bodyPr>
          <a:lstStyle/>
          <a:p>
            <a:pPr>
              <a:defRPr/>
            </a:pPr>
            <a:r>
              <a:rPr lang="tr-TR" cap="none" dirty="0" smtClean="0"/>
              <a:t>Taşlar üzerinde işlenmiş akrep, tilki, boğa, yılan, yaban domuzu, aslan, turna ve yaban ördeği figürleri yer almaktadır</a:t>
            </a:r>
            <a:r>
              <a:rPr lang="tr-TR" dirty="0" smtClean="0"/>
              <a:t>. </a:t>
            </a:r>
            <a:endParaRPr lang="tr-TR" dirty="0"/>
          </a:p>
        </p:txBody>
      </p:sp>
      <p:pic>
        <p:nvPicPr>
          <p:cNvPr id="18438" name="7 İçerik Yer Tutucusu" descr="göbeklitepe 21.jpg"/>
          <p:cNvPicPr>
            <a:picLocks noGrp="1" noChangeAspect="1"/>
          </p:cNvPicPr>
          <p:nvPr>
            <p:ph sz="quarter" idx="4"/>
          </p:nvPr>
        </p:nvPicPr>
        <p:blipFill>
          <a:blip r:embed="rId3">
            <a:extLst>
              <a:ext uri="{28A0092B-C50C-407E-A947-70E740481C1C}">
                <a14:useLocalDpi xmlns:a14="http://schemas.microsoft.com/office/drawing/2010/main" val="0"/>
              </a:ext>
            </a:extLst>
          </a:blip>
          <a:srcRect/>
          <a:stretch>
            <a:fillRect/>
          </a:stretch>
        </p:blipFill>
        <p:spPr>
          <a:xfrm>
            <a:off x="6311900" y="1700214"/>
            <a:ext cx="3887788" cy="3889375"/>
          </a:xfrm>
        </p:spPr>
      </p:pic>
    </p:spTree>
    <p:extLst>
      <p:ext uri="{BB962C8B-B14F-4D97-AF65-F5344CB8AC3E}">
        <p14:creationId xmlns:p14="http://schemas.microsoft.com/office/powerpoint/2010/main" val="1914512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Tartışma soruları</a:t>
            </a:r>
            <a:endParaRPr lang="tr-TR" dirty="0"/>
          </a:p>
        </p:txBody>
      </p:sp>
      <p:sp>
        <p:nvSpPr>
          <p:cNvPr id="3" name="İçerik Yer Tutucusu 2"/>
          <p:cNvSpPr>
            <a:spLocks noGrp="1"/>
          </p:cNvSpPr>
          <p:nvPr>
            <p:ph idx="1"/>
          </p:nvPr>
        </p:nvSpPr>
        <p:spPr>
          <a:xfrm>
            <a:off x="838200" y="1816100"/>
            <a:ext cx="10515600" cy="4360863"/>
          </a:xfrm>
        </p:spPr>
        <p:txBody>
          <a:bodyPr/>
          <a:lstStyle/>
          <a:p>
            <a:endParaRPr lang="tr-TR" smtClean="0"/>
          </a:p>
          <a:p>
            <a:r>
              <a:rPr lang="tr-TR" smtClean="0"/>
              <a:t>Göbeklitepe’yi</a:t>
            </a:r>
            <a:r>
              <a:rPr lang="tr-TR" dirty="0" smtClean="0"/>
              <a:t> tarihi açıdan önemli kılan unsurlar sizce nelerdir?</a:t>
            </a:r>
          </a:p>
          <a:p>
            <a:pPr marL="0" indent="0">
              <a:buNone/>
            </a:pPr>
            <a:endParaRPr lang="tr-TR" dirty="0" smtClean="0"/>
          </a:p>
          <a:p>
            <a:r>
              <a:rPr lang="tr-TR" dirty="0" err="1" smtClean="0"/>
              <a:t>Göbeklitepe</a:t>
            </a:r>
            <a:r>
              <a:rPr lang="tr-TR" dirty="0" smtClean="0"/>
              <a:t>, henüz yerleşik hayata geçmemiş toplumların yaşamı hakkında bize neler söylemektedir? </a:t>
            </a:r>
          </a:p>
          <a:p>
            <a:pPr marL="0" indent="0">
              <a:buNone/>
            </a:pPr>
            <a:endParaRPr lang="tr-TR" dirty="0" smtClean="0"/>
          </a:p>
          <a:p>
            <a:r>
              <a:rPr lang="tr-TR" dirty="0" smtClean="0"/>
              <a:t>Bu kadar büyük bir yapıyı inşa etmek için gerekli olan işgücü, devletin olmadığı bir ortamda sizce nasıl örgütlenmiştir? </a:t>
            </a:r>
          </a:p>
          <a:p>
            <a:endParaRPr lang="tr-TR" dirty="0"/>
          </a:p>
        </p:txBody>
      </p:sp>
    </p:spTree>
    <p:extLst>
      <p:ext uri="{BB962C8B-B14F-4D97-AF65-F5344CB8AC3E}">
        <p14:creationId xmlns:p14="http://schemas.microsoft.com/office/powerpoint/2010/main" val="1433033509"/>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268</Words>
  <Application>Microsoft Office PowerPoint</Application>
  <PresentationFormat>Geniş ekran</PresentationFormat>
  <Paragraphs>26</Paragraphs>
  <Slides>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vt:i4>
      </vt:variant>
    </vt:vector>
  </HeadingPairs>
  <TitlesOfParts>
    <vt:vector size="11" baseType="lpstr">
      <vt:lpstr>Arial</vt:lpstr>
      <vt:lpstr>Century Gothic</vt:lpstr>
      <vt:lpstr>Wingdings 3</vt:lpstr>
      <vt:lpstr>Duman</vt:lpstr>
      <vt:lpstr>Kamusal Alan ve Kent</vt:lpstr>
      <vt:lpstr>GÖBEKLİTEPE</vt:lpstr>
      <vt:lpstr>GÖBEKLİTEPE</vt:lpstr>
      <vt:lpstr>GÖBEKLİTEPE</vt:lpstr>
      <vt:lpstr>Göbeklitepe</vt:lpstr>
      <vt:lpstr>göbeklitepe</vt:lpstr>
      <vt:lpstr>Tartışma soruları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Kamusal Alan ve Kent</dc:title>
  <dc:creator>OZGUN DINCER</dc:creator>
  <cp:lastModifiedBy>user</cp:lastModifiedBy>
  <cp:revision>2</cp:revision>
  <dcterms:created xsi:type="dcterms:W3CDTF">2019-04-02T09:27:41Z</dcterms:created>
  <dcterms:modified xsi:type="dcterms:W3CDTF">2020-02-02T15:01:27Z</dcterms:modified>
</cp:coreProperties>
</file>