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91" r:id="rId4"/>
    <p:sldId id="292" r:id="rId5"/>
    <p:sldId id="293" r:id="rId6"/>
    <p:sldId id="258" r:id="rId7"/>
    <p:sldId id="259" r:id="rId8"/>
    <p:sldId id="260" r:id="rId9"/>
    <p:sldId id="261" r:id="rId10"/>
    <p:sldId id="262" r:id="rId11"/>
    <p:sldId id="263" r:id="rId12"/>
    <p:sldId id="264" r:id="rId13"/>
    <p:sldId id="265" r:id="rId14"/>
    <p:sldId id="266" r:id="rId15"/>
    <p:sldId id="267" r:id="rId16"/>
    <p:sldId id="268" r:id="rId17"/>
    <p:sldId id="285" r:id="rId18"/>
    <p:sldId id="286" r:id="rId19"/>
    <p:sldId id="287" r:id="rId20"/>
    <p:sldId id="288" r:id="rId21"/>
    <p:sldId id="289" r:id="rId22"/>
    <p:sldId id="290" r:id="rId23"/>
    <p:sldId id="270" r:id="rId24"/>
    <p:sldId id="271" r:id="rId25"/>
    <p:sldId id="272" r:id="rId26"/>
    <p:sldId id="273" r:id="rId27"/>
    <p:sldId id="274" r:id="rId28"/>
    <p:sldId id="275" r:id="rId29"/>
    <p:sldId id="276" r:id="rId30"/>
    <p:sldId id="278" r:id="rId31"/>
    <p:sldId id="279" r:id="rId32"/>
    <p:sldId id="277" r:id="rId33"/>
    <p:sldId id="281" r:id="rId34"/>
    <p:sldId id="282" r:id="rId35"/>
    <p:sldId id="284" r:id="rId36"/>
    <p:sldId id="283" r:id="rId37"/>
    <p:sldId id="313" r:id="rId38"/>
    <p:sldId id="314" r:id="rId39"/>
    <p:sldId id="315" r:id="rId40"/>
    <p:sldId id="316" r:id="rId41"/>
    <p:sldId id="317" r:id="rId42"/>
    <p:sldId id="319" r:id="rId43"/>
    <p:sldId id="320" r:id="rId44"/>
    <p:sldId id="321" r:id="rId45"/>
    <p:sldId id="322" r:id="rId46"/>
    <p:sldId id="323" r:id="rId47"/>
    <p:sldId id="325" r:id="rId48"/>
    <p:sldId id="326" r:id="rId49"/>
    <p:sldId id="324" r:id="rId50"/>
    <p:sldId id="327" r:id="rId51"/>
    <p:sldId id="328" r:id="rId52"/>
    <p:sldId id="330" r:id="rId53"/>
    <p:sldId id="331" r:id="rId54"/>
    <p:sldId id="332" r:id="rId55"/>
    <p:sldId id="333" r:id="rId56"/>
    <p:sldId id="334" r:id="rId57"/>
    <p:sldId id="335" r:id="rId58"/>
    <p:sldId id="336" r:id="rId59"/>
    <p:sldId id="337" r:id="rId60"/>
    <p:sldId id="338" r:id="rId61"/>
    <p:sldId id="339" r:id="rId62"/>
    <p:sldId id="340" r:id="rId63"/>
    <p:sldId id="341" r:id="rId64"/>
    <p:sldId id="342" r:id="rId6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Alt Başlık"/>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0926259D-AB04-4046-8FC3-0F43115BBBAE}" type="datetimeFigureOut">
              <a:rPr lang="tr-TR" smtClean="0"/>
              <a:pPr/>
              <a:t>26.04.2017</a:t>
            </a:fld>
            <a:endParaRPr lang="tr-TR"/>
          </a:p>
        </p:txBody>
      </p:sp>
      <p:sp>
        <p:nvSpPr>
          <p:cNvPr id="17" name="16 Altbilgi Yer Tutucusu"/>
          <p:cNvSpPr>
            <a:spLocks noGrp="1"/>
          </p:cNvSpPr>
          <p:nvPr>
            <p:ph type="ftr" sz="quarter" idx="11"/>
          </p:nvPr>
        </p:nvSpPr>
        <p:spPr/>
        <p:txBody>
          <a:bodyPr/>
          <a:lstStyle/>
          <a:p>
            <a:endParaRPr lang="tr-TR"/>
          </a:p>
        </p:txBody>
      </p:sp>
      <p:sp>
        <p:nvSpPr>
          <p:cNvPr id="7" name="6 Düz Bağlayıcı"/>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EB9E7D6-D011-4C23-8E84-2D9BB7910499}" type="slidenum">
              <a:rPr lang="tr-TR" smtClean="0"/>
              <a:pPr/>
              <a:t>‹#›</a:t>
            </a:fld>
            <a:endParaRPr lang="tr-TR"/>
          </a:p>
        </p:txBody>
      </p:sp>
      <p:sp>
        <p:nvSpPr>
          <p:cNvPr id="8" name="7 Başlık"/>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926259D-AB04-4046-8FC3-0F43115BBBAE}" type="datetimeFigureOut">
              <a:rPr lang="tr-TR" smtClean="0"/>
              <a:pPr/>
              <a:t>26.04.2017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EB9E7D6-D011-4C23-8E84-2D9BB7910499}"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2"/>
      </p:bgRef>
    </p:bg>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Düz Bağlayıcı"/>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Oval"/>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6915912" y="3009901"/>
            <a:ext cx="457200" cy="441325"/>
          </a:xfrm>
        </p:spPr>
        <p:txBody>
          <a:bodyPr/>
          <a:lstStyle/>
          <a:p>
            <a:fld id="{9EB9E7D6-D011-4C23-8E84-2D9BB7910499}" type="slidenum">
              <a:rPr lang="tr-TR" smtClean="0"/>
              <a:pPr/>
              <a:t>‹#›</a:t>
            </a:fld>
            <a:endParaRPr lang="tr-TR"/>
          </a:p>
        </p:txBody>
      </p:sp>
      <p:sp>
        <p:nvSpPr>
          <p:cNvPr id="3" name="2 Dikey Metin Yer Tutucusu"/>
          <p:cNvSpPr>
            <a:spLocks noGrp="1"/>
          </p:cNvSpPr>
          <p:nvPr>
            <p:ph type="body" orient="vert" idx="1"/>
          </p:nvPr>
        </p:nvSpPr>
        <p:spPr>
          <a:xfrm>
            <a:off x="304800" y="304800"/>
            <a:ext cx="6553200" cy="5821366"/>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926259D-AB04-4046-8FC3-0F43115BBBAE}" type="datetimeFigureOut">
              <a:rPr lang="tr-TR" smtClean="0"/>
              <a:pPr/>
              <a:t>26.04.2017</a:t>
            </a:fld>
            <a:endParaRPr lang="tr-TR"/>
          </a:p>
        </p:txBody>
      </p:sp>
      <p:sp>
        <p:nvSpPr>
          <p:cNvPr id="5" name="4 Altbilgi Yer Tutucusu"/>
          <p:cNvSpPr>
            <a:spLocks noGrp="1"/>
          </p:cNvSpPr>
          <p:nvPr>
            <p:ph type="ftr" sz="quarter" idx="11"/>
          </p:nvPr>
        </p:nvSpPr>
        <p:spPr/>
        <p:txBody>
          <a:bodyPr/>
          <a:lstStyle/>
          <a:p>
            <a:endParaRPr lang="tr-TR"/>
          </a:p>
        </p:txBody>
      </p:sp>
      <p:sp>
        <p:nvSpPr>
          <p:cNvPr id="2" name="1 Dikey Başlık"/>
          <p:cNvSpPr>
            <a:spLocks noGrp="1"/>
          </p:cNvSpPr>
          <p:nvPr>
            <p:ph type="title" orient="vert"/>
          </p:nvPr>
        </p:nvSpPr>
        <p:spPr>
          <a:xfrm>
            <a:off x="7391400" y="304801"/>
            <a:ext cx="1447800" cy="5851525"/>
          </a:xfrm>
        </p:spPr>
        <p:txBody>
          <a:bodyPr vert="eaVert"/>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solidFill>
                  <a:schemeClr val="accent3">
                    <a:shade val="75000"/>
                  </a:schemeClr>
                </a:solidFill>
              </a:defRPr>
            </a:lvl1p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0926259D-AB04-4046-8FC3-0F43115BBBAE}" type="datetimeFigureOut">
              <a:rPr lang="tr-TR" smtClean="0"/>
              <a:pPr/>
              <a:t>26.04.2017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a:xfrm>
            <a:off x="4361688" y="1026372"/>
            <a:ext cx="457200" cy="441325"/>
          </a:xfrm>
        </p:spPr>
        <p:txBody>
          <a:bodyPr/>
          <a:lstStyle/>
          <a:p>
            <a:fld id="{9EB9E7D6-D011-4C23-8E84-2D9BB7910499}" type="slidenum">
              <a:rPr lang="tr-TR" smtClean="0"/>
              <a:pPr/>
              <a:t>‹#›</a:t>
            </a:fld>
            <a:endParaRPr lang="tr-TR"/>
          </a:p>
        </p:txBody>
      </p:sp>
      <p:sp>
        <p:nvSpPr>
          <p:cNvPr id="8" name="7 İçerik Yer Tutucusu"/>
          <p:cNvSpPr>
            <a:spLocks noGrp="1"/>
          </p:cNvSpPr>
          <p:nvPr>
            <p:ph sz="quarter" idx="1"/>
          </p:nvPr>
        </p:nvSpPr>
        <p:spPr>
          <a:xfrm>
            <a:off x="301752" y="1527048"/>
            <a:ext cx="850392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3" name="12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Altbilgi Yer Tutucusu"/>
          <p:cNvSpPr>
            <a:spLocks noGrp="1"/>
          </p:cNvSpPr>
          <p:nvPr>
            <p:ph type="ftr" sz="quarter" idx="11"/>
          </p:nvPr>
        </p:nvSpPr>
        <p:spPr/>
        <p:txBody>
          <a:bodyPr/>
          <a:lstStyle/>
          <a:p>
            <a:endParaRPr lang="tr-TR"/>
          </a:p>
        </p:txBody>
      </p:sp>
      <p:sp>
        <p:nvSpPr>
          <p:cNvPr id="4" name="3 Veri Yer Tutucusu"/>
          <p:cNvSpPr>
            <a:spLocks noGrp="1"/>
          </p:cNvSpPr>
          <p:nvPr>
            <p:ph type="dt" sz="half" idx="10"/>
          </p:nvPr>
        </p:nvSpPr>
        <p:spPr/>
        <p:txBody>
          <a:bodyPr/>
          <a:lstStyle/>
          <a:p>
            <a:fld id="{0926259D-AB04-4046-8FC3-0F43115BBBAE}" type="datetimeFigureOut">
              <a:rPr lang="tr-TR" smtClean="0"/>
              <a:pPr/>
              <a:t>26.04.2017</a:t>
            </a:fld>
            <a:endParaRPr lang="tr-TR"/>
          </a:p>
        </p:txBody>
      </p:sp>
      <p:sp>
        <p:nvSpPr>
          <p:cNvPr id="8" name="7 Düz Bağlayıcı"/>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EB9E7D6-D011-4C23-8E84-2D9BB7910499}" type="slidenum">
              <a:rPr lang="tr-TR" smtClean="0"/>
              <a:pPr/>
              <a:t>‹#›</a:t>
            </a:fld>
            <a:endParaRPr lang="tr-TR"/>
          </a:p>
        </p:txBody>
      </p:sp>
      <p:sp>
        <p:nvSpPr>
          <p:cNvPr id="2" name="1 Başlık"/>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301752" y="228600"/>
            <a:ext cx="8534400" cy="758952"/>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a:xfrm>
            <a:off x="5791200" y="6409944"/>
            <a:ext cx="3044952" cy="365760"/>
          </a:xfrm>
        </p:spPr>
        <p:txBody>
          <a:bodyPr/>
          <a:lstStyle/>
          <a:p>
            <a:fld id="{0926259D-AB04-4046-8FC3-0F43115BBBAE}" type="datetimeFigureOut">
              <a:rPr lang="tr-TR" smtClean="0"/>
              <a:pPr/>
              <a:t>26.04.2017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EB9E7D6-D011-4C23-8E84-2D9BB7910499}" type="slidenum">
              <a:rPr lang="tr-TR" smtClean="0"/>
              <a:pPr/>
              <a:t>‹#›</a:t>
            </a:fld>
            <a:endParaRPr lang="tr-TR"/>
          </a:p>
        </p:txBody>
      </p:sp>
      <p:sp>
        <p:nvSpPr>
          <p:cNvPr id="8" name="7 Düz Bağlayıcı"/>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İçerik Yer Tutucusu"/>
          <p:cNvSpPr>
            <a:spLocks noGrp="1"/>
          </p:cNvSpPr>
          <p:nvPr>
            <p:ph sz="half" idx="1"/>
          </p:nvPr>
        </p:nvSpPr>
        <p:spPr>
          <a:xfrm>
            <a:off x="301752"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İçerik Yer Tutucusu"/>
          <p:cNvSpPr>
            <a:spLocks noGrp="1"/>
          </p:cNvSpPr>
          <p:nvPr>
            <p:ph sz="half" idx="2"/>
          </p:nvPr>
        </p:nvSpPr>
        <p:spPr>
          <a:xfrm>
            <a:off x="4800600"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1">
        <a:schemeClr val="bg2"/>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Dikdörtgen"/>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0926259D-AB04-4046-8FC3-0F43115BBBAE}" type="datetimeFigureOut">
              <a:rPr lang="tr-TR" smtClean="0"/>
              <a:pPr/>
              <a:t>26.04.2017</a:t>
            </a:fld>
            <a:endParaRPr lang="tr-TR"/>
          </a:p>
        </p:txBody>
      </p:sp>
      <p:sp>
        <p:nvSpPr>
          <p:cNvPr id="8" name="7 Altbilgi Yer Tutucusu"/>
          <p:cNvSpPr>
            <a:spLocks noGrp="1"/>
          </p:cNvSpPr>
          <p:nvPr>
            <p:ph type="ftr" sz="quarter" idx="11"/>
          </p:nvPr>
        </p:nvSpPr>
        <p:spPr>
          <a:xfrm>
            <a:off x="304800" y="6409944"/>
            <a:ext cx="3581400" cy="365760"/>
          </a:xfrm>
        </p:spPr>
        <p:txBody>
          <a:bodyPr/>
          <a:lstStyle/>
          <a:p>
            <a:endParaRPr lang="tr-TR"/>
          </a:p>
        </p:txBody>
      </p:sp>
      <p:sp>
        <p:nvSpPr>
          <p:cNvPr id="15" name="14 Düz Bağlayıcı"/>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İçerik Yer Tutucusu"/>
          <p:cNvSpPr>
            <a:spLocks noGrp="1"/>
          </p:cNvSpPr>
          <p:nvPr>
            <p:ph sz="quarter" idx="2"/>
          </p:nvPr>
        </p:nvSpPr>
        <p:spPr>
          <a:xfrm>
            <a:off x="301752" y="2471383"/>
            <a:ext cx="4041648" cy="3818404"/>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İçerik Yer Tutucusu"/>
          <p:cNvSpPr>
            <a:spLocks noGrp="1"/>
          </p:cNvSpPr>
          <p:nvPr>
            <p:ph sz="quarter" idx="4"/>
          </p:nvPr>
        </p:nvSpPr>
        <p:spPr>
          <a:xfrm>
            <a:off x="4800600" y="2471383"/>
            <a:ext cx="4038600" cy="382219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Slayt Numarası Yer Tutucusu"/>
          <p:cNvSpPr>
            <a:spLocks noGrp="1"/>
          </p:cNvSpPr>
          <p:nvPr>
            <p:ph type="sldNum" sz="quarter" idx="12"/>
          </p:nvPr>
        </p:nvSpPr>
        <p:spPr>
          <a:xfrm>
            <a:off x="4343400" y="1042416"/>
            <a:ext cx="457200" cy="441325"/>
          </a:xfrm>
        </p:spPr>
        <p:txBody>
          <a:bodyPr/>
          <a:lstStyle>
            <a:lvl1pPr algn="ctr">
              <a:defRPr/>
            </a:lvl1pPr>
          </a:lstStyle>
          <a:p>
            <a:fld id="{9EB9E7D6-D011-4C23-8E84-2D9BB7910499}" type="slidenum">
              <a:rPr lang="tr-TR" smtClean="0"/>
              <a:pPr/>
              <a:t>‹#›</a:t>
            </a:fld>
            <a:endParaRPr lang="tr-TR"/>
          </a:p>
        </p:txBody>
      </p:sp>
      <p:sp>
        <p:nvSpPr>
          <p:cNvPr id="23" name="22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0926259D-AB04-4046-8FC3-0F43115BBBAE}" type="datetimeFigureOut">
              <a:rPr lang="tr-TR" smtClean="0"/>
              <a:pPr/>
              <a:t>26.04.2017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a:xfrm>
            <a:off x="4343400" y="1036020"/>
            <a:ext cx="457200" cy="441325"/>
          </a:xfrm>
        </p:spPr>
        <p:txBody>
          <a:bodyPr/>
          <a:lstStyle/>
          <a:p>
            <a:fld id="{9EB9E7D6-D011-4C23-8E84-2D9BB7910499}"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Dikdörtgen"/>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Veri Yer Tutucusu"/>
          <p:cNvSpPr>
            <a:spLocks noGrp="1"/>
          </p:cNvSpPr>
          <p:nvPr>
            <p:ph type="dt" sz="half" idx="10"/>
          </p:nvPr>
        </p:nvSpPr>
        <p:spPr/>
        <p:txBody>
          <a:bodyPr/>
          <a:lstStyle/>
          <a:p>
            <a:fld id="{0926259D-AB04-4046-8FC3-0F43115BBBAE}" type="datetimeFigureOut">
              <a:rPr lang="tr-TR" smtClean="0"/>
              <a:pPr/>
              <a:t>26.04.2017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a:xfrm>
            <a:off x="4267200" y="6324600"/>
            <a:ext cx="609600" cy="441324"/>
          </a:xfrm>
        </p:spPr>
        <p:txBody>
          <a:bodyPr/>
          <a:lstStyle>
            <a:lvl1pPr>
              <a:defRPr>
                <a:solidFill>
                  <a:srgbClr val="FFFFFF"/>
                </a:solidFill>
              </a:defRPr>
            </a:lvl1pPr>
          </a:lstStyle>
          <a:p>
            <a:fld id="{9EB9E7D6-D011-4C23-8E84-2D9BB7910499}"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9" name="18 Dikdörtgen"/>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İçerik Yer Tutucusu"/>
          <p:cNvSpPr>
            <a:spLocks noGrp="1"/>
          </p:cNvSpPr>
          <p:nvPr>
            <p:ph sz="quarter" idx="1"/>
          </p:nvPr>
        </p:nvSpPr>
        <p:spPr>
          <a:xfrm>
            <a:off x="3124200" y="685800"/>
            <a:ext cx="5638800" cy="5410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EB9E7D6-D011-4C23-8E84-2D9BB7910499}" type="slidenum">
              <a:rPr lang="tr-TR" smtClean="0"/>
              <a:pPr/>
              <a:t>‹#›</a:t>
            </a:fld>
            <a:endParaRPr lang="tr-TR"/>
          </a:p>
        </p:txBody>
      </p:sp>
      <p:sp>
        <p:nvSpPr>
          <p:cNvPr id="21" name="20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p:txBody>
          <a:bodyPr/>
          <a:lstStyle/>
          <a:p>
            <a:fld id="{0926259D-AB04-4046-8FC3-0F43115BBBAE}" type="datetimeFigureOut">
              <a:rPr lang="tr-TR" smtClean="0"/>
              <a:pPr/>
              <a:t>26.04.2017</a:t>
            </a:fld>
            <a:endParaRPr lang="tr-TR"/>
          </a:p>
        </p:txBody>
      </p:sp>
      <p:sp>
        <p:nvSpPr>
          <p:cNvPr id="6" name="5 Altbilgi Yer Tutucusu"/>
          <p:cNvSpPr>
            <a:spLocks noGrp="1"/>
          </p:cNvSpPr>
          <p:nvPr>
            <p:ph type="ftr" sz="quarter" idx="11"/>
          </p:nvPr>
        </p:nvSpPr>
        <p:spPr>
          <a:xfrm>
            <a:off x="301752" y="6410848"/>
            <a:ext cx="3383280" cy="365760"/>
          </a:xfrm>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1" name="20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Dikdörtgen"/>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p>
            <a:fld id="{9EB9E7D6-D011-4C23-8E84-2D9BB7910499}" type="slidenum">
              <a:rPr lang="tr-TR" smtClean="0"/>
              <a:pPr/>
              <a:t>‹#›</a:t>
            </a:fld>
            <a:endParaRPr lang="tr-TR"/>
          </a:p>
        </p:txBody>
      </p:sp>
      <p:sp>
        <p:nvSpPr>
          <p:cNvPr id="2" name="1 Başlık"/>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3000375" y="609600"/>
            <a:ext cx="5867400" cy="4267200"/>
          </a:xfrm>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22" name="21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a:xfrm>
            <a:off x="5788152" y="6404984"/>
            <a:ext cx="3044952" cy="365760"/>
          </a:xfrm>
        </p:spPr>
        <p:txBody>
          <a:bodyPr/>
          <a:lstStyle/>
          <a:p>
            <a:fld id="{0926259D-AB04-4046-8FC3-0F43115BBBAE}" type="datetimeFigureOut">
              <a:rPr lang="tr-TR" smtClean="0"/>
              <a:pPr/>
              <a:t>26.04.2017</a:t>
            </a:fld>
            <a:endParaRPr lang="tr-TR"/>
          </a:p>
        </p:txBody>
      </p:sp>
      <p:sp>
        <p:nvSpPr>
          <p:cNvPr id="6" name="5 Altbilgi Yer Tutucusu"/>
          <p:cNvSpPr>
            <a:spLocks noGrp="1"/>
          </p:cNvSpPr>
          <p:nvPr>
            <p:ph type="ftr" sz="quarter" idx="11"/>
          </p:nvPr>
        </p:nvSpPr>
        <p:spPr>
          <a:xfrm>
            <a:off x="301752" y="6410848"/>
            <a:ext cx="3584448" cy="365760"/>
          </a:xfrm>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Veri Yer Tutucusu"/>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926259D-AB04-4046-8FC3-0F43115BBBAE}" type="datetimeFigureOut">
              <a:rPr lang="tr-TR" smtClean="0"/>
              <a:pPr/>
              <a:t>26.04.2017</a:t>
            </a:fld>
            <a:endParaRPr lang="tr-TR"/>
          </a:p>
        </p:txBody>
      </p:sp>
      <p:sp>
        <p:nvSpPr>
          <p:cNvPr id="3" name="2 Altbilgi Yer Tutucusu"/>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tr-TR"/>
          </a:p>
        </p:txBody>
      </p:sp>
      <p:sp>
        <p:nvSpPr>
          <p:cNvPr id="8" name="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Düz Bağlayıcı"/>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EB9E7D6-D011-4C23-8E84-2D9BB7910499}" type="slidenum">
              <a:rPr lang="tr-TR" smtClean="0"/>
              <a:pPr/>
              <a:t>‹#›</a:t>
            </a:fld>
            <a:endParaRPr lang="tr-TR"/>
          </a:p>
        </p:txBody>
      </p:sp>
      <p:sp>
        <p:nvSpPr>
          <p:cNvPr id="22" name="21 Başlık Yer Tutucusu"/>
          <p:cNvSpPr>
            <a:spLocks noGrp="1"/>
          </p:cNvSpPr>
          <p:nvPr>
            <p:ph type="title"/>
          </p:nvPr>
        </p:nvSpPr>
        <p:spPr>
          <a:xfrm>
            <a:off x="301752" y="228600"/>
            <a:ext cx="8534400" cy="758952"/>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r>
              <a:rPr lang="tr-TR" dirty="0" err="1" smtClean="0"/>
              <a:t>Öğr</a:t>
            </a:r>
            <a:r>
              <a:rPr lang="tr-TR" dirty="0" smtClean="0"/>
              <a:t>. Gör. Neslihan YILMAZ SEZER</a:t>
            </a:r>
            <a:endParaRPr lang="tr-TR" dirty="0"/>
          </a:p>
        </p:txBody>
      </p:sp>
      <p:sp>
        <p:nvSpPr>
          <p:cNvPr id="2" name="1 Başlık"/>
          <p:cNvSpPr>
            <a:spLocks noGrp="1"/>
          </p:cNvSpPr>
          <p:nvPr>
            <p:ph type="ctrTitle"/>
          </p:nvPr>
        </p:nvSpPr>
        <p:spPr/>
        <p:txBody>
          <a:bodyPr/>
          <a:lstStyle/>
          <a:p>
            <a:r>
              <a:rPr lang="tr-TR" dirty="0" smtClean="0"/>
              <a:t>Yetişkin Dönemde Cinsellik</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476672"/>
            <a:ext cx="8534400" cy="758952"/>
          </a:xfrm>
        </p:spPr>
        <p:txBody>
          <a:bodyPr>
            <a:normAutofit fontScale="90000"/>
          </a:bodyPr>
          <a:lstStyle/>
          <a:p>
            <a:r>
              <a:rPr lang="tr-TR" b="1" dirty="0" smtClean="0"/>
              <a:t/>
            </a:r>
            <a:br>
              <a:rPr lang="tr-TR" b="1" dirty="0" smtClean="0"/>
            </a:br>
            <a:r>
              <a:rPr lang="tr-TR" b="1" dirty="0" smtClean="0"/>
              <a:t>Gebelik ve Cinsel Yaşam</a:t>
            </a:r>
            <a:br>
              <a:rPr lang="tr-TR" b="1" dirty="0" smtClean="0"/>
            </a:br>
            <a:endParaRPr lang="tr-TR" dirty="0"/>
          </a:p>
        </p:txBody>
      </p:sp>
      <p:sp>
        <p:nvSpPr>
          <p:cNvPr id="3" name="2 İçerik Yer Tutucusu"/>
          <p:cNvSpPr>
            <a:spLocks noGrp="1"/>
          </p:cNvSpPr>
          <p:nvPr>
            <p:ph sz="quarter" idx="1"/>
          </p:nvPr>
        </p:nvSpPr>
        <p:spPr/>
        <p:txBody>
          <a:bodyPr>
            <a:normAutofit fontScale="85000" lnSpcReduction="10000"/>
          </a:bodyPr>
          <a:lstStyle/>
          <a:p>
            <a:pPr lvl="2"/>
            <a:r>
              <a:rPr lang="tr-TR" b="1" dirty="0" smtClean="0"/>
              <a:t>Üçüncü </a:t>
            </a:r>
            <a:r>
              <a:rPr lang="tr-TR" b="1" dirty="0" err="1" smtClean="0"/>
              <a:t>Trimestır</a:t>
            </a:r>
            <a:endParaRPr lang="tr-TR" sz="1800" dirty="0" smtClean="0"/>
          </a:p>
          <a:p>
            <a:pPr algn="just"/>
            <a:r>
              <a:rPr lang="tr-TR" sz="2400" dirty="0" smtClean="0"/>
              <a:t>İkinci </a:t>
            </a:r>
            <a:r>
              <a:rPr lang="tr-TR" sz="2400" dirty="0" err="1" smtClean="0"/>
              <a:t>trimesterde</a:t>
            </a:r>
            <a:r>
              <a:rPr lang="tr-TR" sz="2400" dirty="0" smtClean="0"/>
              <a:t> azalan fiziksel şikayetler bu dönemde </a:t>
            </a:r>
            <a:r>
              <a:rPr lang="tr-TR" sz="2400" dirty="0" err="1" smtClean="0"/>
              <a:t>uterusun</a:t>
            </a:r>
            <a:r>
              <a:rPr lang="tr-TR" sz="2400" dirty="0" smtClean="0"/>
              <a:t> büyümesine paralel olarak farklı bir şekilde tekrar ortaya çıkabilir. </a:t>
            </a:r>
          </a:p>
          <a:p>
            <a:pPr algn="just"/>
            <a:r>
              <a:rPr lang="tr-TR" sz="2400" dirty="0" smtClean="0"/>
              <a:t>Yorgunluk, halsizlik, mide problemleri, solunum sıkıntısı, </a:t>
            </a:r>
            <a:r>
              <a:rPr lang="tr-TR" sz="2400" dirty="0" err="1" smtClean="0"/>
              <a:t>pelvik</a:t>
            </a:r>
            <a:r>
              <a:rPr lang="tr-TR" sz="2400" dirty="0" smtClean="0"/>
              <a:t> </a:t>
            </a:r>
            <a:r>
              <a:rPr lang="tr-TR" sz="2400" dirty="0" err="1" smtClean="0"/>
              <a:t>ligament</a:t>
            </a:r>
            <a:r>
              <a:rPr lang="tr-TR" sz="2400" dirty="0" smtClean="0"/>
              <a:t> ağrıları, sık idrara çıkma, hareketin azalması, memelerden süt gelmesi gibi belirtiler, cinsel ilişki ve orgazm sırasında ortaya çıkan güçlü </a:t>
            </a:r>
            <a:r>
              <a:rPr lang="tr-TR" sz="2400" dirty="0" err="1" smtClean="0"/>
              <a:t>uterus</a:t>
            </a:r>
            <a:r>
              <a:rPr lang="tr-TR" sz="2400" dirty="0" smtClean="0"/>
              <a:t> kasılmaları libidonun azalmasına, anne adayının cinselliği ikinci plana atmasına neden olabilir. </a:t>
            </a:r>
          </a:p>
          <a:p>
            <a:pPr algn="just"/>
            <a:r>
              <a:rPr lang="tr-TR" sz="2400" dirty="0" smtClean="0"/>
              <a:t>Beklenen doğum tarihi yaklaştıkça enfeksiyon korkusu, doğumda ağrı duyma korkusu ve anormal bir durum (erken </a:t>
            </a:r>
            <a:r>
              <a:rPr lang="tr-TR" sz="2400" dirty="0" err="1" smtClean="0"/>
              <a:t>membran</a:t>
            </a:r>
            <a:r>
              <a:rPr lang="tr-TR" sz="2400" dirty="0" smtClean="0"/>
              <a:t> </a:t>
            </a:r>
            <a:r>
              <a:rPr lang="tr-TR" sz="2400" dirty="0" err="1" smtClean="0"/>
              <a:t>rüptürü</a:t>
            </a:r>
            <a:r>
              <a:rPr lang="tr-TR" sz="2400" dirty="0" smtClean="0"/>
              <a:t>, plasenta </a:t>
            </a:r>
            <a:r>
              <a:rPr lang="tr-TR" sz="2400" dirty="0" err="1" smtClean="0"/>
              <a:t>previa</a:t>
            </a:r>
            <a:r>
              <a:rPr lang="tr-TR" sz="2400" dirty="0" smtClean="0"/>
              <a:t> vs.) olacağı korkusu gibi faktörler eklenir. </a:t>
            </a:r>
          </a:p>
          <a:p>
            <a:pPr algn="just"/>
            <a:r>
              <a:rPr lang="tr-TR" sz="2400" dirty="0" smtClean="0"/>
              <a:t>Bazı kişiler gebeliğin geç döneminde </a:t>
            </a:r>
            <a:r>
              <a:rPr lang="tr-TR" sz="2400" dirty="0" err="1" smtClean="0"/>
              <a:t>koitusun</a:t>
            </a:r>
            <a:r>
              <a:rPr lang="tr-TR" sz="2400" dirty="0" smtClean="0"/>
              <a:t> erken doğuma neden olacağını düşünürler </a:t>
            </a:r>
            <a:endParaRPr lang="tr-T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476672"/>
            <a:ext cx="8534400" cy="758952"/>
          </a:xfrm>
        </p:spPr>
        <p:txBody>
          <a:bodyPr>
            <a:normAutofit fontScale="90000"/>
          </a:bodyPr>
          <a:lstStyle/>
          <a:p>
            <a:r>
              <a:rPr lang="tr-TR" b="1" dirty="0" smtClean="0"/>
              <a:t/>
            </a:r>
            <a:br>
              <a:rPr lang="tr-TR" b="1" dirty="0" smtClean="0"/>
            </a:br>
            <a:r>
              <a:rPr lang="tr-TR" b="1" dirty="0" smtClean="0"/>
              <a:t>Gebelik ve Cinsel Yaşam</a:t>
            </a:r>
            <a:br>
              <a:rPr lang="tr-TR" b="1" dirty="0" smtClean="0"/>
            </a:br>
            <a:endParaRPr lang="tr-TR" dirty="0"/>
          </a:p>
        </p:txBody>
      </p:sp>
      <p:sp>
        <p:nvSpPr>
          <p:cNvPr id="3" name="2 İçerik Yer Tutucusu"/>
          <p:cNvSpPr>
            <a:spLocks noGrp="1"/>
          </p:cNvSpPr>
          <p:nvPr>
            <p:ph sz="quarter" idx="1"/>
          </p:nvPr>
        </p:nvSpPr>
        <p:spPr/>
        <p:txBody>
          <a:bodyPr/>
          <a:lstStyle/>
          <a:p>
            <a:pPr marL="274320" lvl="1">
              <a:buClr>
                <a:schemeClr val="accent1"/>
              </a:buClr>
              <a:buSzPct val="85000"/>
              <a:buFont typeface="Wingdings 2"/>
              <a:buChar char=""/>
            </a:pPr>
            <a:r>
              <a:rPr lang="tr-TR" sz="2400" b="1" dirty="0" smtClean="0"/>
              <a:t>Gebelikte Cinselliği Etkileyen Faktörler</a:t>
            </a:r>
            <a:endParaRPr lang="tr-TR" sz="2000" dirty="0" smtClean="0"/>
          </a:p>
          <a:p>
            <a:pPr marL="274320" lvl="2" indent="-274320">
              <a:buClr>
                <a:schemeClr val="accent1"/>
              </a:buClr>
              <a:buSzPct val="85000"/>
              <a:buFont typeface="Wingdings 2"/>
              <a:buChar char=""/>
            </a:pPr>
            <a:r>
              <a:rPr lang="tr-TR" b="1" dirty="0" smtClean="0"/>
              <a:t>Psikolojik Faktörler: </a:t>
            </a:r>
            <a:r>
              <a:rPr lang="tr-TR" dirty="0" smtClean="0"/>
              <a:t>beden imajı, stres, bebeğe zarar verileceği korkusu, cinselliği annelik ile bağdaştıramama</a:t>
            </a:r>
          </a:p>
          <a:p>
            <a:pPr marL="274320" lvl="2" indent="-274320">
              <a:buClr>
                <a:schemeClr val="accent1"/>
              </a:buClr>
              <a:buSzPct val="85000"/>
              <a:buFont typeface="Wingdings 2"/>
              <a:buChar char=""/>
            </a:pPr>
            <a:r>
              <a:rPr lang="tr-TR" sz="1800" b="1" dirty="0" smtClean="0"/>
              <a:t>Fiziksel Faktörler: </a:t>
            </a:r>
            <a:r>
              <a:rPr lang="tr-TR" sz="1800" dirty="0" smtClean="0"/>
              <a:t>yorgunluk, halsizlik, baş ağrısı, uyku bozuklukları gibi genel sağlık problemleri</a:t>
            </a:r>
          </a:p>
          <a:p>
            <a:pPr marL="274320" lvl="2" indent="-274320">
              <a:buClr>
                <a:schemeClr val="accent1"/>
              </a:buClr>
              <a:buSzPct val="85000"/>
              <a:buFont typeface="Wingdings 2"/>
              <a:buChar char=""/>
            </a:pPr>
            <a:r>
              <a:rPr lang="tr-TR" sz="1800" dirty="0" smtClean="0"/>
              <a:t>Gebelikte </a:t>
            </a:r>
            <a:r>
              <a:rPr lang="tr-TR" sz="1800" dirty="0" err="1" smtClean="0"/>
              <a:t>genital</a:t>
            </a:r>
            <a:r>
              <a:rPr lang="tr-TR" sz="1800" dirty="0" smtClean="0"/>
              <a:t> bölgede de fizyolojik değişimler görülmektedir. Gebeliğin özellikle erken dönemlerinde belirgin olan artmış kan akımı, </a:t>
            </a:r>
            <a:r>
              <a:rPr lang="tr-TR" sz="1800" dirty="0" err="1" smtClean="0"/>
              <a:t>sekresyonlarda</a:t>
            </a:r>
            <a:r>
              <a:rPr lang="tr-TR" sz="1800" dirty="0" smtClean="0"/>
              <a:t> artışa ve beraberinde cinsel uyarılmada artışa neden olur</a:t>
            </a:r>
          </a:p>
          <a:p>
            <a:pPr marL="274320" lvl="2" indent="-274320">
              <a:buClr>
                <a:schemeClr val="accent1"/>
              </a:buClr>
              <a:buSzPct val="85000"/>
              <a:buFont typeface="Wingdings 2"/>
              <a:buChar char=""/>
            </a:pPr>
            <a:r>
              <a:rPr lang="tr-TR" sz="1800" b="1" dirty="0" smtClean="0"/>
              <a:t>Mitler ve Yanlış Bilgiler: </a:t>
            </a:r>
            <a:r>
              <a:rPr lang="tr-TR" sz="1800" dirty="0" smtClean="0"/>
              <a:t>cinsel birleşmenin düşük veya erken doğuma neden olur, </a:t>
            </a:r>
            <a:r>
              <a:rPr lang="tr-TR" sz="1800" dirty="0" err="1" smtClean="0"/>
              <a:t>fetus</a:t>
            </a:r>
            <a:r>
              <a:rPr lang="tr-TR" sz="1800" dirty="0" smtClean="0"/>
              <a:t> ve/veya anneye zarar verir, cinsel birleşme sırasında su kesesinin yırtılmasına neden olur, bebeğe zarar verir, doğumu başlatır …gibi</a:t>
            </a:r>
          </a:p>
          <a:p>
            <a:pPr marL="274320" lvl="2" indent="-274320">
              <a:buClr>
                <a:schemeClr val="accent1"/>
              </a:buClr>
              <a:buSzPct val="85000"/>
              <a:buFont typeface="Wingdings 2"/>
              <a:buChar char=""/>
            </a:pPr>
            <a:endParaRPr lang="tr-TR" sz="1800" dirty="0" smtClean="0"/>
          </a:p>
          <a:p>
            <a:pPr marL="274320" lvl="2" indent="-274320">
              <a:buClr>
                <a:schemeClr val="accent1"/>
              </a:buClr>
              <a:buSzPct val="85000"/>
              <a:buFont typeface="Wingdings 2"/>
              <a:buChar char=""/>
            </a:pPr>
            <a:r>
              <a:rPr lang="tr-TR" sz="1800" b="1" dirty="0" smtClean="0"/>
              <a:t>Sosyokültürel Faktörler: </a:t>
            </a:r>
            <a:r>
              <a:rPr lang="tr-TR" sz="1800" dirty="0" smtClean="0"/>
              <a:t>kültürel yön, evlilik durumu</a:t>
            </a:r>
          </a:p>
          <a:p>
            <a:pPr marL="274320" lvl="2" indent="-274320">
              <a:buClr>
                <a:schemeClr val="accent1"/>
              </a:buClr>
              <a:buSzPct val="85000"/>
              <a:buFont typeface="Wingdings 2"/>
              <a:buChar char=""/>
            </a:pPr>
            <a:endParaRPr lang="tr-TR" sz="1800" dirty="0" smtClean="0"/>
          </a:p>
          <a:p>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
            </a:r>
            <a:br>
              <a:rPr lang="tr-TR" b="1" dirty="0" smtClean="0"/>
            </a:br>
            <a:r>
              <a:rPr lang="tr-TR" b="1" dirty="0" smtClean="0"/>
              <a:t>Gebelik ve Cinsel Yaşam</a:t>
            </a:r>
            <a:br>
              <a:rPr lang="tr-TR" b="1" dirty="0" smtClean="0"/>
            </a:br>
            <a:endParaRPr lang="tr-TR" dirty="0"/>
          </a:p>
        </p:txBody>
      </p:sp>
      <p:sp>
        <p:nvSpPr>
          <p:cNvPr id="4" name="3 İçerik Yer Tutucusu"/>
          <p:cNvSpPr>
            <a:spLocks noGrp="1"/>
          </p:cNvSpPr>
          <p:nvPr>
            <p:ph sz="quarter" idx="1"/>
          </p:nvPr>
        </p:nvSpPr>
        <p:spPr/>
        <p:txBody>
          <a:bodyPr>
            <a:normAutofit/>
          </a:bodyPr>
          <a:lstStyle/>
          <a:p>
            <a:r>
              <a:rPr lang="tr-TR" sz="2000" dirty="0" smtClean="0"/>
              <a:t>Cinsellik, cinsel birleşme ile sınırlı olmayıp; geniş bir aktiviteler dizisidir.</a:t>
            </a:r>
          </a:p>
          <a:p>
            <a:r>
              <a:rPr lang="tr-TR" sz="2000" dirty="0" smtClean="0"/>
              <a:t>Başka zamanlarda olduğu gibi gebelikte de sadece vajina-penis ilişkisi biçiminde ele alınmamalı, yakınlık, kucaklama, okşama, öpme vb. ile sürdürülebilen çok geniş bir alan olduğu unutulmamalıdır. </a:t>
            </a:r>
            <a:endParaRPr lang="tr-TR" sz="2000" dirty="0"/>
          </a:p>
        </p:txBody>
      </p:sp>
      <p:pic>
        <p:nvPicPr>
          <p:cNvPr id="1026" name="Picture 2"/>
          <p:cNvPicPr>
            <a:picLocks noChangeAspect="1" noChangeArrowheads="1"/>
          </p:cNvPicPr>
          <p:nvPr/>
        </p:nvPicPr>
        <p:blipFill>
          <a:blip r:embed="rId2" cstate="print"/>
          <a:srcRect/>
          <a:stretch>
            <a:fillRect/>
          </a:stretch>
        </p:blipFill>
        <p:spPr bwMode="auto">
          <a:xfrm>
            <a:off x="2339752" y="3501008"/>
            <a:ext cx="4464496" cy="250649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476672"/>
            <a:ext cx="8534400" cy="758952"/>
          </a:xfrm>
        </p:spPr>
        <p:txBody>
          <a:bodyPr>
            <a:normAutofit fontScale="90000"/>
          </a:bodyPr>
          <a:lstStyle/>
          <a:p>
            <a:r>
              <a:rPr lang="tr-TR" b="1" dirty="0" smtClean="0"/>
              <a:t/>
            </a:r>
            <a:br>
              <a:rPr lang="tr-TR" b="1" dirty="0" smtClean="0"/>
            </a:br>
            <a:r>
              <a:rPr lang="tr-TR" b="1" dirty="0" smtClean="0"/>
              <a:t>Gebelik ve Cinsel Yaşam</a:t>
            </a:r>
            <a:br>
              <a:rPr lang="tr-TR" b="1" dirty="0" smtClean="0"/>
            </a:br>
            <a:endParaRPr lang="tr-TR" dirty="0"/>
          </a:p>
        </p:txBody>
      </p:sp>
      <p:sp>
        <p:nvSpPr>
          <p:cNvPr id="3" name="2 İçerik Yer Tutucusu"/>
          <p:cNvSpPr>
            <a:spLocks noGrp="1"/>
          </p:cNvSpPr>
          <p:nvPr>
            <p:ph sz="quarter" idx="1"/>
          </p:nvPr>
        </p:nvSpPr>
        <p:spPr/>
        <p:txBody>
          <a:bodyPr>
            <a:normAutofit/>
          </a:bodyPr>
          <a:lstStyle/>
          <a:p>
            <a:r>
              <a:rPr lang="tr-TR" sz="2000" dirty="0" smtClean="0"/>
              <a:t>Normal bir gebelikte orgazm ile birlikte görülen </a:t>
            </a:r>
            <a:r>
              <a:rPr lang="tr-TR" sz="2000" dirty="0" err="1" smtClean="0"/>
              <a:t>uterus</a:t>
            </a:r>
            <a:r>
              <a:rPr lang="tr-TR" sz="2000" dirty="0" smtClean="0"/>
              <a:t> </a:t>
            </a:r>
            <a:r>
              <a:rPr lang="tr-TR" sz="2000" dirty="0" err="1" smtClean="0"/>
              <a:t>kontraksiyonlarının</a:t>
            </a:r>
            <a:r>
              <a:rPr lang="tr-TR" sz="2000" dirty="0" smtClean="0"/>
              <a:t> hiçbir zararı ve tehlikesi yoktur. Bu kasılmalar erken doğum eyleminin başlamasına neden olmamaktadır. </a:t>
            </a:r>
          </a:p>
          <a:p>
            <a:r>
              <a:rPr lang="tr-TR" sz="2000" dirty="0" smtClean="0"/>
              <a:t>Cinsel ilişkinin gebelikte enfeksiyona neden olup fetüse zarar vereceği inancı yanlıştır. Çünkü </a:t>
            </a:r>
            <a:r>
              <a:rPr lang="tr-TR" sz="2000" dirty="0" err="1" smtClean="0"/>
              <a:t>servikal</a:t>
            </a:r>
            <a:r>
              <a:rPr lang="tr-TR" sz="2000" dirty="0" smtClean="0"/>
              <a:t> kanal kalın bir mukus plakla kapalıdır, bakterilerin </a:t>
            </a:r>
            <a:r>
              <a:rPr lang="tr-TR" sz="2000" dirty="0" err="1" smtClean="0"/>
              <a:t>uterusa</a:t>
            </a:r>
            <a:r>
              <a:rPr lang="tr-TR" sz="2000" dirty="0" smtClean="0"/>
              <a:t> girişine izin vermez. </a:t>
            </a:r>
          </a:p>
          <a:p>
            <a:r>
              <a:rPr lang="tr-TR" sz="2000" dirty="0" err="1" smtClean="0"/>
              <a:t>Fetus</a:t>
            </a:r>
            <a:r>
              <a:rPr lang="tr-TR" sz="2000" dirty="0" smtClean="0"/>
              <a:t> </a:t>
            </a:r>
            <a:r>
              <a:rPr lang="tr-TR" sz="2000" dirty="0" err="1" smtClean="0"/>
              <a:t>amniyos</a:t>
            </a:r>
            <a:r>
              <a:rPr lang="tr-TR" sz="2000" dirty="0" smtClean="0"/>
              <a:t> kesesi içinde bakterilerden izole biçimde yaşamaktadır. </a:t>
            </a:r>
            <a:r>
              <a:rPr lang="tr-TR" sz="2000" dirty="0" err="1" smtClean="0"/>
              <a:t>Amniyos</a:t>
            </a:r>
            <a:r>
              <a:rPr lang="tr-TR" sz="2000" dirty="0" smtClean="0"/>
              <a:t> kesesi, </a:t>
            </a:r>
            <a:r>
              <a:rPr lang="tr-TR" sz="2000" dirty="0" err="1" smtClean="0"/>
              <a:t>amniyon</a:t>
            </a:r>
            <a:r>
              <a:rPr lang="tr-TR" sz="2000" dirty="0" smtClean="0"/>
              <a:t> sıvısı ile birlikte travmalara ve basınçlara karşı son derece dayanıklıdır, cinsel ilişki sırasında eşin ağırlığından zarar görmez.</a:t>
            </a:r>
            <a:endParaRPr lang="tr-TR"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476672"/>
            <a:ext cx="8534400" cy="758952"/>
          </a:xfrm>
        </p:spPr>
        <p:txBody>
          <a:bodyPr>
            <a:normAutofit fontScale="90000"/>
          </a:bodyPr>
          <a:lstStyle/>
          <a:p>
            <a:r>
              <a:rPr lang="tr-TR" b="1" dirty="0" smtClean="0"/>
              <a:t/>
            </a:r>
            <a:br>
              <a:rPr lang="tr-TR" b="1" dirty="0" smtClean="0"/>
            </a:br>
            <a:r>
              <a:rPr lang="tr-TR" b="1" dirty="0" smtClean="0"/>
              <a:t>Gebelik ve Cinsel Yaşam</a:t>
            </a:r>
            <a:br>
              <a:rPr lang="tr-TR" b="1" dirty="0" smtClean="0"/>
            </a:br>
            <a:endParaRPr lang="tr-TR" dirty="0"/>
          </a:p>
        </p:txBody>
      </p:sp>
      <p:sp>
        <p:nvSpPr>
          <p:cNvPr id="3" name="2 İçerik Yer Tutucusu"/>
          <p:cNvSpPr>
            <a:spLocks noGrp="1"/>
          </p:cNvSpPr>
          <p:nvPr>
            <p:ph sz="quarter" idx="1"/>
          </p:nvPr>
        </p:nvSpPr>
        <p:spPr/>
        <p:txBody>
          <a:bodyPr/>
          <a:lstStyle/>
          <a:p>
            <a:r>
              <a:rPr lang="tr-TR" dirty="0" smtClean="0"/>
              <a:t>Klasik olarak, eski literatürlerde ilk üç ayda düşükleri önlemek, son haftalarda da enfeksiyonu önlemek için cinsel birleşme yasaklanmakta idi.</a:t>
            </a:r>
          </a:p>
          <a:p>
            <a:r>
              <a:rPr lang="tr-TR" dirty="0" smtClean="0"/>
              <a:t>Günümüz literatür bilgilerinde </a:t>
            </a:r>
            <a:r>
              <a:rPr lang="tr-TR" b="1" dirty="0" smtClean="0"/>
              <a:t>cinselliğe engel oluşturacak tıbbi problemler olmadıkça, gebelik süresince, hatta son güne kadar cinsel ilişkiye devam edilebileceği belirtilmektedir. </a:t>
            </a:r>
            <a:endParaRPr lang="tr-TR"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476672"/>
            <a:ext cx="8534400" cy="758952"/>
          </a:xfrm>
        </p:spPr>
        <p:txBody>
          <a:bodyPr>
            <a:normAutofit fontScale="90000"/>
          </a:bodyPr>
          <a:lstStyle/>
          <a:p>
            <a:r>
              <a:rPr lang="tr-TR" b="1" dirty="0" smtClean="0"/>
              <a:t/>
            </a:r>
            <a:br>
              <a:rPr lang="tr-TR" b="1" dirty="0" smtClean="0"/>
            </a:br>
            <a:r>
              <a:rPr lang="tr-TR" b="1" dirty="0" smtClean="0"/>
              <a:t>Gebelik ve Cinsel Yaşam</a:t>
            </a:r>
            <a:br>
              <a:rPr lang="tr-TR" b="1" dirty="0" smtClean="0"/>
            </a:br>
            <a:endParaRPr lang="tr-TR" dirty="0"/>
          </a:p>
        </p:txBody>
      </p:sp>
      <p:sp>
        <p:nvSpPr>
          <p:cNvPr id="3" name="2 İçerik Yer Tutucusu"/>
          <p:cNvSpPr>
            <a:spLocks noGrp="1"/>
          </p:cNvSpPr>
          <p:nvPr>
            <p:ph sz="quarter" idx="1"/>
          </p:nvPr>
        </p:nvSpPr>
        <p:spPr/>
        <p:txBody>
          <a:bodyPr>
            <a:normAutofit/>
          </a:bodyPr>
          <a:lstStyle/>
          <a:p>
            <a:r>
              <a:rPr lang="tr-TR" dirty="0" smtClean="0"/>
              <a:t>Gebelikte cinsel birleşmenin kısıtlanmasının gerekli olduğu durumlar; </a:t>
            </a:r>
          </a:p>
          <a:p>
            <a:r>
              <a:rPr lang="tr-TR" dirty="0" smtClean="0"/>
              <a:t>önceki gebelikte tekrarlayan düşük, erken doğum, </a:t>
            </a:r>
            <a:r>
              <a:rPr lang="tr-TR" dirty="0" err="1" smtClean="0"/>
              <a:t>servikal</a:t>
            </a:r>
            <a:r>
              <a:rPr lang="tr-TR" dirty="0" smtClean="0"/>
              <a:t> yetmezlik, </a:t>
            </a:r>
          </a:p>
          <a:p>
            <a:r>
              <a:rPr lang="tr-TR" dirty="0" smtClean="0"/>
              <a:t>şimdiki gebeliğinde düşük tehdidi, erken doğum tehdidi, erken </a:t>
            </a:r>
            <a:r>
              <a:rPr lang="tr-TR" dirty="0" err="1" smtClean="0"/>
              <a:t>membran</a:t>
            </a:r>
            <a:r>
              <a:rPr lang="tr-TR" dirty="0" smtClean="0"/>
              <a:t> </a:t>
            </a:r>
            <a:r>
              <a:rPr lang="tr-TR" dirty="0" err="1" smtClean="0"/>
              <a:t>rüptürü</a:t>
            </a:r>
            <a:r>
              <a:rPr lang="tr-TR" dirty="0" smtClean="0"/>
              <a:t>, </a:t>
            </a:r>
            <a:r>
              <a:rPr lang="tr-TR" dirty="0" err="1" smtClean="0"/>
              <a:t>vajinal</a:t>
            </a:r>
            <a:r>
              <a:rPr lang="tr-TR" dirty="0" smtClean="0"/>
              <a:t> kanama, </a:t>
            </a:r>
            <a:r>
              <a:rPr lang="tr-TR" dirty="0" err="1" smtClean="0"/>
              <a:t>genital</a:t>
            </a:r>
            <a:r>
              <a:rPr lang="tr-TR" dirty="0" smtClean="0"/>
              <a:t> bölgede enfeksiyon, eşte cinsel yolla bulaşan enfeksiyon olmasıdır. </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Gebelik ve Cinsel Yaşam</a:t>
            </a:r>
            <a:endParaRPr lang="tr-TR" dirty="0"/>
          </a:p>
        </p:txBody>
      </p:sp>
      <p:sp>
        <p:nvSpPr>
          <p:cNvPr id="3" name="2 İçerik Yer Tutucusu"/>
          <p:cNvSpPr>
            <a:spLocks noGrp="1"/>
          </p:cNvSpPr>
          <p:nvPr>
            <p:ph sz="quarter" idx="1"/>
          </p:nvPr>
        </p:nvSpPr>
        <p:spPr/>
        <p:txBody>
          <a:bodyPr/>
          <a:lstStyle/>
          <a:p>
            <a:r>
              <a:rPr lang="tr-TR" dirty="0" smtClean="0"/>
              <a:t>Bebeklerinde ağır gelişme geriliği veya başka nedenlerle </a:t>
            </a:r>
            <a:r>
              <a:rPr lang="tr-TR" dirty="0" err="1" smtClean="0"/>
              <a:t>fetal</a:t>
            </a:r>
            <a:r>
              <a:rPr lang="tr-TR" dirty="0" smtClean="0"/>
              <a:t> </a:t>
            </a:r>
            <a:r>
              <a:rPr lang="tr-TR" dirty="0" err="1" smtClean="0"/>
              <a:t>distres</a:t>
            </a:r>
            <a:r>
              <a:rPr lang="tr-TR" dirty="0" smtClean="0"/>
              <a:t> gelişme riski yüksek olan anne adaylarının da doktorlarının belirlediği bir dönemden itibaren cinsel ilişkide bulunmamaları gerekmektedir</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LOHUSALIK VE CİNSELLİK</a:t>
            </a:r>
            <a:endParaRPr lang="tr-TR" dirty="0"/>
          </a:p>
        </p:txBody>
      </p:sp>
      <p:sp>
        <p:nvSpPr>
          <p:cNvPr id="3" name="2 İçerik Yer Tutucusu"/>
          <p:cNvSpPr>
            <a:spLocks noGrp="1"/>
          </p:cNvSpPr>
          <p:nvPr>
            <p:ph sz="quarter" idx="1"/>
          </p:nvPr>
        </p:nvSpPr>
        <p:spPr/>
        <p:txBody>
          <a:bodyPr>
            <a:normAutofit/>
          </a:bodyPr>
          <a:lstStyle/>
          <a:p>
            <a:r>
              <a:rPr lang="tr-TR" dirty="0" smtClean="0"/>
              <a:t>Gebelik sırasında cinsel yaşam konusundaki önyargılar gebelik sonrası lohusalık dönemi için de geçerlidir.</a:t>
            </a:r>
          </a:p>
          <a:p>
            <a:r>
              <a:rPr lang="tr-TR" dirty="0" smtClean="0"/>
              <a:t>Doğum sonrası cinsel ilişki ve cinsel birleşmenin ne zaman olacağı toplumdan topluma değişmektedir.</a:t>
            </a:r>
          </a:p>
          <a:p>
            <a:r>
              <a:rPr lang="tr-TR" dirty="0" smtClean="0"/>
              <a:t>Ülkemizde bir çok bölgede bu süre kırk gün olarak kabul edilmektedir. Bu süre aslında kadının kendini doğum olayından fizyolojik olarak toparlaması ve psikolojik olarak yeni rolüne, anneliğe uyum sağlaması açısından önemlidir</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LOHUSALIK VE CİNSELLİK</a:t>
            </a:r>
            <a:endParaRPr lang="tr-TR" dirty="0"/>
          </a:p>
        </p:txBody>
      </p:sp>
      <p:sp>
        <p:nvSpPr>
          <p:cNvPr id="3" name="2 İçerik Yer Tutucusu"/>
          <p:cNvSpPr>
            <a:spLocks noGrp="1"/>
          </p:cNvSpPr>
          <p:nvPr>
            <p:ph sz="quarter" idx="1"/>
          </p:nvPr>
        </p:nvSpPr>
        <p:spPr/>
        <p:txBody>
          <a:bodyPr>
            <a:normAutofit/>
          </a:bodyPr>
          <a:lstStyle/>
          <a:p>
            <a:r>
              <a:rPr lang="tr-TR" sz="2000" dirty="0" smtClean="0"/>
              <a:t>Kadını doğum sonrası cinselliğe hazırlayacak olan sayılı günlerden çok, eşi ile hem anne hem eş olarak kuracağı yeni bağdır.</a:t>
            </a:r>
          </a:p>
          <a:p>
            <a:r>
              <a:rPr lang="tr-TR" sz="2000" dirty="0" smtClean="0"/>
              <a:t>Geleneksel toplumlarda bu süre kadın aleyhine, kadınla erkeğin hatta birbirinden ayrı odalarda geçirdiği bir dönem olarak yaşanır ve kadının bu beklentilerini karşılamaktan ve doğum sonrası doyumlu bir cinsel hayata hazırlamaktan uzaktır.</a:t>
            </a:r>
          </a:p>
          <a:p>
            <a:r>
              <a:rPr lang="tr-TR" sz="2000" dirty="0" smtClean="0"/>
              <a:t>Ayrıca, daha kısa sürede cinsel birleşmenin yaşandığı toplumlar da vardır. </a:t>
            </a:r>
          </a:p>
          <a:p>
            <a:r>
              <a:rPr lang="tr-TR" sz="2000" b="1" i="1" dirty="0" smtClean="0">
                <a:solidFill>
                  <a:schemeClr val="accent3">
                    <a:lumMod val="75000"/>
                  </a:schemeClr>
                </a:solidFill>
              </a:rPr>
              <a:t>Tıbbi olarak kadının kanaması durduktan ve doğum sırasında oluşan dikişler iyileştikten sonra cinsel birleşmede bulunulmasında sakınca yoktur.</a:t>
            </a:r>
            <a:endParaRPr lang="tr-TR" sz="2000" b="1" i="1" dirty="0">
              <a:solidFill>
                <a:schemeClr val="accent3">
                  <a:lumMod val="7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LOHUSALIK VE CİNSELLİK</a:t>
            </a:r>
            <a:endParaRPr lang="tr-TR" dirty="0"/>
          </a:p>
        </p:txBody>
      </p:sp>
      <p:sp>
        <p:nvSpPr>
          <p:cNvPr id="3" name="2 İçerik Yer Tutucusu"/>
          <p:cNvSpPr>
            <a:spLocks noGrp="1"/>
          </p:cNvSpPr>
          <p:nvPr>
            <p:ph sz="quarter" idx="1"/>
          </p:nvPr>
        </p:nvSpPr>
        <p:spPr/>
        <p:txBody>
          <a:bodyPr>
            <a:normAutofit/>
          </a:bodyPr>
          <a:lstStyle/>
          <a:p>
            <a:r>
              <a:rPr lang="tr-TR" dirty="0" smtClean="0"/>
              <a:t>Doğum sonrası dönemde oluşan </a:t>
            </a:r>
            <a:r>
              <a:rPr lang="tr-TR" dirty="0" err="1" smtClean="0"/>
              <a:t>hormonal</a:t>
            </a:r>
            <a:r>
              <a:rPr lang="tr-TR" dirty="0" smtClean="0"/>
              <a:t> değişiklikler ve emzirmenin de etkisiyle kadının cinsel isteğinde, uyarılmasında ve haz almasında bazı sorunlar olabilmektedir.</a:t>
            </a:r>
          </a:p>
          <a:p>
            <a:r>
              <a:rPr lang="tr-TR" dirty="0" smtClean="0"/>
              <a:t>Burada en önemli nokta doğum sonrası dönemde cinselliğin ne sıklıkta ve ne şekilde yaşanacağının kadın tarafından belirlenebilmesidir. </a:t>
            </a:r>
          </a:p>
          <a:p>
            <a:r>
              <a:rPr lang="tr-TR" dirty="0" smtClean="0"/>
              <a:t>Kadının bu süre içinde kendisini tekrar cazip, güzel, sevilir ve beğenilir olarak görmesi en temel unsurdur.</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lstStyle/>
          <a:p>
            <a:r>
              <a:rPr lang="tr-TR" b="1" dirty="0" smtClean="0">
                <a:solidFill>
                  <a:schemeClr val="accent3">
                    <a:lumMod val="50000"/>
                  </a:schemeClr>
                </a:solidFill>
              </a:rPr>
              <a:t>KADIN CİNSELLİĞİ</a:t>
            </a:r>
          </a:p>
          <a:p>
            <a:r>
              <a:rPr lang="tr-TR" dirty="0" smtClean="0"/>
              <a:t>Gebelik ve Cinsel yaşam</a:t>
            </a:r>
          </a:p>
          <a:p>
            <a:r>
              <a:rPr lang="tr-TR" dirty="0" smtClean="0"/>
              <a:t>Lohusalık ve Cinsellik</a:t>
            </a:r>
          </a:p>
          <a:p>
            <a:r>
              <a:rPr lang="tr-TR" dirty="0" smtClean="0"/>
              <a:t>Yetişkin Kadın</a:t>
            </a:r>
          </a:p>
          <a:p>
            <a:r>
              <a:rPr lang="tr-TR" dirty="0" smtClean="0"/>
              <a:t>Lezbiyenlik</a:t>
            </a:r>
          </a:p>
          <a:p>
            <a:r>
              <a:rPr lang="tr-TR" dirty="0" smtClean="0"/>
              <a:t>Cinsel yaşam sorunları</a:t>
            </a:r>
          </a:p>
          <a:p>
            <a:r>
              <a:rPr lang="tr-TR" b="1" dirty="0" smtClean="0">
                <a:solidFill>
                  <a:schemeClr val="accent3">
                    <a:lumMod val="75000"/>
                  </a:schemeClr>
                </a:solidFill>
              </a:rPr>
              <a:t>ERKEK CİNSELLİĞİ</a:t>
            </a:r>
          </a:p>
          <a:p>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LOHUSALIK VE CİNSELLİK</a:t>
            </a:r>
            <a:endParaRPr lang="tr-TR" dirty="0"/>
          </a:p>
        </p:txBody>
      </p:sp>
      <p:sp>
        <p:nvSpPr>
          <p:cNvPr id="3" name="2 İçerik Yer Tutucusu"/>
          <p:cNvSpPr>
            <a:spLocks noGrp="1"/>
          </p:cNvSpPr>
          <p:nvPr>
            <p:ph sz="quarter" idx="1"/>
          </p:nvPr>
        </p:nvSpPr>
        <p:spPr/>
        <p:txBody>
          <a:bodyPr>
            <a:normAutofit/>
          </a:bodyPr>
          <a:lstStyle/>
          <a:p>
            <a:pPr algn="just"/>
            <a:r>
              <a:rPr lang="tr-TR" sz="2000" dirty="0" smtClean="0"/>
              <a:t>Lohusalık döneminde kadının yorgun olması, bebeğe odaklanan bir dönem yaşıyor olması cinsel istekte azalmaya neden olabilir. </a:t>
            </a:r>
          </a:p>
          <a:p>
            <a:pPr algn="just"/>
            <a:r>
              <a:rPr lang="tr-TR" sz="2000" dirty="0" smtClean="0"/>
              <a:t>Cinsel isteğinde sorun yaşamayan kadınlarda hormonlardaki değişim nedeniyle vajinada kuruluk olabilir. </a:t>
            </a:r>
          </a:p>
          <a:p>
            <a:pPr algn="just"/>
            <a:r>
              <a:rPr lang="tr-TR" sz="2000" dirty="0" smtClean="0"/>
              <a:t>Vajinada kuruluk olması cinsel birleşme sırasında ağrı oluşmasına neden olabilir.</a:t>
            </a:r>
          </a:p>
          <a:p>
            <a:pPr algn="just"/>
            <a:r>
              <a:rPr lang="tr-TR" sz="2000" dirty="0" smtClean="0"/>
              <a:t>Böyle bir durumda birleşmeyi kolaylaştıran hijyenik bir kayganlaştırıcı kullanılabilir.</a:t>
            </a:r>
            <a:endParaRPr lang="tr-TR"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LOHUSALIK VE CİNSELLİK</a:t>
            </a:r>
            <a:endParaRPr lang="tr-TR" dirty="0"/>
          </a:p>
        </p:txBody>
      </p:sp>
      <p:sp>
        <p:nvSpPr>
          <p:cNvPr id="3" name="2 İçerik Yer Tutucusu"/>
          <p:cNvSpPr>
            <a:spLocks noGrp="1"/>
          </p:cNvSpPr>
          <p:nvPr>
            <p:ph sz="quarter" idx="1"/>
          </p:nvPr>
        </p:nvSpPr>
        <p:spPr/>
        <p:txBody>
          <a:bodyPr/>
          <a:lstStyle/>
          <a:p>
            <a:r>
              <a:rPr lang="tr-TR" dirty="0" smtClean="0"/>
              <a:t>Lohusalık döneminde dikkat edilmesi gereken noktalardan biri kadının </a:t>
            </a:r>
            <a:r>
              <a:rPr lang="tr-TR" dirty="0" err="1" smtClean="0"/>
              <a:t>ovulasyon</a:t>
            </a:r>
            <a:r>
              <a:rPr lang="tr-TR" dirty="0" smtClean="0"/>
              <a:t> düzenindeki değişiklikler nedeniyle gebe kalma riskidir.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LOHUSALIK VE CİNSELLİK</a:t>
            </a:r>
            <a:endParaRPr lang="tr-TR" dirty="0"/>
          </a:p>
        </p:txBody>
      </p:sp>
      <p:sp>
        <p:nvSpPr>
          <p:cNvPr id="3" name="2 İçerik Yer Tutucusu"/>
          <p:cNvSpPr>
            <a:spLocks noGrp="1"/>
          </p:cNvSpPr>
          <p:nvPr>
            <p:ph sz="quarter" idx="1"/>
          </p:nvPr>
        </p:nvSpPr>
        <p:spPr/>
        <p:txBody>
          <a:bodyPr>
            <a:normAutofit lnSpcReduction="10000"/>
          </a:bodyPr>
          <a:lstStyle/>
          <a:p>
            <a:pPr algn="just"/>
            <a:r>
              <a:rPr lang="tr-TR" dirty="0" smtClean="0"/>
              <a:t>Lohusalıkta dikkat edilmesi gereken diğer önemli bir konu ise doğum sonrası depresyonudur. </a:t>
            </a:r>
          </a:p>
          <a:p>
            <a:pPr algn="just"/>
            <a:r>
              <a:rPr lang="tr-TR" dirty="0" smtClean="0"/>
              <a:t>Lohusalık döneminde duygusal dalgalanmalar sık görülür. Her duygusal değişiklik depresyon anlamına gelmemektedir.</a:t>
            </a:r>
          </a:p>
          <a:p>
            <a:pPr algn="just"/>
            <a:r>
              <a:rPr lang="tr-TR" dirty="0" smtClean="0"/>
              <a:t>Bununla birlikte kişinin kendisini çok sıkıntılı hissetmesi, cinsel isteksizlik, uyku - iştah düzensizlikleri, hayattan zevk alamama, halsizlik, yorgunluk, unutkanlık gibi belirtilerle seyreden depresyon konusunda dikkatli olunmalı, gerekli durumlarda mutlaka psikiyatrik yardım alınmalıdır.</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1" algn="ctr" rtl="0">
              <a:spcBef>
                <a:spcPct val="0"/>
              </a:spcBef>
            </a:pPr>
            <a:r>
              <a:rPr lang="tr-TR" sz="3200" b="1" dirty="0" err="1">
                <a:solidFill>
                  <a:schemeClr val="accent3">
                    <a:lumMod val="75000"/>
                  </a:schemeClr>
                </a:solidFill>
              </a:rPr>
              <a:t>İnfertilitenin</a:t>
            </a:r>
            <a:r>
              <a:rPr lang="tr-TR" sz="3200" b="1" dirty="0">
                <a:solidFill>
                  <a:schemeClr val="accent3">
                    <a:lumMod val="75000"/>
                  </a:schemeClr>
                </a:solidFill>
              </a:rPr>
              <a:t> Cinselliğe Etkisi</a:t>
            </a:r>
            <a:r>
              <a:rPr lang="tr-TR" sz="1600" dirty="0"/>
              <a:t/>
            </a:r>
            <a:br>
              <a:rPr lang="tr-TR" sz="1600" dirty="0"/>
            </a:br>
            <a:endParaRPr lang="tr-TR" dirty="0"/>
          </a:p>
        </p:txBody>
      </p:sp>
      <p:sp>
        <p:nvSpPr>
          <p:cNvPr id="3" name="2 İçerik Yer Tutucusu"/>
          <p:cNvSpPr>
            <a:spLocks noGrp="1"/>
          </p:cNvSpPr>
          <p:nvPr>
            <p:ph sz="quarter" idx="1"/>
          </p:nvPr>
        </p:nvSpPr>
        <p:spPr/>
        <p:txBody>
          <a:bodyPr/>
          <a:lstStyle/>
          <a:p>
            <a:r>
              <a:rPr lang="tr-TR" dirty="0" err="1" smtClean="0"/>
              <a:t>İnfertilite</a:t>
            </a:r>
            <a:r>
              <a:rPr lang="tr-TR" dirty="0" smtClean="0"/>
              <a:t> evlilik ilişkisini etkilediğinden, genellikle bunu takiben cinsel işlev ve memnuniyette bozulmalar gündeme gelmektedir. </a:t>
            </a:r>
          </a:p>
          <a:p>
            <a:r>
              <a:rPr lang="tr-TR" dirty="0" smtClean="0"/>
              <a:t>Özellikle </a:t>
            </a:r>
            <a:r>
              <a:rPr lang="tr-TR" dirty="0" err="1" smtClean="0"/>
              <a:t>siklusun</a:t>
            </a:r>
            <a:r>
              <a:rPr lang="tr-TR" dirty="0" smtClean="0"/>
              <a:t> </a:t>
            </a:r>
            <a:r>
              <a:rPr lang="tr-TR" dirty="0" err="1" smtClean="0"/>
              <a:t>fertil</a:t>
            </a:r>
            <a:r>
              <a:rPr lang="tr-TR" dirty="0" smtClean="0"/>
              <a:t> zamanları sırasında cinsel ilişkide bulunma gerekliliği, cinsel ilişkinin doğallığının kaybolup ev ödevi gibi yaşanmasına yol açar.</a:t>
            </a: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1" algn="ctr" rtl="0">
              <a:spcBef>
                <a:spcPct val="0"/>
              </a:spcBef>
            </a:pPr>
            <a:r>
              <a:rPr lang="tr-TR" sz="3200" b="1" dirty="0" err="1">
                <a:solidFill>
                  <a:schemeClr val="accent3">
                    <a:lumMod val="75000"/>
                  </a:schemeClr>
                </a:solidFill>
              </a:rPr>
              <a:t>İnfertilitenin</a:t>
            </a:r>
            <a:r>
              <a:rPr lang="tr-TR" sz="3200" b="1" dirty="0">
                <a:solidFill>
                  <a:schemeClr val="accent3">
                    <a:lumMod val="75000"/>
                  </a:schemeClr>
                </a:solidFill>
              </a:rPr>
              <a:t> Cinselliğe Etkisi</a:t>
            </a:r>
            <a:r>
              <a:rPr lang="tr-TR" sz="1600" dirty="0"/>
              <a:t/>
            </a:r>
            <a:br>
              <a:rPr lang="tr-TR" sz="1600" dirty="0"/>
            </a:br>
            <a:endParaRPr lang="tr-TR" dirty="0"/>
          </a:p>
        </p:txBody>
      </p:sp>
      <p:sp>
        <p:nvSpPr>
          <p:cNvPr id="3" name="2 İçerik Yer Tutucusu"/>
          <p:cNvSpPr>
            <a:spLocks noGrp="1"/>
          </p:cNvSpPr>
          <p:nvPr>
            <p:ph sz="quarter" idx="1"/>
          </p:nvPr>
        </p:nvSpPr>
        <p:spPr/>
        <p:txBody>
          <a:bodyPr>
            <a:normAutofit/>
          </a:bodyPr>
          <a:lstStyle/>
          <a:p>
            <a:pPr algn="just"/>
            <a:r>
              <a:rPr lang="tr-TR" sz="2000" dirty="0" smtClean="0"/>
              <a:t>Kişi </a:t>
            </a:r>
            <a:r>
              <a:rPr lang="tr-TR" sz="2000" dirty="0" err="1" smtClean="0"/>
              <a:t>infertilitesinden</a:t>
            </a:r>
            <a:r>
              <a:rPr lang="tr-TR" sz="2000" dirty="0" smtClean="0"/>
              <a:t> dolayı cinsel olarak kendini yetersiz hissedebilir, evlilik ve cinsel ilişkiden duyduğu haz ve ilginin kaybolmasıyla sonunda </a:t>
            </a:r>
            <a:r>
              <a:rPr lang="tr-TR" sz="2000" dirty="0" err="1" smtClean="0"/>
              <a:t>depresif</a:t>
            </a:r>
            <a:r>
              <a:rPr lang="tr-TR" sz="2000" dirty="0" smtClean="0"/>
              <a:t> hale gelebilir. </a:t>
            </a:r>
          </a:p>
          <a:p>
            <a:pPr algn="just"/>
            <a:r>
              <a:rPr lang="tr-TR" sz="2000" dirty="0" smtClean="0"/>
              <a:t>Çiftler evlilik öncesi ya da evlilik dışı ilişkilerinde, korunma yöntemlerini düşündüklerinden ve kural dışı cinsel yaşamları nedeni ile cezalandırıldıkları düşüncesine kapılabilirler </a:t>
            </a:r>
          </a:p>
          <a:p>
            <a:pPr algn="just"/>
            <a:r>
              <a:rPr lang="tr-TR" sz="2000" dirty="0" smtClean="0"/>
              <a:t>Özellikle ümitle beklenen </a:t>
            </a:r>
            <a:r>
              <a:rPr lang="tr-TR" sz="2000" dirty="0" err="1" smtClean="0"/>
              <a:t>premenstruel</a:t>
            </a:r>
            <a:r>
              <a:rPr lang="tr-TR" sz="2000" dirty="0" smtClean="0"/>
              <a:t> dönemde gebeliğin gerçekleşmediğini gösteren </a:t>
            </a:r>
            <a:r>
              <a:rPr lang="tr-TR" sz="2000" dirty="0" err="1" smtClean="0"/>
              <a:t>mensturasyonun</a:t>
            </a:r>
            <a:r>
              <a:rPr lang="tr-TR" sz="2000" dirty="0" smtClean="0"/>
              <a:t> başlaması, yoğun </a:t>
            </a:r>
            <a:r>
              <a:rPr lang="tr-TR" sz="2000" dirty="0" err="1" smtClean="0"/>
              <a:t>depresif</a:t>
            </a:r>
            <a:r>
              <a:rPr lang="tr-TR" sz="2000" dirty="0" smtClean="0"/>
              <a:t> duygular yaşanmasına yol açabilir.</a:t>
            </a:r>
            <a:endParaRPr lang="tr-TR"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1" algn="ctr" rtl="0">
              <a:spcBef>
                <a:spcPct val="0"/>
              </a:spcBef>
            </a:pPr>
            <a:r>
              <a:rPr lang="tr-TR" sz="3200" b="1" dirty="0" err="1">
                <a:solidFill>
                  <a:schemeClr val="accent3">
                    <a:lumMod val="75000"/>
                  </a:schemeClr>
                </a:solidFill>
              </a:rPr>
              <a:t>İnfertilitenin</a:t>
            </a:r>
            <a:r>
              <a:rPr lang="tr-TR" sz="3200" b="1" dirty="0">
                <a:solidFill>
                  <a:schemeClr val="accent3">
                    <a:lumMod val="75000"/>
                  </a:schemeClr>
                </a:solidFill>
              </a:rPr>
              <a:t> Cinselliğe Etkisi</a:t>
            </a:r>
            <a:r>
              <a:rPr lang="tr-TR" sz="1600" dirty="0"/>
              <a:t/>
            </a:r>
            <a:br>
              <a:rPr lang="tr-TR" sz="1600" dirty="0"/>
            </a:br>
            <a:endParaRPr lang="tr-TR" dirty="0"/>
          </a:p>
        </p:txBody>
      </p:sp>
      <p:sp>
        <p:nvSpPr>
          <p:cNvPr id="3" name="2 İçerik Yer Tutucusu"/>
          <p:cNvSpPr>
            <a:spLocks noGrp="1"/>
          </p:cNvSpPr>
          <p:nvPr>
            <p:ph sz="quarter" idx="1"/>
          </p:nvPr>
        </p:nvSpPr>
        <p:spPr/>
        <p:txBody>
          <a:bodyPr/>
          <a:lstStyle/>
          <a:p>
            <a:r>
              <a:rPr lang="tr-TR" dirty="0" smtClean="0"/>
              <a:t>Zamanlanmış cinsel ilişki, ilişkide döllenme amacının olması, belli pozisyonlara yönlendirilme nedeniyle çiftler cinselliklerini adeta gözlem ve baskı altında hissetmektedir</a:t>
            </a:r>
            <a:endParaRPr lang="tr-TR" dirty="0"/>
          </a:p>
        </p:txBody>
      </p:sp>
      <p:pic>
        <p:nvPicPr>
          <p:cNvPr id="2052" name="Picture 4"/>
          <p:cNvPicPr>
            <a:picLocks noChangeAspect="1" noChangeArrowheads="1"/>
          </p:cNvPicPr>
          <p:nvPr/>
        </p:nvPicPr>
        <p:blipFill>
          <a:blip r:embed="rId2" cstate="print"/>
          <a:srcRect/>
          <a:stretch>
            <a:fillRect/>
          </a:stretch>
        </p:blipFill>
        <p:spPr bwMode="auto">
          <a:xfrm>
            <a:off x="3419872" y="3429000"/>
            <a:ext cx="4300364" cy="246900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1" algn="ctr" rtl="0">
              <a:spcBef>
                <a:spcPct val="0"/>
              </a:spcBef>
            </a:pPr>
            <a:r>
              <a:rPr lang="tr-TR" sz="3200" b="1" dirty="0" err="1">
                <a:solidFill>
                  <a:schemeClr val="accent3">
                    <a:lumMod val="75000"/>
                  </a:schemeClr>
                </a:solidFill>
              </a:rPr>
              <a:t>İnfertilitenin</a:t>
            </a:r>
            <a:r>
              <a:rPr lang="tr-TR" sz="3200" b="1" dirty="0">
                <a:solidFill>
                  <a:schemeClr val="accent3">
                    <a:lumMod val="75000"/>
                  </a:schemeClr>
                </a:solidFill>
              </a:rPr>
              <a:t> Cinselliğe Etkisi</a:t>
            </a:r>
            <a:r>
              <a:rPr lang="tr-TR" sz="1600" dirty="0"/>
              <a:t/>
            </a:r>
            <a:br>
              <a:rPr lang="tr-TR" sz="1600" dirty="0"/>
            </a:br>
            <a:endParaRPr lang="tr-TR" dirty="0"/>
          </a:p>
        </p:txBody>
      </p:sp>
      <p:sp>
        <p:nvSpPr>
          <p:cNvPr id="3" name="2 İçerik Yer Tutucusu"/>
          <p:cNvSpPr>
            <a:spLocks noGrp="1"/>
          </p:cNvSpPr>
          <p:nvPr>
            <p:ph sz="quarter" idx="1"/>
          </p:nvPr>
        </p:nvSpPr>
        <p:spPr/>
        <p:txBody>
          <a:bodyPr/>
          <a:lstStyle/>
          <a:p>
            <a:r>
              <a:rPr lang="tr-TR" i="1" dirty="0" err="1" smtClean="0">
                <a:solidFill>
                  <a:schemeClr val="accent3">
                    <a:lumMod val="75000"/>
                  </a:schemeClr>
                </a:solidFill>
              </a:rPr>
              <a:t>İnfertil</a:t>
            </a:r>
            <a:r>
              <a:rPr lang="tr-TR" i="1" dirty="0" smtClean="0">
                <a:solidFill>
                  <a:schemeClr val="accent3">
                    <a:lumMod val="75000"/>
                  </a:schemeClr>
                </a:solidFill>
              </a:rPr>
              <a:t> kadınlarda en yaygın cinsel </a:t>
            </a:r>
            <a:r>
              <a:rPr lang="tr-TR" i="1" dirty="0" err="1" smtClean="0">
                <a:solidFill>
                  <a:schemeClr val="accent3">
                    <a:lumMod val="75000"/>
                  </a:schemeClr>
                </a:solidFill>
              </a:rPr>
              <a:t>disfonksiyon</a:t>
            </a:r>
            <a:r>
              <a:rPr lang="tr-TR" i="1" dirty="0" smtClean="0">
                <a:solidFill>
                  <a:schemeClr val="accent3">
                    <a:lumMod val="75000"/>
                  </a:schemeClr>
                </a:solidFill>
              </a:rPr>
              <a:t> bozuklukları; </a:t>
            </a:r>
          </a:p>
          <a:p>
            <a:r>
              <a:rPr lang="tr-TR" dirty="0" smtClean="0"/>
              <a:t>cinsel uyarılma bozuklukları, </a:t>
            </a:r>
          </a:p>
          <a:p>
            <a:r>
              <a:rPr lang="tr-TR" dirty="0" err="1" smtClean="0"/>
              <a:t>orgazmik</a:t>
            </a:r>
            <a:r>
              <a:rPr lang="tr-TR" dirty="0" smtClean="0"/>
              <a:t> bozukluklar,</a:t>
            </a:r>
          </a:p>
          <a:p>
            <a:r>
              <a:rPr lang="tr-TR" dirty="0" smtClean="0"/>
              <a:t> </a:t>
            </a:r>
            <a:r>
              <a:rPr lang="tr-TR" dirty="0" err="1" smtClean="0"/>
              <a:t>vajinismus</a:t>
            </a:r>
            <a:r>
              <a:rPr lang="tr-TR" dirty="0" smtClean="0"/>
              <a:t> </a:t>
            </a:r>
          </a:p>
          <a:p>
            <a:r>
              <a:rPr lang="tr-TR" dirty="0" err="1" smtClean="0"/>
              <a:t>disparonidir</a:t>
            </a:r>
            <a:r>
              <a:rPr lang="tr-TR" dirty="0" smtClean="0"/>
              <a:t>.</a:t>
            </a: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1" algn="ctr" rtl="0">
              <a:spcBef>
                <a:spcPct val="0"/>
              </a:spcBef>
            </a:pPr>
            <a:r>
              <a:rPr lang="tr-TR" sz="3200" b="1" dirty="0" err="1">
                <a:solidFill>
                  <a:schemeClr val="accent3">
                    <a:lumMod val="75000"/>
                  </a:schemeClr>
                </a:solidFill>
              </a:rPr>
              <a:t>İnfertilitenin</a:t>
            </a:r>
            <a:r>
              <a:rPr lang="tr-TR" sz="3200" b="1" dirty="0">
                <a:solidFill>
                  <a:schemeClr val="accent3">
                    <a:lumMod val="75000"/>
                  </a:schemeClr>
                </a:solidFill>
              </a:rPr>
              <a:t> Cinselliğe Etkisi</a:t>
            </a:r>
            <a:r>
              <a:rPr lang="tr-TR" sz="1600" dirty="0"/>
              <a:t/>
            </a:r>
            <a:br>
              <a:rPr lang="tr-TR" sz="1600" dirty="0"/>
            </a:br>
            <a:endParaRPr lang="tr-TR" dirty="0"/>
          </a:p>
        </p:txBody>
      </p:sp>
      <p:sp>
        <p:nvSpPr>
          <p:cNvPr id="3" name="2 İçerik Yer Tutucusu"/>
          <p:cNvSpPr>
            <a:spLocks noGrp="1"/>
          </p:cNvSpPr>
          <p:nvPr>
            <p:ph sz="quarter" idx="1"/>
          </p:nvPr>
        </p:nvSpPr>
        <p:spPr/>
        <p:txBody>
          <a:bodyPr/>
          <a:lstStyle/>
          <a:p>
            <a:r>
              <a:rPr lang="tr-TR" i="1" dirty="0" smtClean="0">
                <a:solidFill>
                  <a:schemeClr val="accent3">
                    <a:lumMod val="75000"/>
                  </a:schemeClr>
                </a:solidFill>
              </a:rPr>
              <a:t>Erkeklerde ise en yaygın cinsel </a:t>
            </a:r>
            <a:r>
              <a:rPr lang="tr-TR" i="1" dirty="0" err="1" smtClean="0">
                <a:solidFill>
                  <a:schemeClr val="accent3">
                    <a:lumMod val="75000"/>
                  </a:schemeClr>
                </a:solidFill>
              </a:rPr>
              <a:t>disfonksiyon</a:t>
            </a:r>
            <a:r>
              <a:rPr lang="tr-TR" i="1" dirty="0" smtClean="0">
                <a:solidFill>
                  <a:schemeClr val="accent3">
                    <a:lumMod val="75000"/>
                  </a:schemeClr>
                </a:solidFill>
              </a:rPr>
              <a:t> bozuklukları; </a:t>
            </a:r>
          </a:p>
          <a:p>
            <a:r>
              <a:rPr lang="tr-TR" dirty="0" err="1" smtClean="0"/>
              <a:t>erektil</a:t>
            </a:r>
            <a:r>
              <a:rPr lang="tr-TR" dirty="0" smtClean="0"/>
              <a:t> </a:t>
            </a:r>
            <a:r>
              <a:rPr lang="tr-TR" dirty="0" err="1" smtClean="0"/>
              <a:t>disfonksiyon</a:t>
            </a:r>
            <a:r>
              <a:rPr lang="tr-TR" dirty="0" smtClean="0"/>
              <a:t>, </a:t>
            </a:r>
          </a:p>
          <a:p>
            <a:r>
              <a:rPr lang="tr-TR" dirty="0" smtClean="0"/>
              <a:t>erken </a:t>
            </a:r>
            <a:r>
              <a:rPr lang="tr-TR" dirty="0" err="1" smtClean="0"/>
              <a:t>ejekülasyon</a:t>
            </a:r>
            <a:r>
              <a:rPr lang="tr-TR" dirty="0" smtClean="0"/>
              <a:t> </a:t>
            </a:r>
          </a:p>
          <a:p>
            <a:r>
              <a:rPr lang="tr-TR" dirty="0" smtClean="0"/>
              <a:t>gecikmiş </a:t>
            </a:r>
            <a:r>
              <a:rPr lang="tr-TR" dirty="0" err="1" smtClean="0"/>
              <a:t>ejekülasyondur</a:t>
            </a:r>
            <a:r>
              <a:rPr lang="tr-TR" dirty="0" smtClean="0"/>
              <a:t>.</a:t>
            </a: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1" algn="ctr" rtl="0">
              <a:spcBef>
                <a:spcPct val="0"/>
              </a:spcBef>
            </a:pPr>
            <a:r>
              <a:rPr lang="tr-TR" sz="3200" b="1" dirty="0" err="1">
                <a:solidFill>
                  <a:schemeClr val="accent3">
                    <a:lumMod val="75000"/>
                  </a:schemeClr>
                </a:solidFill>
              </a:rPr>
              <a:t>İnfertilitenin</a:t>
            </a:r>
            <a:r>
              <a:rPr lang="tr-TR" sz="3200" b="1" dirty="0">
                <a:solidFill>
                  <a:schemeClr val="accent3">
                    <a:lumMod val="75000"/>
                  </a:schemeClr>
                </a:solidFill>
              </a:rPr>
              <a:t> Cinselliğe Etkisi</a:t>
            </a:r>
            <a:r>
              <a:rPr lang="tr-TR" sz="1600" dirty="0"/>
              <a:t/>
            </a:r>
            <a:br>
              <a:rPr lang="tr-TR" sz="1600" dirty="0"/>
            </a:br>
            <a:endParaRPr lang="tr-TR" dirty="0"/>
          </a:p>
        </p:txBody>
      </p:sp>
      <p:sp>
        <p:nvSpPr>
          <p:cNvPr id="3" name="2 İçerik Yer Tutucusu"/>
          <p:cNvSpPr>
            <a:spLocks noGrp="1"/>
          </p:cNvSpPr>
          <p:nvPr>
            <p:ph sz="quarter" idx="1"/>
          </p:nvPr>
        </p:nvSpPr>
        <p:spPr/>
        <p:txBody>
          <a:bodyPr>
            <a:normAutofit/>
          </a:bodyPr>
          <a:lstStyle/>
          <a:p>
            <a:r>
              <a:rPr lang="tr-TR" sz="2000" dirty="0" err="1" smtClean="0"/>
              <a:t>İnfertilite</a:t>
            </a:r>
            <a:r>
              <a:rPr lang="tr-TR" sz="2000" dirty="0" smtClean="0"/>
              <a:t> değerlendirilmesi duygusal olarak rahatsız edici olmakla birlikte, çiftleri cinsel açıdan da rahatsız eden bir durumdur. </a:t>
            </a:r>
          </a:p>
          <a:p>
            <a:r>
              <a:rPr lang="tr-TR" sz="2000" dirty="0" smtClean="0"/>
              <a:t>Örneğin çiftlerin </a:t>
            </a:r>
            <a:r>
              <a:rPr lang="tr-TR" sz="2000" dirty="0" err="1" smtClean="0"/>
              <a:t>anamnezleri</a:t>
            </a:r>
            <a:r>
              <a:rPr lang="tr-TR" sz="2000" dirty="0" smtClean="0"/>
              <a:t> alınırken çiftlere birleşme teknikleri, seksüel istek ve cevaplar, birleşme sırasındaki rahatsızlıklar, seks ve üreme konusundaki bilgileri gibi seksüel </a:t>
            </a:r>
            <a:r>
              <a:rPr lang="tr-TR" sz="2000" dirty="0" err="1" smtClean="0"/>
              <a:t>performasyonları</a:t>
            </a:r>
            <a:r>
              <a:rPr lang="tr-TR" sz="2000" dirty="0" smtClean="0"/>
              <a:t> ile ilgili sorular sorulmaktadır. </a:t>
            </a:r>
          </a:p>
          <a:p>
            <a:r>
              <a:rPr lang="tr-TR" sz="2000" dirty="0" smtClean="0"/>
              <a:t>Böyle sorular çiftler tarafından tehdit edici, rahatsızlık verici ve uygun değilmiş gibi görülebilmektedir</a:t>
            </a:r>
            <a:r>
              <a:rPr lang="tr-TR" dirty="0" smtClean="0"/>
              <a:t>. </a:t>
            </a:r>
          </a:p>
          <a:p>
            <a:r>
              <a:rPr lang="tr-TR" sz="2000" dirty="0" smtClean="0"/>
              <a:t>Bazı vakalarda seksüel yeterlilik üzerine odaklanan sorular zamanla seksüel başarısızlıklara veya seksüel davranış değişikliklerine neden olabilmektedir. Örneğin cinsel ilişkiden bilinçli kaçınma ve ilişki sırasında başarısızlık gibi</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1" algn="ctr" rtl="0">
              <a:spcBef>
                <a:spcPct val="0"/>
              </a:spcBef>
            </a:pPr>
            <a:r>
              <a:rPr lang="tr-TR" sz="3200" b="1" dirty="0" err="1">
                <a:solidFill>
                  <a:schemeClr val="accent3">
                    <a:lumMod val="75000"/>
                  </a:schemeClr>
                </a:solidFill>
              </a:rPr>
              <a:t>İnfertilitenin</a:t>
            </a:r>
            <a:r>
              <a:rPr lang="tr-TR" sz="3200" b="1" dirty="0">
                <a:solidFill>
                  <a:schemeClr val="accent3">
                    <a:lumMod val="75000"/>
                  </a:schemeClr>
                </a:solidFill>
              </a:rPr>
              <a:t> Cinselliğe Etkisi</a:t>
            </a:r>
            <a:r>
              <a:rPr lang="tr-TR" sz="1600" dirty="0"/>
              <a:t/>
            </a:r>
            <a:br>
              <a:rPr lang="tr-TR" sz="1600" dirty="0"/>
            </a:br>
            <a:endParaRPr lang="tr-TR" dirty="0"/>
          </a:p>
        </p:txBody>
      </p:sp>
      <p:sp>
        <p:nvSpPr>
          <p:cNvPr id="3" name="2 İçerik Yer Tutucusu"/>
          <p:cNvSpPr>
            <a:spLocks noGrp="1"/>
          </p:cNvSpPr>
          <p:nvPr>
            <p:ph sz="quarter" idx="1"/>
          </p:nvPr>
        </p:nvSpPr>
        <p:spPr/>
        <p:txBody>
          <a:bodyPr>
            <a:normAutofit fontScale="92500"/>
          </a:bodyPr>
          <a:lstStyle/>
          <a:p>
            <a:r>
              <a:rPr lang="tr-TR" dirty="0" err="1" smtClean="0"/>
              <a:t>İnfertil</a:t>
            </a:r>
            <a:r>
              <a:rPr lang="tr-TR" dirty="0" smtClean="0"/>
              <a:t> çiftlerin </a:t>
            </a:r>
            <a:r>
              <a:rPr lang="tr-TR" dirty="0" err="1" smtClean="0"/>
              <a:t>emosyonel</a:t>
            </a:r>
            <a:r>
              <a:rPr lang="tr-TR" dirty="0" smtClean="0"/>
              <a:t> cevap olarak gösterdikleri depresyon, seksüel isteklerde </a:t>
            </a:r>
            <a:r>
              <a:rPr lang="tr-TR" dirty="0" err="1" smtClean="0"/>
              <a:t>inhibisyona</a:t>
            </a:r>
            <a:r>
              <a:rPr lang="tr-TR" dirty="0" smtClean="0"/>
              <a:t> neden olabilir.</a:t>
            </a:r>
          </a:p>
          <a:p>
            <a:r>
              <a:rPr lang="tr-TR" dirty="0" smtClean="0"/>
              <a:t> Suçluluk, ikilem, gereksizlik hissi seksüel fonksiyonları durdurmakta veya seksüel başarısızlığa neden olmaktadır. </a:t>
            </a:r>
          </a:p>
          <a:p>
            <a:r>
              <a:rPr lang="tr-TR" i="1" dirty="0" smtClean="0">
                <a:solidFill>
                  <a:schemeClr val="accent3">
                    <a:lumMod val="75000"/>
                  </a:schemeClr>
                </a:solidFill>
              </a:rPr>
              <a:t>500 </a:t>
            </a:r>
            <a:r>
              <a:rPr lang="tr-TR" i="1" dirty="0" err="1" smtClean="0">
                <a:solidFill>
                  <a:schemeClr val="accent3">
                    <a:lumMod val="75000"/>
                  </a:schemeClr>
                </a:solidFill>
              </a:rPr>
              <a:t>infertilçiftle</a:t>
            </a:r>
            <a:r>
              <a:rPr lang="tr-TR" i="1" dirty="0" smtClean="0">
                <a:solidFill>
                  <a:schemeClr val="accent3">
                    <a:lumMod val="75000"/>
                  </a:schemeClr>
                </a:solidFill>
              </a:rPr>
              <a:t> yapılan bir çalışmada belirlenen seksüel problemler; </a:t>
            </a:r>
            <a:r>
              <a:rPr lang="tr-TR" dirty="0" smtClean="0"/>
              <a:t>ağrılı cinsel ilişki, </a:t>
            </a:r>
            <a:r>
              <a:rPr lang="tr-TR" dirty="0" err="1" smtClean="0"/>
              <a:t>progesterona</a:t>
            </a:r>
            <a:r>
              <a:rPr lang="tr-TR" dirty="0" smtClean="0"/>
              <a:t> bağlı seksüel ilgi azlığı, gerçek olmayan seksüel istekler, amaca yönelik seks, katı veya rutin biçimlenmiş seks, kötü beden imgesi, depresyon, suçluluk hisleri ve </a:t>
            </a:r>
            <a:r>
              <a:rPr lang="tr-TR" dirty="0" err="1" smtClean="0"/>
              <a:t>ambivalansdır</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i="1" dirty="0" smtClean="0"/>
              <a:t>YETİŞKİN KADIN</a:t>
            </a:r>
            <a:endParaRPr lang="tr-TR" dirty="0"/>
          </a:p>
        </p:txBody>
      </p:sp>
      <p:sp>
        <p:nvSpPr>
          <p:cNvPr id="3" name="2 İçerik Yer Tutucusu"/>
          <p:cNvSpPr>
            <a:spLocks noGrp="1"/>
          </p:cNvSpPr>
          <p:nvPr>
            <p:ph sz="quarter" idx="1"/>
          </p:nvPr>
        </p:nvSpPr>
        <p:spPr/>
        <p:txBody>
          <a:bodyPr>
            <a:normAutofit/>
          </a:bodyPr>
          <a:lstStyle/>
          <a:p>
            <a:pPr algn="just"/>
            <a:r>
              <a:rPr lang="tr-TR" sz="2000" dirty="0" smtClean="0"/>
              <a:t>Ergenlikten erişkinliğe geçiş ile </a:t>
            </a:r>
            <a:r>
              <a:rPr lang="tr-TR" sz="2000" dirty="0" err="1" smtClean="0"/>
              <a:t>hormonal</a:t>
            </a:r>
            <a:r>
              <a:rPr lang="tr-TR" sz="2000" dirty="0" smtClean="0"/>
              <a:t> ve duygusal olarak yaşanan çalkantılı dönemden daha durgun ve dingin bir döneme geçilmiş olur.</a:t>
            </a:r>
          </a:p>
          <a:p>
            <a:pPr algn="just"/>
            <a:r>
              <a:rPr lang="tr-TR" sz="2000" dirty="0" smtClean="0"/>
              <a:t>Ergenliğin biyolojik gelişimi sosyal açıdan erişkinlikte tamamlanır.</a:t>
            </a:r>
          </a:p>
          <a:p>
            <a:pPr algn="just"/>
            <a:r>
              <a:rPr lang="tr-TR" sz="2000" dirty="0" smtClean="0"/>
              <a:t>Ergenliğin bitmesi ile fiziksel değişiklikler oluşmuş olur artık kadınlık hormonları belli bir döngü ve düzen içinde salgılanmaktadır. </a:t>
            </a:r>
          </a:p>
          <a:p>
            <a:pPr algn="just"/>
            <a:r>
              <a:rPr lang="tr-TR" sz="2000" dirty="0" smtClean="0"/>
              <a:t>Kadın sağlıklı bir ergenlik dönemi yaşamışsa kendi vücudunu daha çok tanıyordur. Mastürbasyonla haz almayı öğrenmiş ve ilk cinsel deneyimlerini yaşamıştır.</a:t>
            </a:r>
            <a:endParaRPr lang="tr-TR"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404664"/>
            <a:ext cx="8534400" cy="758952"/>
          </a:xfrm>
        </p:spPr>
        <p:txBody>
          <a:bodyPr>
            <a:normAutofit fontScale="90000"/>
          </a:bodyPr>
          <a:lstStyle/>
          <a:p>
            <a:r>
              <a:rPr lang="tr-TR" b="1" dirty="0" smtClean="0"/>
              <a:t>Aile Planlaması Yöntemlerinin Cinsel Yaşama Etkisi</a:t>
            </a:r>
            <a:endParaRPr lang="tr-TR" b="1" dirty="0"/>
          </a:p>
        </p:txBody>
      </p:sp>
      <p:sp>
        <p:nvSpPr>
          <p:cNvPr id="3" name="2 İçerik Yer Tutucusu"/>
          <p:cNvSpPr>
            <a:spLocks noGrp="1"/>
          </p:cNvSpPr>
          <p:nvPr>
            <p:ph sz="quarter" idx="1"/>
          </p:nvPr>
        </p:nvSpPr>
        <p:spPr/>
        <p:txBody>
          <a:bodyPr>
            <a:normAutofit/>
          </a:bodyPr>
          <a:lstStyle/>
          <a:p>
            <a:r>
              <a:rPr lang="tr-TR" b="1" dirty="0" smtClean="0"/>
              <a:t>Oral </a:t>
            </a:r>
            <a:r>
              <a:rPr lang="tr-TR" b="1" dirty="0" err="1" smtClean="0"/>
              <a:t>Kontraseptiflerin</a:t>
            </a:r>
            <a:r>
              <a:rPr lang="tr-TR" b="1" dirty="0" smtClean="0"/>
              <a:t> Cinsel Yaşama Etkisi</a:t>
            </a:r>
            <a:endParaRPr lang="tr-TR" dirty="0" smtClean="0"/>
          </a:p>
          <a:p>
            <a:r>
              <a:rPr lang="tr-TR" dirty="0" smtClean="0"/>
              <a:t>Cinsel isteğin, hem erkekte hem de kadında, östrojen /</a:t>
            </a:r>
            <a:r>
              <a:rPr lang="tr-TR" dirty="0" err="1" smtClean="0"/>
              <a:t>progesteron</a:t>
            </a:r>
            <a:r>
              <a:rPr lang="tr-TR" dirty="0" smtClean="0"/>
              <a:t> salınım döngüsünden çok </a:t>
            </a:r>
            <a:r>
              <a:rPr lang="tr-TR" dirty="0" err="1" smtClean="0"/>
              <a:t>testesteron</a:t>
            </a:r>
            <a:r>
              <a:rPr lang="tr-TR" dirty="0" smtClean="0"/>
              <a:t> tarafından belirlendiği vurgulanmaktadır. </a:t>
            </a:r>
          </a:p>
          <a:p>
            <a:r>
              <a:rPr lang="tr-TR" dirty="0" smtClean="0"/>
              <a:t>Östrojen; </a:t>
            </a:r>
            <a:r>
              <a:rPr lang="tr-TR" dirty="0" err="1" smtClean="0"/>
              <a:t>vajinal</a:t>
            </a:r>
            <a:r>
              <a:rPr lang="tr-TR" dirty="0" smtClean="0"/>
              <a:t> mukoza dokusu, </a:t>
            </a:r>
            <a:r>
              <a:rPr lang="tr-TR" dirty="0" err="1" smtClean="0"/>
              <a:t>vajinal</a:t>
            </a:r>
            <a:r>
              <a:rPr lang="tr-TR" dirty="0" smtClean="0"/>
              <a:t> duyarlılık, </a:t>
            </a:r>
            <a:r>
              <a:rPr lang="tr-TR" dirty="0" err="1" smtClean="0"/>
              <a:t>vazokonjesyon</a:t>
            </a:r>
            <a:r>
              <a:rPr lang="tr-TR" dirty="0" smtClean="0"/>
              <a:t> ve </a:t>
            </a:r>
            <a:r>
              <a:rPr lang="tr-TR" dirty="0" err="1" smtClean="0"/>
              <a:t>sekresyon</a:t>
            </a:r>
            <a:r>
              <a:rPr lang="tr-TR" dirty="0" smtClean="0"/>
              <a:t> üzerine etkilidir.</a:t>
            </a:r>
          </a:p>
          <a:p>
            <a:r>
              <a:rPr lang="tr-TR" dirty="0" smtClean="0"/>
              <a:t> </a:t>
            </a:r>
            <a:r>
              <a:rPr lang="tr-TR" dirty="0" err="1" smtClean="0"/>
              <a:t>Progesteronun</a:t>
            </a:r>
            <a:r>
              <a:rPr lang="tr-TR" dirty="0" smtClean="0"/>
              <a:t> ise, cinsel istek üzerinde genel olarak olumsuz bir etkisi olduğu düşünülmektedir.</a:t>
            </a:r>
          </a:p>
          <a:p>
            <a:endParaRPr lang="tr-TR"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404664"/>
            <a:ext cx="8534400" cy="758952"/>
          </a:xfrm>
        </p:spPr>
        <p:txBody>
          <a:bodyPr>
            <a:normAutofit fontScale="90000"/>
          </a:bodyPr>
          <a:lstStyle/>
          <a:p>
            <a:r>
              <a:rPr lang="tr-TR" b="1" dirty="0" smtClean="0"/>
              <a:t>Aile Planlaması Yöntemlerinin Cinsel Yaşama Etkisi</a:t>
            </a:r>
            <a:endParaRPr lang="tr-TR" b="1" dirty="0"/>
          </a:p>
        </p:txBody>
      </p:sp>
      <p:sp>
        <p:nvSpPr>
          <p:cNvPr id="3" name="2 İçerik Yer Tutucusu"/>
          <p:cNvSpPr>
            <a:spLocks noGrp="1"/>
          </p:cNvSpPr>
          <p:nvPr>
            <p:ph sz="quarter" idx="1"/>
          </p:nvPr>
        </p:nvSpPr>
        <p:spPr/>
        <p:txBody>
          <a:bodyPr>
            <a:normAutofit/>
          </a:bodyPr>
          <a:lstStyle/>
          <a:p>
            <a:r>
              <a:rPr lang="tr-TR" b="1" dirty="0" smtClean="0"/>
              <a:t>Oral </a:t>
            </a:r>
            <a:r>
              <a:rPr lang="tr-TR" b="1" dirty="0" err="1" smtClean="0"/>
              <a:t>Kontraseptiflerin</a:t>
            </a:r>
            <a:r>
              <a:rPr lang="tr-TR" b="1" dirty="0" smtClean="0"/>
              <a:t> Cinsel Yaşama Etkisi</a:t>
            </a:r>
            <a:endParaRPr lang="tr-TR" dirty="0" smtClean="0"/>
          </a:p>
          <a:p>
            <a:pPr algn="just"/>
            <a:r>
              <a:rPr lang="tr-TR" sz="2200" dirty="0" smtClean="0"/>
              <a:t>Plazma </a:t>
            </a:r>
            <a:r>
              <a:rPr lang="tr-TR" sz="2200" dirty="0" err="1" smtClean="0"/>
              <a:t>östrodiol</a:t>
            </a:r>
            <a:r>
              <a:rPr lang="tr-TR" sz="2200" dirty="0" smtClean="0"/>
              <a:t> seviyesi 50 </a:t>
            </a:r>
            <a:r>
              <a:rPr lang="tr-TR" sz="2200" dirty="0" err="1" smtClean="0"/>
              <a:t>pg</a:t>
            </a:r>
            <a:r>
              <a:rPr lang="tr-TR" sz="2200" dirty="0" smtClean="0"/>
              <a:t>/ml den az olduğunda kadınlarda, seks aktivite sıklığında azalma, ağrılı cinsel ilişki (</a:t>
            </a:r>
            <a:r>
              <a:rPr lang="tr-TR" sz="2200" dirty="0" err="1" smtClean="0"/>
              <a:t>disparoni</a:t>
            </a:r>
            <a:r>
              <a:rPr lang="tr-TR" sz="2200" dirty="0" smtClean="0"/>
              <a:t>), seksüel cevapta bozukluk, orgazm güçlüğü ve </a:t>
            </a:r>
            <a:r>
              <a:rPr lang="tr-TR" sz="2200" dirty="0" err="1" smtClean="0"/>
              <a:t>genital</a:t>
            </a:r>
            <a:r>
              <a:rPr lang="tr-TR" sz="2200" dirty="0" smtClean="0"/>
              <a:t> </a:t>
            </a:r>
            <a:r>
              <a:rPr lang="tr-TR" sz="2200" dirty="0" err="1" smtClean="0"/>
              <a:t>duyarlıklıkta</a:t>
            </a:r>
            <a:r>
              <a:rPr lang="tr-TR" sz="2200" dirty="0" smtClean="0"/>
              <a:t> azalma olmaktadır. </a:t>
            </a:r>
          </a:p>
          <a:p>
            <a:pPr algn="just"/>
            <a:r>
              <a:rPr lang="tr-TR" sz="2200" dirty="0" smtClean="0"/>
              <a:t>Plazma </a:t>
            </a:r>
            <a:r>
              <a:rPr lang="tr-TR" sz="2200" dirty="0" err="1" smtClean="0"/>
              <a:t>östrodiol</a:t>
            </a:r>
            <a:r>
              <a:rPr lang="tr-TR" sz="2200" dirty="0" smtClean="0"/>
              <a:t> seviyesinin 50 </a:t>
            </a:r>
            <a:r>
              <a:rPr lang="tr-TR" sz="2200" dirty="0" err="1" smtClean="0"/>
              <a:t>pg</a:t>
            </a:r>
            <a:r>
              <a:rPr lang="tr-TR" sz="2200" dirty="0" smtClean="0"/>
              <a:t>/ml üzerine çıkması ile </a:t>
            </a:r>
            <a:r>
              <a:rPr lang="tr-TR" sz="2200" dirty="0" err="1" smtClean="0"/>
              <a:t>vajinal</a:t>
            </a:r>
            <a:r>
              <a:rPr lang="tr-TR" sz="2200" dirty="0" smtClean="0"/>
              <a:t>, </a:t>
            </a:r>
            <a:r>
              <a:rPr lang="tr-TR" sz="2200" dirty="0" err="1" smtClean="0"/>
              <a:t>klitoral</a:t>
            </a:r>
            <a:r>
              <a:rPr lang="tr-TR" sz="2200" dirty="0" smtClean="0"/>
              <a:t>, ve </a:t>
            </a:r>
            <a:r>
              <a:rPr lang="tr-TR" sz="2200" dirty="0" err="1" smtClean="0"/>
              <a:t>üretral</a:t>
            </a:r>
            <a:r>
              <a:rPr lang="tr-TR" sz="2200" dirty="0" smtClean="0"/>
              <a:t> kan akımını takiben </a:t>
            </a:r>
            <a:r>
              <a:rPr lang="tr-TR" sz="2200" dirty="0" err="1" smtClean="0"/>
              <a:t>vajinal</a:t>
            </a:r>
            <a:r>
              <a:rPr lang="tr-TR" sz="2200" dirty="0" smtClean="0"/>
              <a:t> kayganlığın arttığı ve </a:t>
            </a:r>
            <a:r>
              <a:rPr lang="tr-TR" sz="2200" dirty="0" err="1" smtClean="0"/>
              <a:t>vajinal</a:t>
            </a:r>
            <a:r>
              <a:rPr lang="tr-TR" sz="2200" dirty="0" smtClean="0"/>
              <a:t> </a:t>
            </a:r>
            <a:r>
              <a:rPr lang="tr-TR" sz="2200" dirty="0" err="1" smtClean="0"/>
              <a:t>atrofinin</a:t>
            </a:r>
            <a:r>
              <a:rPr lang="tr-TR" sz="2200" dirty="0" smtClean="0"/>
              <a:t> önlendiği bildirilmektedir. </a:t>
            </a:r>
          </a:p>
          <a:p>
            <a:pPr algn="just"/>
            <a:r>
              <a:rPr lang="tr-TR" sz="2200" dirty="0" smtClean="0"/>
              <a:t>Yapılan çalışmalarda oral </a:t>
            </a:r>
            <a:r>
              <a:rPr lang="tr-TR" sz="2200" dirty="0" err="1" smtClean="0"/>
              <a:t>kontraseptiflerin</a:t>
            </a:r>
            <a:r>
              <a:rPr lang="tr-TR" sz="2200" dirty="0" smtClean="0"/>
              <a:t> cinsel yaşama pozitif etkisi olduğu sonucuna ulaşılmıştır. </a:t>
            </a:r>
            <a:endParaRPr lang="tr-TR" sz="2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Aile Planlaması Yöntemlerinin Cinsel Yaşama Etkisi</a:t>
            </a:r>
            <a:r>
              <a:rPr lang="tr-TR" dirty="0" smtClean="0"/>
              <a:t> </a:t>
            </a:r>
            <a:endParaRPr lang="tr-TR" dirty="0"/>
          </a:p>
        </p:txBody>
      </p:sp>
      <p:sp>
        <p:nvSpPr>
          <p:cNvPr id="3" name="2 İçerik Yer Tutucusu"/>
          <p:cNvSpPr>
            <a:spLocks noGrp="1"/>
          </p:cNvSpPr>
          <p:nvPr>
            <p:ph sz="quarter" idx="1"/>
          </p:nvPr>
        </p:nvSpPr>
        <p:spPr/>
        <p:txBody>
          <a:bodyPr>
            <a:normAutofit lnSpcReduction="10000"/>
          </a:bodyPr>
          <a:lstStyle/>
          <a:p>
            <a:r>
              <a:rPr lang="tr-TR" b="1" dirty="0" smtClean="0"/>
              <a:t>Kondomun Cinsel Yaşama Etkisi</a:t>
            </a:r>
            <a:endParaRPr lang="tr-TR" dirty="0" smtClean="0"/>
          </a:p>
          <a:p>
            <a:r>
              <a:rPr lang="tr-TR" dirty="0" smtClean="0"/>
              <a:t>Kondomun, doğum kontrolüne erkeklerin katılımına sağlanması, hiçbir yan etkisinin olmaması, erken boşalmanın önlenmesi, penisin etrafını sararak hafif turnike etkisi ile </a:t>
            </a:r>
            <a:r>
              <a:rPr lang="tr-TR" dirty="0" err="1" smtClean="0"/>
              <a:t>ereksiyonu</a:t>
            </a:r>
            <a:r>
              <a:rPr lang="tr-TR" dirty="0" smtClean="0"/>
              <a:t> kolaylaştırması, </a:t>
            </a:r>
            <a:r>
              <a:rPr lang="tr-TR" dirty="0" err="1" smtClean="0"/>
              <a:t>vagen</a:t>
            </a:r>
            <a:r>
              <a:rPr lang="tr-TR" dirty="0" smtClean="0"/>
              <a:t> kuruluğu olanlarda kayganlaştırıcı etkisinden yararlanılması gibi olumlu yönleri olduğu belirtilmektedir. </a:t>
            </a:r>
          </a:p>
          <a:p>
            <a:r>
              <a:rPr lang="tr-TR" dirty="0" smtClean="0"/>
              <a:t>Kondom kullanan erkeklerde, </a:t>
            </a:r>
            <a:r>
              <a:rPr lang="tr-TR" dirty="0" err="1" smtClean="0"/>
              <a:t>ereksiyon</a:t>
            </a:r>
            <a:r>
              <a:rPr lang="tr-TR" dirty="0" smtClean="0"/>
              <a:t> daha uzun sürebilir, bu durum kadının orgazma ulaşmasını kolaylaştırmaktadır. </a:t>
            </a:r>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Aile Planlaması Yöntemlerinin Cinsel Yaşama Etkisi</a:t>
            </a:r>
            <a:endParaRPr lang="tr-TR" dirty="0"/>
          </a:p>
        </p:txBody>
      </p:sp>
      <p:sp>
        <p:nvSpPr>
          <p:cNvPr id="3" name="2 İçerik Yer Tutucusu"/>
          <p:cNvSpPr>
            <a:spLocks noGrp="1"/>
          </p:cNvSpPr>
          <p:nvPr>
            <p:ph sz="quarter" idx="1"/>
          </p:nvPr>
        </p:nvSpPr>
        <p:spPr/>
        <p:txBody>
          <a:bodyPr/>
          <a:lstStyle/>
          <a:p>
            <a:pPr algn="just"/>
            <a:r>
              <a:rPr lang="tr-TR" sz="2400" b="1" dirty="0" smtClean="0"/>
              <a:t>RİA’ </a:t>
            </a:r>
            <a:r>
              <a:rPr lang="tr-TR" sz="2400" b="1" dirty="0" err="1" smtClean="0"/>
              <a:t>nın</a:t>
            </a:r>
            <a:r>
              <a:rPr lang="tr-TR" sz="2400" b="1" dirty="0" smtClean="0"/>
              <a:t> Cinsel Yaşama Etkisi </a:t>
            </a:r>
          </a:p>
          <a:p>
            <a:pPr algn="just"/>
            <a:r>
              <a:rPr lang="tr-TR" sz="2400" dirty="0" smtClean="0"/>
              <a:t>RİA’ </a:t>
            </a:r>
            <a:r>
              <a:rPr lang="tr-TR" sz="2400" dirty="0" err="1" smtClean="0"/>
              <a:t>nın</a:t>
            </a:r>
            <a:r>
              <a:rPr lang="tr-TR" sz="2400" dirty="0" smtClean="0"/>
              <a:t> en olumlu yönlerinden biri, cinsel ilişkiyi kesintiye uğratmaması, cinsel ilişkiden bağımsız olmasıdır. </a:t>
            </a:r>
          </a:p>
          <a:p>
            <a:pPr algn="just"/>
            <a:r>
              <a:rPr lang="tr-TR" sz="2400" dirty="0" smtClean="0"/>
              <a:t>RİA kullanan kadınlarda ve eşlerinde cinsel yaşamlarının diğer yöntemlere göre olumlu etkilendiği belirtilmiştir.</a:t>
            </a:r>
          </a:p>
          <a:p>
            <a:pPr algn="just"/>
            <a:r>
              <a:rPr lang="tr-TR" sz="2400" dirty="0" err="1" smtClean="0"/>
              <a:t>RİA’nın</a:t>
            </a:r>
            <a:r>
              <a:rPr lang="tr-TR" sz="2400" dirty="0" smtClean="0"/>
              <a:t> ipliklerinin çok kısa bırakılması durumunda, erkeklerde cinsel ilişki sırasında </a:t>
            </a:r>
            <a:r>
              <a:rPr lang="tr-TR" sz="2400" dirty="0" err="1" smtClean="0"/>
              <a:t>irritasyona</a:t>
            </a:r>
            <a:r>
              <a:rPr lang="tr-TR" sz="2400" dirty="0" smtClean="0"/>
              <a:t> neden olabilmektedir.</a:t>
            </a:r>
          </a:p>
          <a:p>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Aile Planlaması Yöntemlerinin Cinsel Yaşama Etkisi</a:t>
            </a:r>
            <a:endParaRPr lang="tr-TR" dirty="0"/>
          </a:p>
        </p:txBody>
      </p:sp>
      <p:sp>
        <p:nvSpPr>
          <p:cNvPr id="3" name="2 İçerik Yer Tutucusu"/>
          <p:cNvSpPr>
            <a:spLocks noGrp="1"/>
          </p:cNvSpPr>
          <p:nvPr>
            <p:ph sz="quarter" idx="1"/>
          </p:nvPr>
        </p:nvSpPr>
        <p:spPr/>
        <p:txBody>
          <a:bodyPr>
            <a:normAutofit/>
          </a:bodyPr>
          <a:lstStyle/>
          <a:p>
            <a:pPr algn="just"/>
            <a:r>
              <a:rPr lang="tr-TR" sz="2000" b="1" dirty="0" smtClean="0"/>
              <a:t>Geri Çekme Yönteminin Cinsel Yaşama Etkisi</a:t>
            </a:r>
            <a:endParaRPr lang="tr-TR" sz="2000" dirty="0" smtClean="0"/>
          </a:p>
          <a:p>
            <a:pPr algn="just"/>
            <a:r>
              <a:rPr lang="tr-TR" sz="2000" dirty="0" smtClean="0"/>
              <a:t>Geri çekme yönteminin başarısı, kişisel etmenlere bağlıdır ve erkeğin sorumluluğunu yansıtır. </a:t>
            </a:r>
          </a:p>
          <a:p>
            <a:pPr algn="just"/>
            <a:r>
              <a:rPr lang="tr-TR" sz="2000" dirty="0" smtClean="0"/>
              <a:t>Özellikle </a:t>
            </a:r>
            <a:r>
              <a:rPr lang="tr-TR" sz="2000" dirty="0" err="1" smtClean="0"/>
              <a:t>adölesanlarda</a:t>
            </a:r>
            <a:r>
              <a:rPr lang="tr-TR" sz="2000" dirty="0" smtClean="0"/>
              <a:t> </a:t>
            </a:r>
            <a:r>
              <a:rPr lang="tr-TR" sz="2000" dirty="0" err="1" smtClean="0"/>
              <a:t>ejakülasyon</a:t>
            </a:r>
            <a:r>
              <a:rPr lang="tr-TR" sz="2000" dirty="0" smtClean="0"/>
              <a:t> üzerine </a:t>
            </a:r>
            <a:r>
              <a:rPr lang="tr-TR" sz="2000" dirty="0" err="1" smtClean="0"/>
              <a:t>kontrolun</a:t>
            </a:r>
            <a:r>
              <a:rPr lang="tr-TR" sz="2000" dirty="0" smtClean="0"/>
              <a:t> zor olduğu, erken boşalma eğilimi olanlarda da yöntemin uygun olmadığı belirtilmektedir.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Aile Planlaması Yöntemlerinin Cinsel Yaşama Etkisi</a:t>
            </a:r>
            <a:endParaRPr lang="tr-TR" dirty="0"/>
          </a:p>
        </p:txBody>
      </p:sp>
      <p:sp>
        <p:nvSpPr>
          <p:cNvPr id="3" name="2 İçerik Yer Tutucusu"/>
          <p:cNvSpPr>
            <a:spLocks noGrp="1"/>
          </p:cNvSpPr>
          <p:nvPr>
            <p:ph sz="quarter" idx="1"/>
          </p:nvPr>
        </p:nvSpPr>
        <p:spPr/>
        <p:txBody>
          <a:bodyPr>
            <a:normAutofit/>
          </a:bodyPr>
          <a:lstStyle/>
          <a:p>
            <a:pPr algn="just"/>
            <a:r>
              <a:rPr lang="tr-TR" sz="2000" b="1" dirty="0" smtClean="0"/>
              <a:t>Geri Çekme Yönteminin Cinsel Yaşama Etkisi</a:t>
            </a:r>
            <a:endParaRPr lang="tr-TR" sz="2000" dirty="0" smtClean="0"/>
          </a:p>
          <a:p>
            <a:pPr algn="just"/>
            <a:r>
              <a:rPr lang="tr-TR" sz="2000" dirty="0" smtClean="0"/>
              <a:t>Geri çekme yöntemi, cinsel ilişkiye yönelik önemli olumsuzluklar içermektedir. </a:t>
            </a:r>
          </a:p>
          <a:p>
            <a:pPr algn="just"/>
            <a:r>
              <a:rPr lang="tr-TR" sz="2000" dirty="0" smtClean="0"/>
              <a:t>Geri çekmenin tıbbi yan etkileri bulunmamakla birlikte, cinsel ilişkinin plato fazında yarıda kesilmesi, eşlerin cinsel doyumlarını azaltabilir. </a:t>
            </a:r>
          </a:p>
          <a:p>
            <a:pPr algn="just"/>
            <a:r>
              <a:rPr lang="tr-TR" sz="2000" dirty="0" smtClean="0"/>
              <a:t>Bu yöntem, kadının çoğunlukla cinsel coşkunun doruk noktasında, orgazm olamamasına neden olabilmektedir </a:t>
            </a:r>
            <a:endParaRPr lang="tr-TR"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Aile Planlaması Yöntemlerinin Cinsel Yaşama Etkisi</a:t>
            </a:r>
            <a:endParaRPr lang="tr-TR" dirty="0"/>
          </a:p>
        </p:txBody>
      </p:sp>
      <p:sp>
        <p:nvSpPr>
          <p:cNvPr id="3" name="2 İçerik Yer Tutucusu"/>
          <p:cNvSpPr>
            <a:spLocks noGrp="1"/>
          </p:cNvSpPr>
          <p:nvPr>
            <p:ph sz="quarter" idx="1"/>
          </p:nvPr>
        </p:nvSpPr>
        <p:spPr/>
        <p:txBody>
          <a:bodyPr>
            <a:normAutofit/>
          </a:bodyPr>
          <a:lstStyle/>
          <a:p>
            <a:r>
              <a:rPr lang="tr-TR" dirty="0" err="1" smtClean="0"/>
              <a:t>Tüpligasyon</a:t>
            </a:r>
            <a:r>
              <a:rPr lang="tr-TR" dirty="0" smtClean="0"/>
              <a:t> yöntemini kullanan kadınlar cinsel yaşamlarının olumsuz olarak hiç etkilemediğini belirtmişlerdir.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KADIN VE CİNSEL ŞİDDET</a:t>
            </a:r>
            <a:endParaRPr lang="tr-TR" dirty="0"/>
          </a:p>
        </p:txBody>
      </p:sp>
      <p:sp>
        <p:nvSpPr>
          <p:cNvPr id="3" name="2 İçerik Yer Tutucusu"/>
          <p:cNvSpPr>
            <a:spLocks noGrp="1"/>
          </p:cNvSpPr>
          <p:nvPr>
            <p:ph sz="quarter" idx="1"/>
          </p:nvPr>
        </p:nvSpPr>
        <p:spPr/>
        <p:txBody>
          <a:bodyPr>
            <a:normAutofit lnSpcReduction="10000"/>
          </a:bodyPr>
          <a:lstStyle/>
          <a:p>
            <a:r>
              <a:rPr lang="tr-TR" dirty="0" smtClean="0"/>
              <a:t>Cinsel şiddet, toplumsal cinsiyete dayalı şiddetin bir türüdür. </a:t>
            </a:r>
          </a:p>
          <a:p>
            <a:r>
              <a:rPr lang="tr-TR" dirty="0" smtClean="0"/>
              <a:t>Bu tip şiddet, temel insan haklarının büyük bir ihlali; silahlı çatışma durumunda gerçekleştirildiğinde ise savaş hukukunun ciddi biçimde çiğnenmesidir.</a:t>
            </a:r>
          </a:p>
          <a:p>
            <a:r>
              <a:rPr lang="tr-TR" dirty="0" smtClean="0"/>
              <a:t>Evlilik içi tecavüz ve </a:t>
            </a:r>
            <a:r>
              <a:rPr lang="tr-TR" dirty="0" err="1" smtClean="0"/>
              <a:t>ensest</a:t>
            </a:r>
            <a:r>
              <a:rPr lang="tr-TR" dirty="0" smtClean="0"/>
              <a:t>, cinsel şiddetin en ağır ve en yaygın yaşanan iki türüdür. </a:t>
            </a:r>
          </a:p>
          <a:p>
            <a:r>
              <a:rPr lang="tr-TR" dirty="0" smtClean="0"/>
              <a:t>Cinsel şiddet; fiziksel, psikolojik ve duygusal açıdan zarara yol açabilecek olan cinsel nitelikli davranış veya tehdit niteliğinde, taciz ve </a:t>
            </a:r>
            <a:r>
              <a:rPr lang="tr-TR" dirty="0" err="1" smtClean="0"/>
              <a:t>suistimal</a:t>
            </a:r>
            <a:r>
              <a:rPr lang="tr-TR" dirty="0" smtClean="0"/>
              <a:t> içeren davranışlardır.</a:t>
            </a:r>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KADIN VE CİNSEL ŞİDDET</a:t>
            </a:r>
            <a:endParaRPr lang="tr-TR" dirty="0"/>
          </a:p>
        </p:txBody>
      </p:sp>
      <p:sp>
        <p:nvSpPr>
          <p:cNvPr id="3" name="2 İçerik Yer Tutucusu"/>
          <p:cNvSpPr>
            <a:spLocks noGrp="1"/>
          </p:cNvSpPr>
          <p:nvPr>
            <p:ph sz="quarter" idx="1"/>
          </p:nvPr>
        </p:nvSpPr>
        <p:spPr/>
        <p:txBody>
          <a:bodyPr>
            <a:normAutofit/>
          </a:bodyPr>
          <a:lstStyle/>
          <a:p>
            <a:r>
              <a:rPr lang="tr-TR" dirty="0" smtClean="0"/>
              <a:t>Çocukluk, ergenlik ve erişkin devrelerde cinsel istismar, tecavüz girişimi ve tecavüzün sık yaşanan ve çok kere gizlenen bir şiddet türü olduğu bilinmektedir. </a:t>
            </a:r>
          </a:p>
          <a:p>
            <a:r>
              <a:rPr lang="tr-TR" dirty="0" smtClean="0"/>
              <a:t>Tecavüzün bir ruhsal hastalık oluşturma riski yüksektir</a:t>
            </a:r>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KADIN VE CİNSEL ŞİDDET</a:t>
            </a:r>
            <a:endParaRPr lang="tr-TR" dirty="0"/>
          </a:p>
        </p:txBody>
      </p:sp>
      <p:sp>
        <p:nvSpPr>
          <p:cNvPr id="3" name="2 İçerik Yer Tutucusu"/>
          <p:cNvSpPr>
            <a:spLocks noGrp="1"/>
          </p:cNvSpPr>
          <p:nvPr>
            <p:ph sz="quarter" idx="1"/>
          </p:nvPr>
        </p:nvSpPr>
        <p:spPr/>
        <p:txBody>
          <a:bodyPr>
            <a:normAutofit/>
          </a:bodyPr>
          <a:lstStyle/>
          <a:p>
            <a:r>
              <a:rPr lang="tr-TR" sz="2400" dirty="0" smtClean="0"/>
              <a:t>Cinsel saldırılar veya istenmeden zorunlu olarak tekrarlayan cinsel ilişkiler cinsel sorunlara neden olur.</a:t>
            </a:r>
          </a:p>
          <a:p>
            <a:r>
              <a:rPr lang="tr-TR" sz="2400" dirty="0" smtClean="0"/>
              <a:t>Cinsel travma öyküsü olan kadınlar travma öykülerini gizler açıklayamaz hatta, travmasını açılamadan veya hatırlamadan, cinsel sorunu için destek isteyebilir.</a:t>
            </a:r>
          </a:p>
          <a:p>
            <a:r>
              <a:rPr lang="tr-TR" sz="2400" dirty="0" smtClean="0"/>
              <a:t>Standart bir cinsel tedavi cinsel travma deneyimi olan kişiler için tersine işler. Bu nedenle cinsel tedavi talebi olan kişilerde cinsel travma öyküsü araştırmalı ve ona göre devam edilmelidir.</a:t>
            </a:r>
            <a:endParaRPr lang="tr-T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i="1" dirty="0" smtClean="0"/>
              <a:t>YETİŞKİNKADIN</a:t>
            </a:r>
            <a:endParaRPr lang="tr-TR" dirty="0"/>
          </a:p>
        </p:txBody>
      </p:sp>
      <p:sp>
        <p:nvSpPr>
          <p:cNvPr id="3" name="2 İçerik Yer Tutucusu"/>
          <p:cNvSpPr>
            <a:spLocks noGrp="1"/>
          </p:cNvSpPr>
          <p:nvPr>
            <p:ph sz="quarter" idx="1"/>
          </p:nvPr>
        </p:nvSpPr>
        <p:spPr/>
        <p:txBody>
          <a:bodyPr>
            <a:normAutofit/>
          </a:bodyPr>
          <a:lstStyle/>
          <a:p>
            <a:pPr algn="just"/>
            <a:r>
              <a:rPr lang="tr-TR" sz="2000" dirty="0" smtClean="0"/>
              <a:t>Ülkemiz ve benzeri ülkelerde kadınların ilk cinsel deneyimleri genellikle erişkinlik döneminde evlendikleri ilk gece yaşanmaktadır. </a:t>
            </a:r>
          </a:p>
          <a:p>
            <a:pPr algn="just"/>
            <a:r>
              <a:rPr lang="tr-TR" sz="2000" dirty="0" smtClean="0"/>
              <a:t>İlk cinsel deneyimler sorunsuz atlatılabilirse sonrasında düzenli bir cinselliğin yaşandığı, zamanla kadının kendisini daha çok tanıdığı ve haz almasının arttığı bir cinsel aktivite dönemi yaşanabilir. </a:t>
            </a:r>
          </a:p>
          <a:p>
            <a:pPr algn="just"/>
            <a:r>
              <a:rPr lang="tr-TR" sz="2000" dirty="0" smtClean="0"/>
              <a:t>Cinsellik öğrenilen bir eylem olduğundan erişkinlik döneminde cinselliğin sağlıklı bir şekilde yaşanması cinsel hazzın giderek artmasını sağlayacaktır. </a:t>
            </a:r>
          </a:p>
          <a:p>
            <a:pPr algn="just"/>
            <a:r>
              <a:rPr lang="tr-TR" sz="2000" dirty="0" smtClean="0"/>
              <a:t>Kadının cinsellik ile ilgili olumlu algıları cinselliğin gelişim sürecini hızlandırır.</a:t>
            </a:r>
            <a:endParaRPr lang="tr-TR"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KADIN VE CİNSEL ŞİDDET</a:t>
            </a:r>
            <a:endParaRPr lang="tr-TR" dirty="0"/>
          </a:p>
        </p:txBody>
      </p:sp>
      <p:sp>
        <p:nvSpPr>
          <p:cNvPr id="3" name="2 İçerik Yer Tutucusu"/>
          <p:cNvSpPr>
            <a:spLocks noGrp="1"/>
          </p:cNvSpPr>
          <p:nvPr>
            <p:ph sz="quarter" idx="1"/>
          </p:nvPr>
        </p:nvSpPr>
        <p:spPr/>
        <p:txBody>
          <a:bodyPr>
            <a:normAutofit fontScale="62500" lnSpcReduction="20000"/>
          </a:bodyPr>
          <a:lstStyle/>
          <a:p>
            <a:r>
              <a:rPr lang="tr-TR" b="1" dirty="0" smtClean="0"/>
              <a:t>CİNSELTACİZİN ETKİLERİ</a:t>
            </a:r>
          </a:p>
          <a:p>
            <a:endParaRPr lang="tr-TR" b="1" dirty="0" smtClean="0"/>
          </a:p>
          <a:p>
            <a:r>
              <a:rPr lang="tr-TR" b="1" dirty="0" smtClean="0"/>
              <a:t>A. Fiziksel Etkiler:</a:t>
            </a:r>
            <a:r>
              <a:rPr lang="tr-TR" dirty="0" smtClean="0"/>
              <a:t> Acı, ağrı, yaralanma, bulantı, kusma </a:t>
            </a:r>
            <a:r>
              <a:rPr lang="tr-TR" dirty="0" err="1" smtClean="0"/>
              <a:t>başağrısı</a:t>
            </a:r>
            <a:r>
              <a:rPr lang="tr-TR" dirty="0" smtClean="0"/>
              <a:t>, kanama, düşük,</a:t>
            </a:r>
          </a:p>
          <a:p>
            <a:r>
              <a:rPr lang="tr-TR" b="1" dirty="0" smtClean="0"/>
              <a:t>B. Duygusal / Psikolojik Etkiler:</a:t>
            </a:r>
            <a:r>
              <a:rPr lang="tr-TR" dirty="0" smtClean="0"/>
              <a:t>Şaşkınlık, inkar, kızgınlık, tedirginlik, depresyon - sosyal geri çekilme donukluk, duyarsızlık, kabuslar, saldırıyı tekrar yaşıyor gibi hissetme (</a:t>
            </a:r>
            <a:r>
              <a:rPr lang="tr-TR" dirty="0" err="1" smtClean="0"/>
              <a:t>flashback</a:t>
            </a:r>
            <a:r>
              <a:rPr lang="tr-TR" dirty="0" smtClean="0"/>
              <a:t>) - unutkanlık, dikkatini yoğunlaştırma zorluğu,</a:t>
            </a:r>
          </a:p>
          <a:p>
            <a:endParaRPr lang="tr-TR" b="1" dirty="0" smtClean="0"/>
          </a:p>
          <a:p>
            <a:r>
              <a:rPr lang="tr-TR" b="1" dirty="0" smtClean="0"/>
              <a:t>C. Cinsel Sorunlar:</a:t>
            </a:r>
            <a:r>
              <a:rPr lang="tr-TR" dirty="0" smtClean="0"/>
              <a:t>Cinsellikten kaçınma, iğrenme ve cinsel isteğin ve ilginin azalması,</a:t>
            </a:r>
          </a:p>
          <a:p>
            <a:endParaRPr lang="tr-TR" b="1" dirty="0" smtClean="0"/>
          </a:p>
          <a:p>
            <a:r>
              <a:rPr lang="tr-TR" b="1" dirty="0" smtClean="0"/>
              <a:t>D. Uyum Bozukluğu:</a:t>
            </a:r>
            <a:r>
              <a:rPr lang="tr-TR" dirty="0" smtClean="0"/>
              <a:t>Güven kaybı, suçluluk, utanç, intihar ve ölüm düşünceleri, alkol - madde kötü kullanımı, kendine zarar verme davranışı (kesme, </a:t>
            </a:r>
            <a:r>
              <a:rPr lang="tr-TR" dirty="0" err="1" smtClean="0"/>
              <a:t>yakmave</a:t>
            </a:r>
            <a:r>
              <a:rPr lang="tr-TR" dirty="0" smtClean="0"/>
              <a:t> benzer şekillerde canını acıtma),</a:t>
            </a:r>
          </a:p>
          <a:p>
            <a:endParaRPr lang="tr-TR" b="1" dirty="0" smtClean="0"/>
          </a:p>
          <a:p>
            <a:r>
              <a:rPr lang="tr-TR" b="1" dirty="0" smtClean="0"/>
              <a:t>E. Bedensel </a:t>
            </a:r>
            <a:r>
              <a:rPr lang="tr-TR" b="1" dirty="0" err="1" smtClean="0"/>
              <a:t>Etkiler</a:t>
            </a:r>
            <a:r>
              <a:rPr lang="tr-TR" dirty="0" err="1" smtClean="0"/>
              <a:t>Aşırı</a:t>
            </a:r>
            <a:r>
              <a:rPr lang="tr-TR" dirty="0" smtClean="0"/>
              <a:t> uyanıklık, tedirginlik, uykusuzluk, abartılı korkma refleksi (sıçrama), yeme bozukluğu.</a:t>
            </a:r>
            <a:endParaRPr lang="tr-TR" b="1" dirty="0" smtClean="0"/>
          </a:p>
          <a:p>
            <a:r>
              <a:rPr lang="tr-TR" b="1" dirty="0" smtClean="0"/>
              <a:t> </a:t>
            </a:r>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CİNSELSALDIRI-NE YAPMALI?</a:t>
            </a:r>
            <a:endParaRPr lang="tr-TR" dirty="0"/>
          </a:p>
        </p:txBody>
      </p:sp>
      <p:sp>
        <p:nvSpPr>
          <p:cNvPr id="3" name="2 İçerik Yer Tutucusu"/>
          <p:cNvSpPr>
            <a:spLocks noGrp="1"/>
          </p:cNvSpPr>
          <p:nvPr>
            <p:ph sz="quarter" idx="1"/>
          </p:nvPr>
        </p:nvSpPr>
        <p:spPr/>
        <p:txBody>
          <a:bodyPr/>
          <a:lstStyle/>
          <a:p>
            <a:r>
              <a:rPr lang="tr-TR" dirty="0" smtClean="0"/>
              <a:t>Cinsel saldırı çok yönlü bir şiddet biçimidir. Şiddetin niteliği ve ağırlığının belirlenmesi, saldırganın kimliği ile ilgili verilerin derlenmesi ile saldırganın bu eylemi yinelemesinin önüne geçilmesi yönünde önemli bir adım atılabilir. </a:t>
            </a:r>
          </a:p>
          <a:p>
            <a:r>
              <a:rPr lang="tr-TR" dirty="0" smtClean="0"/>
              <a:t>Saldırının sonuçları psikolojik durumunuzda, bedeninizde, giysilerinizde görülebilir, izlenip saklanabilir ve bu izlerden saldırgana ulaşmak, saldırganın hukuki yaptırıma uğramasını sağlamak olanaklı olabilir.</a:t>
            </a:r>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CİNSELSALDIRI-NE YAPMALI?</a:t>
            </a:r>
            <a:endParaRPr lang="tr-TR" dirty="0"/>
          </a:p>
        </p:txBody>
      </p:sp>
      <p:sp>
        <p:nvSpPr>
          <p:cNvPr id="3" name="2 İçerik Yer Tutucusu"/>
          <p:cNvSpPr>
            <a:spLocks noGrp="1"/>
          </p:cNvSpPr>
          <p:nvPr>
            <p:ph sz="quarter" idx="1"/>
          </p:nvPr>
        </p:nvSpPr>
        <p:spPr/>
        <p:txBody>
          <a:bodyPr>
            <a:normAutofit fontScale="92500" lnSpcReduction="10000"/>
          </a:bodyPr>
          <a:lstStyle/>
          <a:p>
            <a:r>
              <a:rPr lang="tr-TR" dirty="0" smtClean="0"/>
              <a:t>Cinsel saldırı sonucu ortaya çıkabilecek bu izler önemli ve izlenebilir olduğu kadar, geçici ve araştırılabilmesi için saklanması gereken izlerdir. </a:t>
            </a:r>
          </a:p>
          <a:p>
            <a:r>
              <a:rPr lang="tr-TR" dirty="0" smtClean="0"/>
              <a:t>Geçici olma özellikleri nedeniyle bu izlerin hızla ve herhangi bir değişikliğe uğramadan belgelenmesi gerekmektedir. </a:t>
            </a:r>
          </a:p>
          <a:p>
            <a:r>
              <a:rPr lang="tr-TR" dirty="0" smtClean="0"/>
              <a:t>Bu belgeleri hukuki bir işlem için kullanma yönündeki seçiminizi daha sonra yapabilirsiniz, örnekleme yapılmış olsa dahi bunları kullanmayabilir ve hukuki işlemden vazgeçebilirsiniz, ancak işlem yaptırmak istediğinizde üzerinden zaman geçmiş ise, izleri yeniden bulabilme olanağınız kalmamış olacaktır.</a:t>
            </a:r>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CİNSELSALDIRI-NE YAPMALI?</a:t>
            </a:r>
            <a:endParaRPr lang="tr-TR" dirty="0"/>
          </a:p>
        </p:txBody>
      </p:sp>
      <p:sp>
        <p:nvSpPr>
          <p:cNvPr id="3" name="2 İçerik Yer Tutucusu"/>
          <p:cNvSpPr>
            <a:spLocks noGrp="1"/>
          </p:cNvSpPr>
          <p:nvPr>
            <p:ph sz="quarter" idx="1"/>
          </p:nvPr>
        </p:nvSpPr>
        <p:spPr/>
        <p:txBody>
          <a:bodyPr/>
          <a:lstStyle/>
          <a:p>
            <a:r>
              <a:rPr lang="tr-TR" b="1" dirty="0" smtClean="0"/>
              <a:t>Cinsel saldırıya uğradığınızda;</a:t>
            </a:r>
          </a:p>
          <a:p>
            <a:r>
              <a:rPr lang="tr-TR" dirty="0" smtClean="0"/>
              <a:t>Yıkanmayın,</a:t>
            </a:r>
          </a:p>
          <a:p>
            <a:r>
              <a:rPr lang="tr-TR" dirty="0" smtClean="0"/>
              <a:t>Dişlerinizi fırçalamayın, ağzınızı çalkalamayın,</a:t>
            </a:r>
          </a:p>
          <a:p>
            <a:r>
              <a:rPr lang="tr-TR" dirty="0" smtClean="0"/>
              <a:t>Tuvalet ihtiyacınızı mümkün olduğunca muayene olduktan sonraya erteleyin,</a:t>
            </a:r>
          </a:p>
          <a:p>
            <a:r>
              <a:rPr lang="tr-TR" dirty="0" smtClean="0"/>
              <a:t>Saçınızı taramayın,</a:t>
            </a:r>
          </a:p>
          <a:p>
            <a:r>
              <a:rPr lang="tr-TR" dirty="0" smtClean="0"/>
              <a:t>Giysilerinizi değiştirmeyin,</a:t>
            </a:r>
          </a:p>
          <a:p>
            <a:r>
              <a:rPr lang="tr-TR" dirty="0" smtClean="0"/>
              <a:t>Muayeneye giderken yanınıza yedek temiz çamaşır ve giysi alın.</a:t>
            </a:r>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CİNSELSALDIRI-NE YAPMALI?</a:t>
            </a:r>
            <a:endParaRPr lang="tr-TR" dirty="0"/>
          </a:p>
        </p:txBody>
      </p:sp>
      <p:sp>
        <p:nvSpPr>
          <p:cNvPr id="3" name="2 İçerik Yer Tutucusu"/>
          <p:cNvSpPr>
            <a:spLocks noGrp="1"/>
          </p:cNvSpPr>
          <p:nvPr>
            <p:ph sz="quarter" idx="1"/>
          </p:nvPr>
        </p:nvSpPr>
        <p:spPr/>
        <p:txBody>
          <a:bodyPr/>
          <a:lstStyle/>
          <a:p>
            <a:r>
              <a:rPr lang="tr-TR" b="1" dirty="0" smtClean="0"/>
              <a:t>Hukuki bir işlem yapmayı düşünüyorsanız:</a:t>
            </a:r>
          </a:p>
          <a:p>
            <a:r>
              <a:rPr lang="tr-TR" dirty="0" smtClean="0"/>
              <a:t>Polis karakoluna başvuru yapabilirsiniz.</a:t>
            </a:r>
          </a:p>
          <a:p>
            <a:r>
              <a:rPr lang="tr-TR" dirty="0" smtClean="0"/>
              <a:t>Cumhuriyet Savcılığına doğrudan dilekçe ile başvurabilirsiniz.</a:t>
            </a:r>
          </a:p>
          <a:p>
            <a:r>
              <a:rPr lang="tr-TR" dirty="0" smtClean="0"/>
              <a:t>Herhangi bir sağlık kuruluşuna başvurarak, yapılacak muayene sonuçları ile birlikte yasal bildirimin sağlık kuruluşunca yapılmasını isteyebilirsiniz.</a:t>
            </a:r>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CİNSELSALDIRI-NE YAPMALI?</a:t>
            </a:r>
            <a:endParaRPr lang="tr-TR" dirty="0"/>
          </a:p>
        </p:txBody>
      </p:sp>
      <p:sp>
        <p:nvSpPr>
          <p:cNvPr id="3" name="2 İçerik Yer Tutucusu"/>
          <p:cNvSpPr>
            <a:spLocks noGrp="1"/>
          </p:cNvSpPr>
          <p:nvPr>
            <p:ph sz="quarter" idx="1"/>
          </p:nvPr>
        </p:nvSpPr>
        <p:spPr/>
        <p:txBody>
          <a:bodyPr/>
          <a:lstStyle/>
          <a:p>
            <a:r>
              <a:rPr lang="tr-TR" b="1" dirty="0" smtClean="0"/>
              <a:t>Hukuki işlem yapılması konusunda kararsız, kaygılı iseniz:</a:t>
            </a:r>
          </a:p>
          <a:p>
            <a:r>
              <a:rPr lang="tr-TR" dirty="0" smtClean="0"/>
              <a:t>Sağlık kuruluşuna başvurduğunuzda yasal bildirimde bulunulmasını istemediğinizi bildirin.</a:t>
            </a:r>
          </a:p>
          <a:p>
            <a:r>
              <a:rPr lang="tr-TR" dirty="0" smtClean="0"/>
              <a:t>Bulguların tıbben belgelenmesini istediğinizi, bildirim için kararınızı daha sonra vereceğinizi aktarın, hekiminizle sorunu açıklıkla paylaşın.</a:t>
            </a:r>
          </a:p>
          <a:p>
            <a:r>
              <a:rPr lang="tr-TR" dirty="0" smtClean="0"/>
              <a:t>Hekimlerin hasta sırrını saklama yükümlülüğü bulunduğunu unutmayın.</a:t>
            </a:r>
            <a:endParaRPr lang="tr-T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CİNSELSALDIRI-NE YAPMALI?</a:t>
            </a:r>
            <a:endParaRPr lang="tr-TR" dirty="0"/>
          </a:p>
        </p:txBody>
      </p:sp>
      <p:sp>
        <p:nvSpPr>
          <p:cNvPr id="3" name="2 İçerik Yer Tutucusu"/>
          <p:cNvSpPr>
            <a:spLocks noGrp="1"/>
          </p:cNvSpPr>
          <p:nvPr>
            <p:ph sz="quarter" idx="1"/>
          </p:nvPr>
        </p:nvSpPr>
        <p:spPr/>
        <p:txBody>
          <a:bodyPr>
            <a:normAutofit fontScale="85000" lnSpcReduction="20000"/>
          </a:bodyPr>
          <a:lstStyle/>
          <a:p>
            <a:r>
              <a:rPr lang="tr-TR" b="1" dirty="0" smtClean="0"/>
              <a:t>İzlerin korunması ve saklanması için yapılacaklar:</a:t>
            </a:r>
          </a:p>
          <a:p>
            <a:r>
              <a:rPr lang="tr-TR" b="1" dirty="0" smtClean="0"/>
              <a:t>Sağlık kuruluşunda;</a:t>
            </a:r>
          </a:p>
          <a:p>
            <a:r>
              <a:rPr lang="tr-TR" dirty="0" smtClean="0"/>
              <a:t>Saçlarınızı kullanılmamış bir tarak ile beyaz bir kağıt üzerine tarayın. Kağıdın üzerine kimlik bilgileriniz, örnek alınan bölge (saç, vücut kılları, tırnak içi vb), tarih, saat yazılmasını sağlayın.</a:t>
            </a:r>
          </a:p>
          <a:p>
            <a:r>
              <a:rPr lang="tr-TR" dirty="0" smtClean="0"/>
              <a:t>El tırnak aralarınızı tahta bir kürdanla ayrı bir beyaz kağıt üzerine temizleyin. </a:t>
            </a:r>
          </a:p>
          <a:p>
            <a:r>
              <a:rPr lang="tr-TR" dirty="0" smtClean="0"/>
              <a:t>Bilgileri aynı şekilde kaydettirin.</a:t>
            </a:r>
          </a:p>
          <a:p>
            <a:r>
              <a:rPr lang="tr-TR" dirty="0" smtClean="0"/>
              <a:t>Giysilerinizi büyük bir kağıt üzerinde durarak çıkarın ve tek tek paketlenmesini sağlayın.</a:t>
            </a:r>
          </a:p>
          <a:p>
            <a:r>
              <a:rPr lang="tr-TR" dirty="0" smtClean="0"/>
              <a:t>Paketleme için kağıt torba kullanılmalıdır. Bilgileri aynı şekilde kaydettirin.</a:t>
            </a:r>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CİNSELSALDIRI-NE YAPMALI?</a:t>
            </a:r>
            <a:endParaRPr lang="tr-TR" dirty="0"/>
          </a:p>
        </p:txBody>
      </p:sp>
      <p:sp>
        <p:nvSpPr>
          <p:cNvPr id="3" name="2 İçerik Yer Tutucusu"/>
          <p:cNvSpPr>
            <a:spLocks noGrp="1"/>
          </p:cNvSpPr>
          <p:nvPr>
            <p:ph sz="quarter" idx="1"/>
          </p:nvPr>
        </p:nvSpPr>
        <p:spPr/>
        <p:txBody>
          <a:bodyPr>
            <a:normAutofit fontScale="70000" lnSpcReduction="20000"/>
          </a:bodyPr>
          <a:lstStyle/>
          <a:p>
            <a:r>
              <a:rPr lang="tr-TR" b="1" dirty="0" smtClean="0"/>
              <a:t>İzlerin korunması ve saklanması için yapılacaklar:</a:t>
            </a:r>
          </a:p>
          <a:p>
            <a:r>
              <a:rPr lang="tr-TR" b="1" dirty="0" smtClean="0"/>
              <a:t>Sağlık kuruluşunda;</a:t>
            </a:r>
          </a:p>
          <a:p>
            <a:r>
              <a:rPr lang="tr-TR" dirty="0" smtClean="0"/>
              <a:t>Giysileriniz ıslaksa paketlenmeden önce kuruması sağlanmalıdır.</a:t>
            </a:r>
          </a:p>
          <a:p>
            <a:r>
              <a:rPr lang="tr-TR" dirty="0" err="1" smtClean="0"/>
              <a:t>Genital</a:t>
            </a:r>
            <a:r>
              <a:rPr lang="tr-TR" dirty="0" smtClean="0"/>
              <a:t> bölge kıllarını ayrı ve temiz bir tarakla beyaz kağıt üzerine tarayarak üzerine bilgileri kaydettirin.</a:t>
            </a:r>
          </a:p>
          <a:p>
            <a:r>
              <a:rPr lang="tr-TR" dirty="0" smtClean="0"/>
              <a:t>Vücut kıllarınızı ayrı tarakla tarayarak aynı işlemlerin yapılmasını sağlayın.</a:t>
            </a:r>
          </a:p>
          <a:p>
            <a:r>
              <a:rPr lang="tr-TR" dirty="0" smtClean="0"/>
              <a:t>Vücudunuzda saldırganın vücut sıvılarının (tükürük, meni vb.) süründüğü kısımlar var ise serum fizyolojik ile ıslatılmış pamuk sarılı bir çubuk ile her lekeden ayrı örnek alınarak üzerine bilgilerin kaydedildiği ayrı steril cam tüpler içine konulmasını sağlayın.</a:t>
            </a:r>
          </a:p>
          <a:p>
            <a:r>
              <a:rPr lang="tr-TR" dirty="0" smtClean="0"/>
              <a:t>Ağzınızı saf su ile çalkalayarak kapaklı bir kaba aktarın, (oral sekse zorlandıysanız).</a:t>
            </a:r>
          </a:p>
          <a:p>
            <a:r>
              <a:rPr lang="tr-TR" dirty="0" smtClean="0"/>
              <a:t>Vücudunuzdaki tüm izlerin (çürük, sıyrık, yırtık, kesik vb) kaydedilmesini ve mümkünse muayene numaranızı gösterecek biçimde fotoğraflanmasını sağlayın.</a:t>
            </a:r>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CİNSELSALDIRI-NE YAPMALI?</a:t>
            </a:r>
            <a:endParaRPr lang="tr-TR" dirty="0"/>
          </a:p>
        </p:txBody>
      </p:sp>
      <p:sp>
        <p:nvSpPr>
          <p:cNvPr id="3" name="2 İçerik Yer Tutucusu"/>
          <p:cNvSpPr>
            <a:spLocks noGrp="1"/>
          </p:cNvSpPr>
          <p:nvPr>
            <p:ph sz="quarter" idx="1"/>
          </p:nvPr>
        </p:nvSpPr>
        <p:spPr/>
        <p:txBody>
          <a:bodyPr>
            <a:normAutofit fontScale="55000" lnSpcReduction="20000"/>
          </a:bodyPr>
          <a:lstStyle/>
          <a:p>
            <a:r>
              <a:rPr lang="tr-TR" b="1" dirty="0" smtClean="0"/>
              <a:t>İzlerin korunması ve saklanması için yapılacaklar:</a:t>
            </a:r>
          </a:p>
          <a:p>
            <a:r>
              <a:rPr lang="tr-TR" b="1" dirty="0" smtClean="0"/>
              <a:t>Sağlık kuruluşunda;</a:t>
            </a:r>
          </a:p>
          <a:p>
            <a:r>
              <a:rPr lang="tr-TR" sz="3600" dirty="0" err="1" smtClean="0"/>
              <a:t>Genital</a:t>
            </a:r>
            <a:r>
              <a:rPr lang="tr-TR" sz="3600" dirty="0" smtClean="0"/>
              <a:t> bölge muayenesinde tüm izlerin kaydedilmesini sağlayın. Fotoğraflarının çekilmesini isteyin.</a:t>
            </a:r>
          </a:p>
          <a:p>
            <a:r>
              <a:rPr lang="tr-TR" sz="3600" dirty="0" err="1" smtClean="0"/>
              <a:t>Genital</a:t>
            </a:r>
            <a:r>
              <a:rPr lang="tr-TR" sz="3600" dirty="0" smtClean="0"/>
              <a:t> bölgeden saldırganın vücut salgılarının araştırılabilmesi için ucuna pamuk sarılı çubuklarla </a:t>
            </a:r>
            <a:r>
              <a:rPr lang="tr-TR" sz="3600" dirty="0" err="1" smtClean="0"/>
              <a:t>sürüntü</a:t>
            </a:r>
            <a:r>
              <a:rPr lang="tr-TR" sz="3600" dirty="0" smtClean="0"/>
              <a:t> adı verilen örnekler aldırın ve steril cam tüplerde korunmasını sağlayın.</a:t>
            </a:r>
          </a:p>
          <a:p>
            <a:r>
              <a:rPr lang="tr-TR" sz="3600" dirty="0" smtClean="0"/>
              <a:t>Kurumuş olabilecekleri göz önünde bulundurularak dış yüzeydeki </a:t>
            </a:r>
            <a:r>
              <a:rPr lang="tr-TR" sz="3600" dirty="0" err="1" smtClean="0"/>
              <a:t>sürüntüler</a:t>
            </a:r>
            <a:r>
              <a:rPr lang="tr-TR" sz="3600" dirty="0" smtClean="0"/>
              <a:t> serum fizyolojik ile ıslatılmış pamuklu çubuklarla alınmalıdır.</a:t>
            </a:r>
          </a:p>
          <a:p>
            <a:r>
              <a:rPr lang="tr-TR" sz="3600" dirty="0" smtClean="0"/>
              <a:t>Psikiyatrik muayenenizin yapılmasını isteyin, şiddete maruz kalma ile bağlantılı olabilecek bulguların değerlendirilmesi önemlidir.</a:t>
            </a:r>
          </a:p>
          <a:p>
            <a:r>
              <a:rPr lang="tr-TR" sz="3600" dirty="0" smtClean="0"/>
              <a:t>Toplanan tüm örneklerin güvenli bir ortamda resmi işlemlerde kullanılabilecek yöntemlerle</a:t>
            </a:r>
          </a:p>
          <a:p>
            <a:r>
              <a:rPr lang="tr-TR" sz="3600" dirty="0" smtClean="0"/>
              <a:t>(mühürlenme, emanete alınma, tutanak tutulması vb.) koruma altına alınmasını sağlayın.</a:t>
            </a:r>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CİNSELSALDIRI NE YAPMALI?</a:t>
            </a:r>
            <a:endParaRPr lang="tr-TR" dirty="0"/>
          </a:p>
        </p:txBody>
      </p:sp>
      <p:sp>
        <p:nvSpPr>
          <p:cNvPr id="3" name="2 İçerik Yer Tutucusu"/>
          <p:cNvSpPr>
            <a:spLocks noGrp="1"/>
          </p:cNvSpPr>
          <p:nvPr>
            <p:ph sz="quarter" idx="1"/>
          </p:nvPr>
        </p:nvSpPr>
        <p:spPr/>
        <p:txBody>
          <a:bodyPr>
            <a:normAutofit/>
          </a:bodyPr>
          <a:lstStyle/>
          <a:p>
            <a:r>
              <a:rPr lang="tr-TR" b="1" dirty="0" smtClean="0"/>
              <a:t>Sağlığınız için,</a:t>
            </a:r>
          </a:p>
          <a:p>
            <a:r>
              <a:rPr lang="tr-TR" dirty="0" smtClean="0"/>
              <a:t>Cinsel yolla bulaşan hastalıkların önlenmesi için mikrobiyolojik incelemelerin yapılmasını isteyin.</a:t>
            </a:r>
          </a:p>
          <a:p>
            <a:r>
              <a:rPr lang="tr-TR" dirty="0" smtClean="0"/>
              <a:t>Gerekli koruyucu ilaçlarınızı kullanın.</a:t>
            </a:r>
          </a:p>
          <a:p>
            <a:r>
              <a:rPr lang="tr-TR" dirty="0" smtClean="0"/>
              <a:t>Gebeliği önleyici ilaç kullanın.</a:t>
            </a:r>
          </a:p>
          <a:p>
            <a:r>
              <a:rPr lang="tr-TR" dirty="0" smtClean="0"/>
              <a:t>Bu incelemeler ve koruyucu önlemler için bir kadın hastalıkları ve doğum uzmanına başvurmalısınız.</a:t>
            </a:r>
          </a:p>
          <a:p>
            <a:r>
              <a:rPr lang="tr-TR" dirty="0" smtClean="0"/>
              <a:t>Şiddetin psikolojik etkilerini azaltmak için psikolojik yardım alın.</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i="1" dirty="0" smtClean="0"/>
              <a:t>YETİŞKİNKADIN</a:t>
            </a:r>
            <a:endParaRPr lang="tr-TR" dirty="0"/>
          </a:p>
        </p:txBody>
      </p:sp>
      <p:sp>
        <p:nvSpPr>
          <p:cNvPr id="3" name="2 İçerik Yer Tutucusu"/>
          <p:cNvSpPr>
            <a:spLocks noGrp="1"/>
          </p:cNvSpPr>
          <p:nvPr>
            <p:ph sz="quarter" idx="1"/>
          </p:nvPr>
        </p:nvSpPr>
        <p:spPr/>
        <p:txBody>
          <a:bodyPr/>
          <a:lstStyle/>
          <a:p>
            <a:r>
              <a:rPr lang="tr-TR" dirty="0" smtClean="0"/>
              <a:t>Erişkinlikle birlikte kadının toplumdaki yeri ve sorumlulukları da değişmektedir. </a:t>
            </a:r>
          </a:p>
          <a:p>
            <a:r>
              <a:rPr lang="tr-TR" dirty="0" smtClean="0"/>
              <a:t>Bu dönemde düzenli partner ilişkilerinin kurulması ile kadının yaşamında toplumsal ve cinsel rolüne özgü değişiklikler olur. </a:t>
            </a:r>
          </a:p>
          <a:p>
            <a:r>
              <a:rPr lang="tr-TR" dirty="0" smtClean="0"/>
              <a:t>Erişkinlik dönemi kadının cinselliği rahat yaşayabildiği, cinsel olarak aktif olduğu bir dönemdir.</a:t>
            </a:r>
            <a:endParaRPr lang="tr-T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fontScale="85000" lnSpcReduction="20000"/>
          </a:bodyPr>
          <a:lstStyle/>
          <a:p>
            <a:r>
              <a:rPr lang="tr-TR" b="1" dirty="0" smtClean="0"/>
              <a:t>Cinsel taciz mağdurlarıyla ilgili başlıca başvurulacak yerler</a:t>
            </a:r>
          </a:p>
          <a:p>
            <a:r>
              <a:rPr lang="tr-TR" dirty="0" smtClean="0"/>
              <a:t>Devlet hastaneleri,</a:t>
            </a:r>
          </a:p>
          <a:p>
            <a:r>
              <a:rPr lang="tr-TR" dirty="0" smtClean="0"/>
              <a:t>Sağlık ocakları,</a:t>
            </a:r>
          </a:p>
          <a:p>
            <a:r>
              <a:rPr lang="tr-TR" dirty="0" smtClean="0"/>
              <a:t>Ruh sağlığı- travma merkezleri,</a:t>
            </a:r>
          </a:p>
          <a:p>
            <a:r>
              <a:rPr lang="tr-TR" dirty="0" smtClean="0"/>
              <a:t>Polis- jandarma karakolları,</a:t>
            </a:r>
          </a:p>
          <a:p>
            <a:r>
              <a:rPr lang="tr-TR" dirty="0" smtClean="0"/>
              <a:t>Savcılıklar,</a:t>
            </a:r>
          </a:p>
          <a:p>
            <a:r>
              <a:rPr lang="tr-TR" dirty="0" smtClean="0"/>
              <a:t>Mahalli idareler,</a:t>
            </a:r>
          </a:p>
          <a:p>
            <a:r>
              <a:rPr lang="tr-TR" dirty="0" smtClean="0"/>
              <a:t>Valilik sosyal işler müdürlükleri,</a:t>
            </a:r>
          </a:p>
          <a:p>
            <a:r>
              <a:rPr lang="tr-TR" dirty="0" smtClean="0"/>
              <a:t>Sosyal hizmetler il-ilçe müdürlükleri,</a:t>
            </a:r>
          </a:p>
          <a:p>
            <a:r>
              <a:rPr lang="tr-TR" dirty="0" smtClean="0"/>
              <a:t>İlerin </a:t>
            </a:r>
            <a:r>
              <a:rPr lang="tr-TR" dirty="0" err="1" smtClean="0"/>
              <a:t>BAROları</a:t>
            </a:r>
            <a:r>
              <a:rPr lang="tr-TR" dirty="0" smtClean="0"/>
              <a:t> (bazı illerde BARO kadın ve çocuk komisyonları bulunur, İstanbul-İzmir-Ankara-Diyarbakır),</a:t>
            </a:r>
          </a:p>
          <a:p>
            <a:r>
              <a:rPr lang="tr-TR" dirty="0" smtClean="0"/>
              <a:t>Kadın merkezleri, sığınma evleri.</a:t>
            </a:r>
            <a:endParaRPr lang="tr-T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ERKEK CİNSELLİĞİ</a:t>
            </a:r>
            <a:br>
              <a:rPr lang="tr-TR" dirty="0" smtClean="0"/>
            </a:br>
            <a:endParaRPr lang="tr-TR" dirty="0"/>
          </a:p>
        </p:txBody>
      </p:sp>
      <p:pic>
        <p:nvPicPr>
          <p:cNvPr id="1026" name="Picture 2"/>
          <p:cNvPicPr>
            <a:picLocks noGrp="1" noChangeAspect="1" noChangeArrowheads="1"/>
          </p:cNvPicPr>
          <p:nvPr>
            <p:ph sz="quarter" idx="1"/>
          </p:nvPr>
        </p:nvPicPr>
        <p:blipFill>
          <a:blip r:embed="rId2" cstate="print"/>
          <a:srcRect l="9605" t="38014" r="32324" b="49308"/>
          <a:stretch>
            <a:fillRect/>
          </a:stretch>
        </p:blipFill>
        <p:spPr bwMode="auto">
          <a:xfrm>
            <a:off x="0" y="2420888"/>
            <a:ext cx="9036496" cy="1109745"/>
          </a:xfrm>
          <a:prstGeom prst="rect">
            <a:avLst/>
          </a:prstGeom>
          <a:noFill/>
          <a:ln w="9525">
            <a:noFill/>
            <a:miter lim="800000"/>
            <a:headEnd/>
            <a:tailEnd/>
          </a:ln>
        </p:spPr>
      </p:pic>
      <p:sp>
        <p:nvSpPr>
          <p:cNvPr id="5" name="4 Yuvarlatılmış Dikdörtgen"/>
          <p:cNvSpPr/>
          <p:nvPr/>
        </p:nvSpPr>
        <p:spPr>
          <a:xfrm>
            <a:off x="0" y="2492896"/>
            <a:ext cx="288032"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p:cNvPicPr>
            <a:picLocks noGrp="1" noChangeAspect="1" noChangeArrowheads="1"/>
          </p:cNvPicPr>
          <p:nvPr>
            <p:ph sz="quarter" idx="1"/>
          </p:nvPr>
        </p:nvPicPr>
        <p:blipFill>
          <a:blip r:embed="rId2" cstate="print"/>
          <a:srcRect l="3271" t="40022" r="25856" b="34778"/>
          <a:stretch>
            <a:fillRect/>
          </a:stretch>
        </p:blipFill>
        <p:spPr bwMode="auto">
          <a:xfrm>
            <a:off x="143000" y="2636912"/>
            <a:ext cx="9001000" cy="18002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a)İnmemiş testis </a:t>
            </a:r>
            <a:endParaRPr lang="tr-TR" dirty="0"/>
          </a:p>
        </p:txBody>
      </p:sp>
      <p:pic>
        <p:nvPicPr>
          <p:cNvPr id="3074" name="Picture 2"/>
          <p:cNvPicPr>
            <a:picLocks noGrp="1" noChangeAspect="1" noChangeArrowheads="1"/>
          </p:cNvPicPr>
          <p:nvPr>
            <p:ph sz="quarter" idx="1"/>
          </p:nvPr>
        </p:nvPicPr>
        <p:blipFill>
          <a:blip r:embed="rId2" cstate="print"/>
          <a:srcRect l="3271" t="14823" r="25855" b="58403"/>
          <a:stretch>
            <a:fillRect/>
          </a:stretch>
        </p:blipFill>
        <p:spPr bwMode="auto">
          <a:xfrm>
            <a:off x="322512" y="2132856"/>
            <a:ext cx="8821488" cy="1874566"/>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a)İnmemiş testis </a:t>
            </a:r>
            <a:endParaRPr lang="tr-TR" dirty="0"/>
          </a:p>
        </p:txBody>
      </p:sp>
      <p:pic>
        <p:nvPicPr>
          <p:cNvPr id="4098" name="Picture 2"/>
          <p:cNvPicPr>
            <a:picLocks noGrp="1" noChangeAspect="1" noChangeArrowheads="1"/>
          </p:cNvPicPr>
          <p:nvPr>
            <p:ph sz="quarter" idx="1"/>
          </p:nvPr>
        </p:nvPicPr>
        <p:blipFill>
          <a:blip r:embed="rId2" cstate="print"/>
          <a:srcRect l="3271" t="41597" r="25855" b="41078"/>
          <a:stretch>
            <a:fillRect/>
          </a:stretch>
        </p:blipFill>
        <p:spPr bwMode="auto">
          <a:xfrm>
            <a:off x="179512" y="2852936"/>
            <a:ext cx="8964488" cy="1232617"/>
          </a:xfrm>
          <a:prstGeom prst="rect">
            <a:avLst/>
          </a:prstGeom>
          <a:noFill/>
          <a:ln w="9525">
            <a:noFill/>
            <a:miter lim="800000"/>
            <a:headEnd/>
            <a:tailEnd/>
          </a:ln>
        </p:spPr>
      </p:pic>
      <p:sp>
        <p:nvSpPr>
          <p:cNvPr id="5" name="4 Dikdörtgen"/>
          <p:cNvSpPr/>
          <p:nvPr/>
        </p:nvSpPr>
        <p:spPr>
          <a:xfrm>
            <a:off x="5724128" y="3861048"/>
            <a:ext cx="3312368"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a)İnmemiş testis </a:t>
            </a:r>
            <a:endParaRPr lang="tr-TR" dirty="0"/>
          </a:p>
        </p:txBody>
      </p:sp>
      <p:pic>
        <p:nvPicPr>
          <p:cNvPr id="5122" name="Picture 2"/>
          <p:cNvPicPr>
            <a:picLocks noGrp="1" noChangeAspect="1" noChangeArrowheads="1"/>
          </p:cNvPicPr>
          <p:nvPr>
            <p:ph sz="quarter" idx="1"/>
          </p:nvPr>
        </p:nvPicPr>
        <p:blipFill>
          <a:blip r:embed="rId2" cstate="print"/>
          <a:srcRect l="3271" t="51047" r="25855" b="28478"/>
          <a:stretch>
            <a:fillRect/>
          </a:stretch>
        </p:blipFill>
        <p:spPr bwMode="auto">
          <a:xfrm>
            <a:off x="-111797" y="2852936"/>
            <a:ext cx="9255797" cy="1504067"/>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a)İnmemiş testis </a:t>
            </a:r>
            <a:endParaRPr lang="tr-TR" dirty="0"/>
          </a:p>
        </p:txBody>
      </p:sp>
      <p:pic>
        <p:nvPicPr>
          <p:cNvPr id="6146" name="Picture 2"/>
          <p:cNvPicPr>
            <a:picLocks noGrp="1" noChangeAspect="1" noChangeArrowheads="1"/>
          </p:cNvPicPr>
          <p:nvPr>
            <p:ph sz="quarter" idx="1"/>
          </p:nvPr>
        </p:nvPicPr>
        <p:blipFill>
          <a:blip r:embed="rId2" cstate="print"/>
          <a:srcRect l="4430" t="50399" r="24696" b="33851"/>
          <a:stretch>
            <a:fillRect/>
          </a:stretch>
        </p:blipFill>
        <p:spPr bwMode="auto">
          <a:xfrm>
            <a:off x="179512" y="3212976"/>
            <a:ext cx="8964488" cy="1120561"/>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 </a:t>
            </a:r>
            <a:r>
              <a:rPr lang="tr-TR" b="1" dirty="0" err="1" smtClean="0"/>
              <a:t>Varikosel</a:t>
            </a:r>
            <a:endParaRPr lang="tr-TR" dirty="0"/>
          </a:p>
        </p:txBody>
      </p:sp>
      <p:sp>
        <p:nvSpPr>
          <p:cNvPr id="3" name="2 İçerik Yer Tutucusu"/>
          <p:cNvSpPr>
            <a:spLocks noGrp="1"/>
          </p:cNvSpPr>
          <p:nvPr>
            <p:ph sz="quarter" idx="1"/>
          </p:nvPr>
        </p:nvSpPr>
        <p:spPr/>
        <p:txBody>
          <a:bodyPr/>
          <a:lstStyle/>
          <a:p>
            <a:r>
              <a:rPr lang="tr-TR" dirty="0" err="1" smtClean="0"/>
              <a:t>Testiküler</a:t>
            </a:r>
            <a:r>
              <a:rPr lang="tr-TR" dirty="0" smtClean="0"/>
              <a:t> </a:t>
            </a:r>
            <a:r>
              <a:rPr lang="tr-TR" dirty="0" err="1" smtClean="0"/>
              <a:t>varikosel</a:t>
            </a:r>
            <a:r>
              <a:rPr lang="tr-TR" dirty="0" smtClean="0"/>
              <a:t>, testisten kirli kanı toplayan toplar damarların (</a:t>
            </a:r>
            <a:r>
              <a:rPr lang="tr-TR" dirty="0" err="1" smtClean="0"/>
              <a:t>venlerin</a:t>
            </a:r>
            <a:r>
              <a:rPr lang="tr-TR" dirty="0" smtClean="0"/>
              <a:t>) normal dışı (</a:t>
            </a:r>
            <a:r>
              <a:rPr lang="tr-TR" dirty="0" err="1" smtClean="0"/>
              <a:t>variköz</a:t>
            </a:r>
            <a:r>
              <a:rPr lang="tr-TR" dirty="0" smtClean="0"/>
              <a:t>) genişlemesi olarak tanımlanan erkeklere özgü bir durumdur. </a:t>
            </a:r>
          </a:p>
          <a:p>
            <a:r>
              <a:rPr lang="tr-TR" dirty="0" err="1" smtClean="0"/>
              <a:t>Varikosel</a:t>
            </a:r>
            <a:r>
              <a:rPr lang="tr-TR" dirty="0" smtClean="0"/>
              <a:t>, yaşlanma veya diğer nedenler ile bacak </a:t>
            </a:r>
            <a:r>
              <a:rPr lang="tr-TR" dirty="0" err="1" smtClean="0"/>
              <a:t>yüzeyel</a:t>
            </a:r>
            <a:r>
              <a:rPr lang="tr-TR" dirty="0" smtClean="0"/>
              <a:t> toplar damarlarında oluşan ve halk arasında “varis” olarak adlandırılan damar genişlemesine benzetilebilir.</a:t>
            </a:r>
            <a:endParaRPr lang="tr-T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 </a:t>
            </a:r>
            <a:r>
              <a:rPr lang="tr-TR" b="1" dirty="0" err="1" smtClean="0"/>
              <a:t>Varikosel</a:t>
            </a:r>
            <a:endParaRPr lang="tr-TR" dirty="0"/>
          </a:p>
        </p:txBody>
      </p:sp>
      <p:sp>
        <p:nvSpPr>
          <p:cNvPr id="3" name="2 İçerik Yer Tutucusu"/>
          <p:cNvSpPr>
            <a:spLocks noGrp="1"/>
          </p:cNvSpPr>
          <p:nvPr>
            <p:ph sz="quarter" idx="1"/>
          </p:nvPr>
        </p:nvSpPr>
        <p:spPr/>
        <p:txBody>
          <a:bodyPr/>
          <a:lstStyle/>
          <a:p>
            <a:r>
              <a:rPr lang="tr-TR" dirty="0" err="1" smtClean="0"/>
              <a:t>Testiküler</a:t>
            </a:r>
            <a:r>
              <a:rPr lang="tr-TR" dirty="0" smtClean="0"/>
              <a:t> toplar damarlar testisten ayrıldıktan hemen sonra </a:t>
            </a:r>
            <a:r>
              <a:rPr lang="tr-TR" dirty="0" err="1" smtClean="0"/>
              <a:t>skrotum</a:t>
            </a:r>
            <a:r>
              <a:rPr lang="tr-TR" dirty="0" smtClean="0"/>
              <a:t> içinde </a:t>
            </a:r>
            <a:r>
              <a:rPr lang="tr-TR" dirty="0" err="1" smtClean="0"/>
              <a:t>pampiniform</a:t>
            </a:r>
            <a:r>
              <a:rPr lang="tr-TR" dirty="0" smtClean="0"/>
              <a:t> </a:t>
            </a:r>
            <a:r>
              <a:rPr lang="tr-TR" dirty="0" err="1" smtClean="0"/>
              <a:t>pleksus</a:t>
            </a:r>
            <a:r>
              <a:rPr lang="tr-TR" dirty="0" smtClean="0"/>
              <a:t> adı verilen bir damar yumağı oluştururlar. </a:t>
            </a:r>
          </a:p>
          <a:p>
            <a:r>
              <a:rPr lang="tr-TR" dirty="0" err="1" smtClean="0"/>
              <a:t>Varikosel</a:t>
            </a:r>
            <a:r>
              <a:rPr lang="tr-TR" dirty="0" smtClean="0"/>
              <a:t> fizik incelemede bu yumağın </a:t>
            </a:r>
            <a:r>
              <a:rPr lang="tr-TR" dirty="0" err="1" smtClean="0"/>
              <a:t>tortiyöz</a:t>
            </a:r>
            <a:r>
              <a:rPr lang="tr-TR" dirty="0" smtClean="0"/>
              <a:t> </a:t>
            </a:r>
            <a:r>
              <a:rPr lang="tr-TR" dirty="0" err="1" smtClean="0"/>
              <a:t>dilatasyonu</a:t>
            </a:r>
            <a:r>
              <a:rPr lang="tr-TR" dirty="0" smtClean="0"/>
              <a:t> olarak elle muayene ile tanınır. </a:t>
            </a:r>
          </a:p>
          <a:p>
            <a:r>
              <a:rPr lang="tr-TR" dirty="0" smtClean="0"/>
              <a:t>Testis toplar damarlarının </a:t>
            </a:r>
            <a:r>
              <a:rPr lang="tr-TR" dirty="0" err="1" smtClean="0"/>
              <a:t>Doppler</a:t>
            </a:r>
            <a:r>
              <a:rPr lang="tr-TR" dirty="0" smtClean="0"/>
              <a:t> ultrasonografi ile değerlendirilmesi de tanıda yardımcı bir yöntemdir.</a:t>
            </a:r>
            <a:endParaRPr lang="tr-T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 </a:t>
            </a:r>
            <a:r>
              <a:rPr lang="tr-TR" b="1" dirty="0" err="1" smtClean="0"/>
              <a:t>Varikosel</a:t>
            </a:r>
            <a:endParaRPr lang="tr-TR" dirty="0"/>
          </a:p>
        </p:txBody>
      </p:sp>
      <p:sp>
        <p:nvSpPr>
          <p:cNvPr id="3" name="2 İçerik Yer Tutucusu"/>
          <p:cNvSpPr>
            <a:spLocks noGrp="1"/>
          </p:cNvSpPr>
          <p:nvPr>
            <p:ph sz="quarter" idx="1"/>
          </p:nvPr>
        </p:nvSpPr>
        <p:spPr/>
        <p:txBody>
          <a:bodyPr/>
          <a:lstStyle/>
          <a:p>
            <a:r>
              <a:rPr lang="tr-TR" dirty="0" smtClean="0"/>
              <a:t>Erkek </a:t>
            </a:r>
            <a:r>
              <a:rPr lang="tr-TR" dirty="0" err="1" smtClean="0"/>
              <a:t>infertilitesi</a:t>
            </a:r>
            <a:r>
              <a:rPr lang="tr-TR" dirty="0" smtClean="0"/>
              <a:t> için önemli bir risk faktörü olan </a:t>
            </a:r>
            <a:r>
              <a:rPr lang="tr-TR" dirty="0" err="1" smtClean="0"/>
              <a:t>varikoselin</a:t>
            </a:r>
            <a:r>
              <a:rPr lang="tr-TR" dirty="0" smtClean="0"/>
              <a:t> 10 - 15 yaşları arasında </a:t>
            </a:r>
            <a:r>
              <a:rPr lang="tr-TR" dirty="0" err="1" smtClean="0"/>
              <a:t>puberte</a:t>
            </a:r>
            <a:r>
              <a:rPr lang="tr-TR" dirty="0" smtClean="0"/>
              <a:t> ile birlikte ortaya çıktığı kabul edilmektedir. </a:t>
            </a:r>
          </a:p>
          <a:p>
            <a:r>
              <a:rPr lang="tr-TR" dirty="0" smtClean="0"/>
              <a:t>Bu yaş öncesinde </a:t>
            </a:r>
            <a:r>
              <a:rPr lang="tr-TR" dirty="0" err="1" smtClean="0"/>
              <a:t>varikosel</a:t>
            </a:r>
            <a:r>
              <a:rPr lang="tr-TR" dirty="0" smtClean="0"/>
              <a:t> çok nadir bir durumdur. Aslında neredeyse tüm </a:t>
            </a:r>
            <a:r>
              <a:rPr lang="tr-TR" dirty="0" err="1" smtClean="0"/>
              <a:t>varikosellerin</a:t>
            </a:r>
            <a:r>
              <a:rPr lang="tr-TR" dirty="0" smtClean="0"/>
              <a:t> ortaya çıkış zamanı </a:t>
            </a:r>
            <a:r>
              <a:rPr lang="tr-TR" dirty="0" err="1" smtClean="0"/>
              <a:t>puberte</a:t>
            </a:r>
            <a:r>
              <a:rPr lang="tr-TR" dirty="0" smtClean="0"/>
              <a:t> sırasında olsa da, bu yaşlarda yakalandığında </a:t>
            </a:r>
            <a:r>
              <a:rPr lang="tr-TR" dirty="0" err="1" smtClean="0"/>
              <a:t>adölesan</a:t>
            </a:r>
            <a:r>
              <a:rPr lang="tr-TR" dirty="0" smtClean="0"/>
              <a:t>, daha ileride yakalandığında ise erişkin </a:t>
            </a:r>
            <a:r>
              <a:rPr lang="tr-TR" dirty="0" err="1" smtClean="0"/>
              <a:t>varikoseli</a:t>
            </a:r>
            <a:r>
              <a:rPr lang="tr-TR" dirty="0" smtClean="0"/>
              <a:t> adını almaktadır.</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620688"/>
            <a:ext cx="8534400" cy="758952"/>
          </a:xfrm>
        </p:spPr>
        <p:txBody>
          <a:bodyPr>
            <a:normAutofit fontScale="90000"/>
          </a:bodyPr>
          <a:lstStyle/>
          <a:p>
            <a:r>
              <a:rPr lang="tr-TR" b="1" dirty="0" smtClean="0"/>
              <a:t/>
            </a:r>
            <a:br>
              <a:rPr lang="tr-TR" b="1" dirty="0" smtClean="0"/>
            </a:br>
            <a:r>
              <a:rPr lang="tr-TR" b="1" dirty="0" smtClean="0"/>
              <a:t>Gebelik ve Cinsel Yaşam</a:t>
            </a:r>
            <a:br>
              <a:rPr lang="tr-TR" b="1" dirty="0" smtClean="0"/>
            </a:br>
            <a:endParaRPr lang="tr-TR" b="1" dirty="0"/>
          </a:p>
        </p:txBody>
      </p:sp>
      <p:sp>
        <p:nvSpPr>
          <p:cNvPr id="3" name="2 İçerik Yer Tutucusu"/>
          <p:cNvSpPr>
            <a:spLocks noGrp="1"/>
          </p:cNvSpPr>
          <p:nvPr>
            <p:ph sz="quarter" idx="1"/>
          </p:nvPr>
        </p:nvSpPr>
        <p:spPr/>
        <p:txBody>
          <a:bodyPr/>
          <a:lstStyle/>
          <a:p>
            <a:r>
              <a:rPr lang="tr-TR" dirty="0" smtClean="0"/>
              <a:t>Gebelikte cinsel hayat durdurulmaz. </a:t>
            </a:r>
          </a:p>
          <a:p>
            <a:r>
              <a:rPr lang="tr-TR" dirty="0" smtClean="0"/>
              <a:t>Ancak gebelikte cinsel yaşam ne doktorların sorduğu ne de çocuk bekleyen çiftlerin dile getirdiği bir konudur.</a:t>
            </a:r>
          </a:p>
          <a:p>
            <a:r>
              <a:rPr lang="tr-TR" dirty="0" smtClean="0"/>
              <a:t>Daha çok bir sorun olduğunda konuşulmaktadır</a:t>
            </a:r>
          </a:p>
          <a:p>
            <a:endParaRPr lang="tr-T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 </a:t>
            </a:r>
            <a:r>
              <a:rPr lang="tr-TR" b="1" dirty="0" err="1" smtClean="0"/>
              <a:t>Varikosel</a:t>
            </a:r>
            <a:endParaRPr lang="tr-TR" dirty="0"/>
          </a:p>
        </p:txBody>
      </p:sp>
      <p:sp>
        <p:nvSpPr>
          <p:cNvPr id="3" name="2 İçerik Yer Tutucusu"/>
          <p:cNvSpPr>
            <a:spLocks noGrp="1"/>
          </p:cNvSpPr>
          <p:nvPr>
            <p:ph sz="quarter" idx="1"/>
          </p:nvPr>
        </p:nvSpPr>
        <p:spPr/>
        <p:txBody>
          <a:bodyPr/>
          <a:lstStyle/>
          <a:p>
            <a:r>
              <a:rPr lang="tr-TR" dirty="0" err="1" smtClean="0"/>
              <a:t>Testiküler</a:t>
            </a:r>
            <a:r>
              <a:rPr lang="tr-TR" dirty="0" smtClean="0"/>
              <a:t> </a:t>
            </a:r>
            <a:r>
              <a:rPr lang="tr-TR" dirty="0" err="1" smtClean="0"/>
              <a:t>varikoselin</a:t>
            </a:r>
            <a:r>
              <a:rPr lang="tr-TR" dirty="0" smtClean="0"/>
              <a:t> oluş mekanizması tam olarak anlaşılamamıştır. %90-95 olguda solda olması, artmış </a:t>
            </a:r>
            <a:r>
              <a:rPr lang="tr-TR" dirty="0" err="1" smtClean="0"/>
              <a:t>testiküler</a:t>
            </a:r>
            <a:r>
              <a:rPr lang="tr-TR" dirty="0" smtClean="0"/>
              <a:t> toplar damar uzunluğu ile birlikte toplar damar kapakçıklarındaki anatomik yetersizliğin olası rolüne işaret etmektedir.</a:t>
            </a:r>
          </a:p>
          <a:p>
            <a:r>
              <a:rPr lang="tr-TR" dirty="0" err="1" smtClean="0"/>
              <a:t>Varikosel</a:t>
            </a:r>
            <a:r>
              <a:rPr lang="tr-TR" dirty="0" smtClean="0"/>
              <a:t> etiyolojisinde üzerinde durulan üçüncü neden ise </a:t>
            </a:r>
            <a:r>
              <a:rPr lang="tr-TR" dirty="0" err="1" smtClean="0"/>
              <a:t>kollateral</a:t>
            </a:r>
            <a:r>
              <a:rPr lang="tr-TR" dirty="0" smtClean="0"/>
              <a:t> toplar damar </a:t>
            </a:r>
            <a:r>
              <a:rPr lang="tr-TR" dirty="0" err="1" smtClean="0"/>
              <a:t>anastomozlardır</a:t>
            </a:r>
            <a:r>
              <a:rPr lang="tr-TR" dirty="0" smtClean="0"/>
              <a:t>.</a:t>
            </a:r>
            <a:endParaRPr lang="tr-T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 </a:t>
            </a:r>
            <a:r>
              <a:rPr lang="tr-TR" b="1" dirty="0" err="1" smtClean="0"/>
              <a:t>Varikosel</a:t>
            </a:r>
            <a:endParaRPr lang="tr-TR" dirty="0"/>
          </a:p>
        </p:txBody>
      </p:sp>
      <p:sp>
        <p:nvSpPr>
          <p:cNvPr id="3" name="2 İçerik Yer Tutucusu"/>
          <p:cNvSpPr>
            <a:spLocks noGrp="1"/>
          </p:cNvSpPr>
          <p:nvPr>
            <p:ph sz="quarter" idx="1"/>
          </p:nvPr>
        </p:nvSpPr>
        <p:spPr/>
        <p:txBody>
          <a:bodyPr/>
          <a:lstStyle/>
          <a:p>
            <a:r>
              <a:rPr lang="tr-TR" dirty="0" err="1" smtClean="0"/>
              <a:t>Varikosel</a:t>
            </a:r>
            <a:r>
              <a:rPr lang="tr-TR" dirty="0" smtClean="0"/>
              <a:t> erkek </a:t>
            </a:r>
            <a:r>
              <a:rPr lang="tr-TR" dirty="0" err="1" smtClean="0"/>
              <a:t>infertilitesinin</a:t>
            </a:r>
            <a:r>
              <a:rPr lang="tr-TR" dirty="0" smtClean="0"/>
              <a:t> tedavi edilebilen en önemli nedenidir.</a:t>
            </a:r>
          </a:p>
          <a:p>
            <a:r>
              <a:rPr lang="tr-TR" dirty="0" smtClean="0"/>
              <a:t> Bununla birlikte </a:t>
            </a:r>
            <a:r>
              <a:rPr lang="tr-TR" dirty="0" err="1" smtClean="0"/>
              <a:t>varikoselin</a:t>
            </a:r>
            <a:r>
              <a:rPr lang="tr-TR" dirty="0" smtClean="0"/>
              <a:t> tam olarak nasıl erkek </a:t>
            </a:r>
            <a:r>
              <a:rPr lang="tr-TR" dirty="0" err="1" smtClean="0"/>
              <a:t>infertilitesine</a:t>
            </a:r>
            <a:r>
              <a:rPr lang="tr-TR" dirty="0" smtClean="0"/>
              <a:t> yol açtığı anlaşılamamıştır. </a:t>
            </a:r>
          </a:p>
          <a:p>
            <a:r>
              <a:rPr lang="tr-TR" dirty="0" smtClean="0"/>
              <a:t>Bazı araştırıcılar, </a:t>
            </a:r>
            <a:r>
              <a:rPr lang="tr-TR" dirty="0" err="1" smtClean="0"/>
              <a:t>varikoselde</a:t>
            </a:r>
            <a:r>
              <a:rPr lang="tr-TR" dirty="0" smtClean="0"/>
              <a:t> </a:t>
            </a:r>
            <a:r>
              <a:rPr lang="tr-TR" dirty="0" err="1" smtClean="0"/>
              <a:t>skrotum</a:t>
            </a:r>
            <a:r>
              <a:rPr lang="tr-TR" dirty="0" smtClean="0"/>
              <a:t> içinde ısı artışını bazıları ise böbrek ve böbrek üstü bezlerinden kaynaklanan </a:t>
            </a:r>
            <a:r>
              <a:rPr lang="tr-TR" dirty="0" err="1" smtClean="0"/>
              <a:t>metabolik</a:t>
            </a:r>
            <a:r>
              <a:rPr lang="tr-TR" dirty="0" smtClean="0"/>
              <a:t> artıkların testis üzerine etkisini suçlamışlardır.</a:t>
            </a:r>
            <a:endParaRPr lang="tr-T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 </a:t>
            </a:r>
            <a:r>
              <a:rPr lang="tr-TR" b="1" dirty="0" err="1" smtClean="0"/>
              <a:t>Varikosel</a:t>
            </a:r>
            <a:endParaRPr lang="tr-TR" dirty="0"/>
          </a:p>
        </p:txBody>
      </p:sp>
      <p:sp>
        <p:nvSpPr>
          <p:cNvPr id="3" name="2 İçerik Yer Tutucusu"/>
          <p:cNvSpPr>
            <a:spLocks noGrp="1"/>
          </p:cNvSpPr>
          <p:nvPr>
            <p:ph sz="quarter" idx="1"/>
          </p:nvPr>
        </p:nvSpPr>
        <p:spPr/>
        <p:txBody>
          <a:bodyPr>
            <a:normAutofit lnSpcReduction="10000"/>
          </a:bodyPr>
          <a:lstStyle/>
          <a:p>
            <a:r>
              <a:rPr lang="tr-TR" dirty="0" smtClean="0"/>
              <a:t>Tek taraflı </a:t>
            </a:r>
            <a:r>
              <a:rPr lang="tr-TR" dirty="0" err="1" smtClean="0"/>
              <a:t>varikoselli</a:t>
            </a:r>
            <a:r>
              <a:rPr lang="tr-TR" dirty="0" smtClean="0"/>
              <a:t> kişilerde aynı taraf testisinin boyutları çoğunlukla karşı tarafa göre daha</a:t>
            </a:r>
          </a:p>
          <a:p>
            <a:r>
              <a:rPr lang="tr-TR" dirty="0" smtClean="0"/>
              <a:t>küçüktür. </a:t>
            </a:r>
            <a:r>
              <a:rPr lang="tr-TR" dirty="0" err="1" smtClean="0"/>
              <a:t>Varikosel</a:t>
            </a:r>
            <a:r>
              <a:rPr lang="tr-TR" dirty="0" smtClean="0"/>
              <a:t> %15 oranında normal </a:t>
            </a:r>
            <a:r>
              <a:rPr lang="tr-TR" dirty="0" err="1" smtClean="0"/>
              <a:t>populasyonda</a:t>
            </a:r>
            <a:r>
              <a:rPr lang="tr-TR" dirty="0" smtClean="0"/>
              <a:t> bulunmakta ve her zaman </a:t>
            </a:r>
            <a:r>
              <a:rPr lang="tr-TR" dirty="0" err="1" smtClean="0"/>
              <a:t>infertiliteye</a:t>
            </a:r>
            <a:r>
              <a:rPr lang="tr-TR" dirty="0" smtClean="0"/>
              <a:t> yol</a:t>
            </a:r>
          </a:p>
          <a:p>
            <a:r>
              <a:rPr lang="tr-TR" dirty="0" smtClean="0"/>
              <a:t>açmamaktadır. Ancak, bu sperm üretiminin etkilenmemesinden değil, </a:t>
            </a:r>
            <a:r>
              <a:rPr lang="tr-TR" dirty="0" err="1" smtClean="0"/>
              <a:t>varikoselin</a:t>
            </a:r>
            <a:r>
              <a:rPr lang="tr-TR" dirty="0" smtClean="0"/>
              <a:t> etkisinin sınırlı</a:t>
            </a:r>
          </a:p>
          <a:p>
            <a:r>
              <a:rPr lang="tr-TR" dirty="0" smtClean="0"/>
              <a:t>kalmasındandır. Bazı çalışmalarda </a:t>
            </a:r>
            <a:r>
              <a:rPr lang="tr-TR" dirty="0" err="1" smtClean="0"/>
              <a:t>varikoselli</a:t>
            </a:r>
            <a:r>
              <a:rPr lang="tr-TR" dirty="0" smtClean="0"/>
              <a:t> kişilerin %90'ında azalmış </a:t>
            </a:r>
            <a:r>
              <a:rPr lang="tr-TR" dirty="0" err="1" smtClean="0"/>
              <a:t>motilite</a:t>
            </a:r>
            <a:r>
              <a:rPr lang="tr-TR" dirty="0" smtClean="0"/>
              <a:t>, %65'inde ise 20</a:t>
            </a:r>
          </a:p>
          <a:p>
            <a:r>
              <a:rPr lang="tr-TR" dirty="0" smtClean="0"/>
              <a:t>milyon/</a:t>
            </a:r>
            <a:r>
              <a:rPr lang="tr-TR" dirty="0" err="1" smtClean="0"/>
              <a:t>ml'den</a:t>
            </a:r>
            <a:r>
              <a:rPr lang="tr-TR" dirty="0" smtClean="0"/>
              <a:t> düşük sperm yoğunlukları bulunmuştur.</a:t>
            </a:r>
            <a:endParaRPr lang="tr-T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 </a:t>
            </a:r>
            <a:r>
              <a:rPr lang="tr-TR" b="1" dirty="0" err="1" smtClean="0"/>
              <a:t>Varikosel</a:t>
            </a:r>
            <a:endParaRPr lang="tr-TR" dirty="0"/>
          </a:p>
        </p:txBody>
      </p:sp>
      <p:sp>
        <p:nvSpPr>
          <p:cNvPr id="3" name="2 İçerik Yer Tutucusu"/>
          <p:cNvSpPr>
            <a:spLocks noGrp="1"/>
          </p:cNvSpPr>
          <p:nvPr>
            <p:ph sz="quarter" idx="1"/>
          </p:nvPr>
        </p:nvSpPr>
        <p:spPr/>
        <p:txBody>
          <a:bodyPr>
            <a:normAutofit/>
          </a:bodyPr>
          <a:lstStyle/>
          <a:p>
            <a:r>
              <a:rPr lang="tr-TR" dirty="0" err="1" smtClean="0"/>
              <a:t>Varikoselin</a:t>
            </a:r>
            <a:r>
              <a:rPr lang="tr-TR" dirty="0" smtClean="0"/>
              <a:t> tedavisi cerrahidir. Cerrahi tedavi sonrasında hastaların %70'inde sperm parametrelerinde iyileşme, %40-50'sinde gebelik elde edilebilmektedir. Her </a:t>
            </a:r>
            <a:r>
              <a:rPr lang="tr-TR" dirty="0" err="1" smtClean="0"/>
              <a:t>varikosel</a:t>
            </a:r>
            <a:r>
              <a:rPr lang="tr-TR" dirty="0" smtClean="0"/>
              <a:t> elbette tedavi edilmemelidir.</a:t>
            </a:r>
          </a:p>
          <a:p>
            <a:r>
              <a:rPr lang="tr-TR" dirty="0" smtClean="0"/>
              <a:t>Ancak, sperm parametrelerinde bozulma olduğunda ve kişi çocuk sahibi olmak istiyorsa tedavi gündeme gelmelidir. </a:t>
            </a:r>
          </a:p>
          <a:p>
            <a:r>
              <a:rPr lang="tr-TR" dirty="0" smtClean="0"/>
              <a:t>Aksi takdirde </a:t>
            </a:r>
            <a:r>
              <a:rPr lang="tr-TR" dirty="0" err="1" smtClean="0"/>
              <a:t>varikoselin</a:t>
            </a:r>
            <a:r>
              <a:rPr lang="tr-TR" dirty="0" smtClean="0"/>
              <a:t> kişiye bir zararı söz konusu değildir. </a:t>
            </a:r>
            <a:endParaRPr lang="tr-T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 </a:t>
            </a:r>
            <a:r>
              <a:rPr lang="tr-TR" b="1" dirty="0" err="1" smtClean="0"/>
              <a:t>Varikosel</a:t>
            </a:r>
            <a:endParaRPr lang="tr-TR" dirty="0"/>
          </a:p>
        </p:txBody>
      </p:sp>
      <p:sp>
        <p:nvSpPr>
          <p:cNvPr id="3" name="2 İçerik Yer Tutucusu"/>
          <p:cNvSpPr>
            <a:spLocks noGrp="1"/>
          </p:cNvSpPr>
          <p:nvPr>
            <p:ph sz="quarter" idx="1"/>
          </p:nvPr>
        </p:nvSpPr>
        <p:spPr/>
        <p:txBody>
          <a:bodyPr>
            <a:normAutofit/>
          </a:bodyPr>
          <a:lstStyle/>
          <a:p>
            <a:r>
              <a:rPr lang="tr-TR" dirty="0" smtClean="0"/>
              <a:t>Daha seyrek olmakla birlikte </a:t>
            </a:r>
            <a:r>
              <a:rPr lang="tr-TR" dirty="0" err="1" smtClean="0"/>
              <a:t>varikoselin</a:t>
            </a:r>
            <a:r>
              <a:rPr lang="tr-TR" dirty="0" smtClean="0"/>
              <a:t> tedavi </a:t>
            </a:r>
            <a:r>
              <a:rPr lang="tr-TR" dirty="0" err="1" smtClean="0"/>
              <a:t>endikasyonları</a:t>
            </a:r>
            <a:r>
              <a:rPr lang="tr-TR" dirty="0" smtClean="0"/>
              <a:t> arasında testis ağrısı ve ileri derecelerde kozmetik nedenler de sayılabilir. </a:t>
            </a:r>
          </a:p>
          <a:p>
            <a:r>
              <a:rPr lang="tr-TR" dirty="0" smtClean="0"/>
              <a:t>Ancak, ağrı ile </a:t>
            </a:r>
            <a:r>
              <a:rPr lang="tr-TR" dirty="0" err="1" smtClean="0"/>
              <a:t>varikosel</a:t>
            </a:r>
            <a:r>
              <a:rPr lang="tr-TR" dirty="0" smtClean="0"/>
              <a:t> arasındaki ilişki net olarak aydınlatılamamıştır. </a:t>
            </a:r>
          </a:p>
          <a:p>
            <a:r>
              <a:rPr lang="tr-TR" dirty="0" smtClean="0"/>
              <a:t>Testiste ağrı nedeni olabilen birçok başka faktör olduğu da unutulmamalıdır. Bu nedenle ağrı nedeniyle yapılan </a:t>
            </a:r>
            <a:r>
              <a:rPr lang="tr-TR" dirty="0" err="1" smtClean="0"/>
              <a:t>varikoselektomi</a:t>
            </a:r>
            <a:endParaRPr lang="tr-TR" dirty="0" smtClean="0"/>
          </a:p>
          <a:p>
            <a:pPr>
              <a:buNone/>
            </a:pPr>
            <a:r>
              <a:rPr lang="tr-TR" dirty="0" smtClean="0"/>
              <a:t> operasyonlarından sonra ağrının geçmeyebileceği bilinmelidir.</a:t>
            </a:r>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476672"/>
            <a:ext cx="8534400" cy="758952"/>
          </a:xfrm>
        </p:spPr>
        <p:txBody>
          <a:bodyPr>
            <a:normAutofit fontScale="90000"/>
          </a:bodyPr>
          <a:lstStyle/>
          <a:p>
            <a:r>
              <a:rPr lang="tr-TR" b="1" dirty="0" smtClean="0"/>
              <a:t/>
            </a:r>
            <a:br>
              <a:rPr lang="tr-TR" b="1" dirty="0" smtClean="0"/>
            </a:br>
            <a:r>
              <a:rPr lang="tr-TR" b="1" dirty="0" smtClean="0"/>
              <a:t>Gebelik ve Cinsel Yaşam</a:t>
            </a:r>
            <a:br>
              <a:rPr lang="tr-TR" b="1" dirty="0" smtClean="0"/>
            </a:br>
            <a:endParaRPr lang="tr-TR" dirty="0"/>
          </a:p>
        </p:txBody>
      </p:sp>
      <p:sp>
        <p:nvSpPr>
          <p:cNvPr id="3" name="2 İçerik Yer Tutucusu"/>
          <p:cNvSpPr>
            <a:spLocks noGrp="1"/>
          </p:cNvSpPr>
          <p:nvPr>
            <p:ph sz="quarter" idx="1"/>
          </p:nvPr>
        </p:nvSpPr>
        <p:spPr/>
        <p:txBody>
          <a:bodyPr>
            <a:normAutofit fontScale="92500"/>
          </a:bodyPr>
          <a:lstStyle/>
          <a:p>
            <a:pPr algn="just"/>
            <a:r>
              <a:rPr lang="tr-TR" dirty="0" smtClean="0"/>
              <a:t> Ülkemizde gebelik sırasında cinsel ilişki pek hoş karşılanmayan bir durum olarak görülmektedir. </a:t>
            </a:r>
          </a:p>
          <a:p>
            <a:pPr algn="just"/>
            <a:r>
              <a:rPr lang="tr-TR" dirty="0" smtClean="0"/>
              <a:t>Cinselliğin, cinsel birleşmenin bebeğe zarar verebileceği, cinsel birleşmenin erken doğum veya düşüğe yol açabileceği gibi önyargılar yaşanmaktadır. </a:t>
            </a:r>
          </a:p>
          <a:p>
            <a:pPr algn="just"/>
            <a:r>
              <a:rPr lang="tr-TR" dirty="0" smtClean="0"/>
              <a:t>Riskli bir gebelik olmadığı sürece  cinsellik ve cinsel birleşme bebeğe zarar vermez, haz alan anne kendisini daha iyi hissedeceği ve cinsellik çifti birbirine yakınlaştıran bir eylem olduğu için annenin daha huzurlu olmasını sağlayabileceği düşünülmektedir. </a:t>
            </a: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476672"/>
            <a:ext cx="8534400" cy="758952"/>
          </a:xfrm>
        </p:spPr>
        <p:txBody>
          <a:bodyPr>
            <a:normAutofit fontScale="90000"/>
          </a:bodyPr>
          <a:lstStyle/>
          <a:p>
            <a:r>
              <a:rPr lang="tr-TR" b="1" dirty="0" smtClean="0"/>
              <a:t/>
            </a:r>
            <a:br>
              <a:rPr lang="tr-TR" b="1" dirty="0" smtClean="0"/>
            </a:br>
            <a:r>
              <a:rPr lang="tr-TR" b="1" dirty="0" smtClean="0"/>
              <a:t>Gebelik ve Cinsel Yaşam</a:t>
            </a:r>
            <a:br>
              <a:rPr lang="tr-TR" b="1" dirty="0" smtClean="0"/>
            </a:br>
            <a:endParaRPr lang="tr-TR" dirty="0"/>
          </a:p>
        </p:txBody>
      </p:sp>
      <p:sp>
        <p:nvSpPr>
          <p:cNvPr id="3" name="2 İçerik Yer Tutucusu"/>
          <p:cNvSpPr>
            <a:spLocks noGrp="1"/>
          </p:cNvSpPr>
          <p:nvPr>
            <p:ph sz="quarter" idx="1"/>
          </p:nvPr>
        </p:nvSpPr>
        <p:spPr/>
        <p:txBody>
          <a:bodyPr>
            <a:normAutofit fontScale="85000" lnSpcReduction="10000"/>
          </a:bodyPr>
          <a:lstStyle/>
          <a:p>
            <a:pPr lvl="2"/>
            <a:r>
              <a:rPr lang="tr-TR" b="1" dirty="0" smtClean="0"/>
              <a:t>Birinci </a:t>
            </a:r>
            <a:r>
              <a:rPr lang="tr-TR" b="1" dirty="0" err="1" smtClean="0"/>
              <a:t>Trimestır</a:t>
            </a:r>
            <a:endParaRPr lang="tr-TR" sz="1800" dirty="0" smtClean="0"/>
          </a:p>
          <a:p>
            <a:pPr algn="just"/>
            <a:r>
              <a:rPr lang="tr-TR" sz="2600" dirty="0" smtClean="0"/>
              <a:t>İlk </a:t>
            </a:r>
            <a:r>
              <a:rPr lang="tr-TR" sz="2600" dirty="0" err="1" smtClean="0"/>
              <a:t>trimestırda</a:t>
            </a:r>
            <a:r>
              <a:rPr lang="tr-TR" sz="2600" dirty="0" smtClean="0"/>
              <a:t>, cinsel ilişki sıklığında azalma vardır. Bu dönemde </a:t>
            </a:r>
            <a:r>
              <a:rPr lang="tr-TR" sz="2600" dirty="0" err="1" smtClean="0"/>
              <a:t>gastrik</a:t>
            </a:r>
            <a:r>
              <a:rPr lang="tr-TR" sz="2600" dirty="0" smtClean="0"/>
              <a:t> </a:t>
            </a:r>
            <a:r>
              <a:rPr lang="tr-TR" sz="2600" dirty="0" err="1" smtClean="0"/>
              <a:t>distres</a:t>
            </a:r>
            <a:r>
              <a:rPr lang="tr-TR" sz="2600" dirty="0" smtClean="0"/>
              <a:t>, bulantı-kusma, yorgunluk, uykuya yönelim, genel fiziksel rahatsızlık, meme ve </a:t>
            </a:r>
            <a:r>
              <a:rPr lang="tr-TR" sz="2600" dirty="0" err="1" smtClean="0"/>
              <a:t>vajinal</a:t>
            </a:r>
            <a:r>
              <a:rPr lang="tr-TR" sz="2600" dirty="0" smtClean="0"/>
              <a:t> rahatsızlık libidonun azalmasına yol açan majör faktörlerdir. </a:t>
            </a:r>
          </a:p>
          <a:p>
            <a:pPr algn="just"/>
            <a:r>
              <a:rPr lang="tr-TR" sz="2600" dirty="0" smtClean="0"/>
              <a:t>Bazı gebelerde tiksinme, eşinin normal vücut ve nefes kokularına bile tahammül edemeyecek kadar ileri boyutlarda olabilir. </a:t>
            </a:r>
          </a:p>
          <a:p>
            <a:pPr algn="just"/>
            <a:r>
              <a:rPr lang="tr-TR" sz="2600" dirty="0" smtClean="0"/>
              <a:t>Cinsel ilginin azalması semptomların derecesiyle ilişkilidir. </a:t>
            </a:r>
          </a:p>
          <a:p>
            <a:pPr algn="just"/>
            <a:r>
              <a:rPr lang="tr-TR" sz="2600" dirty="0" smtClean="0"/>
              <a:t>Bebeğe zarar verme ve çocuğu düşürme korkusu libidoyu etkiler.</a:t>
            </a:r>
          </a:p>
          <a:p>
            <a:pPr algn="just"/>
            <a:r>
              <a:rPr lang="tr-TR" sz="2600" dirty="0" smtClean="0"/>
              <a:t>Daha önceki gebeliklerinde </a:t>
            </a:r>
            <a:r>
              <a:rPr lang="tr-TR" sz="2600" dirty="0" err="1" smtClean="0"/>
              <a:t>spontan</a:t>
            </a:r>
            <a:r>
              <a:rPr lang="tr-TR" sz="2600" dirty="0" smtClean="0"/>
              <a:t> </a:t>
            </a:r>
            <a:r>
              <a:rPr lang="tr-TR" sz="2600" dirty="0" err="1" smtClean="0"/>
              <a:t>abortusu</a:t>
            </a:r>
            <a:r>
              <a:rPr lang="tr-TR" sz="2600" dirty="0" smtClean="0"/>
              <a:t> olan kadınlara genellikle birinci </a:t>
            </a:r>
            <a:r>
              <a:rPr lang="tr-TR" sz="2600" dirty="0" err="1" smtClean="0"/>
              <a:t>trimestırda</a:t>
            </a:r>
            <a:r>
              <a:rPr lang="tr-TR" sz="2600" dirty="0" smtClean="0"/>
              <a:t> ilişkiden kaçınmaları önerilir.</a:t>
            </a:r>
          </a:p>
          <a:p>
            <a:pPr algn="just"/>
            <a:r>
              <a:rPr lang="tr-TR" sz="2600" dirty="0" smtClean="0"/>
              <a:t>Doğum kontrolü gerekmediği için istek artışı olabilir. </a:t>
            </a:r>
          </a:p>
          <a:p>
            <a:pPr algn="just"/>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476672"/>
            <a:ext cx="8534400" cy="758952"/>
          </a:xfrm>
        </p:spPr>
        <p:txBody>
          <a:bodyPr>
            <a:normAutofit fontScale="90000"/>
          </a:bodyPr>
          <a:lstStyle/>
          <a:p>
            <a:r>
              <a:rPr lang="tr-TR" b="1" dirty="0" smtClean="0"/>
              <a:t/>
            </a:r>
            <a:br>
              <a:rPr lang="tr-TR" b="1" dirty="0" smtClean="0"/>
            </a:br>
            <a:r>
              <a:rPr lang="tr-TR" b="1" dirty="0" smtClean="0"/>
              <a:t>Gebelik ve Cinsel Yaşam</a:t>
            </a:r>
            <a:br>
              <a:rPr lang="tr-TR" b="1" dirty="0" smtClean="0"/>
            </a:br>
            <a:endParaRPr lang="tr-TR" dirty="0"/>
          </a:p>
        </p:txBody>
      </p:sp>
      <p:sp>
        <p:nvSpPr>
          <p:cNvPr id="3" name="2 İçerik Yer Tutucusu"/>
          <p:cNvSpPr>
            <a:spLocks noGrp="1"/>
          </p:cNvSpPr>
          <p:nvPr>
            <p:ph sz="quarter" idx="1"/>
          </p:nvPr>
        </p:nvSpPr>
        <p:spPr/>
        <p:txBody>
          <a:bodyPr>
            <a:normAutofit/>
          </a:bodyPr>
          <a:lstStyle/>
          <a:p>
            <a:pPr marL="274320" lvl="2" indent="-274320">
              <a:buClr>
                <a:schemeClr val="accent1"/>
              </a:buClr>
              <a:buSzPct val="85000"/>
              <a:buFont typeface="Wingdings 2"/>
              <a:buChar char=""/>
            </a:pPr>
            <a:r>
              <a:rPr lang="tr-TR" b="1" dirty="0" smtClean="0"/>
              <a:t>İkinci </a:t>
            </a:r>
            <a:r>
              <a:rPr lang="tr-TR" b="1" dirty="0" err="1" smtClean="0"/>
              <a:t>Trimestır</a:t>
            </a:r>
            <a:endParaRPr lang="tr-TR" sz="1800" dirty="0" smtClean="0"/>
          </a:p>
          <a:p>
            <a:pPr algn="just"/>
            <a:r>
              <a:rPr lang="tr-TR" sz="2200" dirty="0" smtClean="0"/>
              <a:t>Kadının gebeliğin fiziksel değişikliklerine uyum sağladığı bu dönem, aynı zamanda cinsel aktivite için de en uygun zamandır.</a:t>
            </a:r>
          </a:p>
          <a:p>
            <a:pPr algn="just"/>
            <a:r>
              <a:rPr lang="tr-TR" sz="2200" dirty="0" smtClean="0"/>
              <a:t>Yorgunluk, bulantı-kusma azalır ve </a:t>
            </a:r>
            <a:r>
              <a:rPr lang="tr-TR" sz="2200" dirty="0" err="1" smtClean="0"/>
              <a:t>pelvik</a:t>
            </a:r>
            <a:r>
              <a:rPr lang="tr-TR" sz="2200" dirty="0" smtClean="0"/>
              <a:t> </a:t>
            </a:r>
            <a:r>
              <a:rPr lang="tr-TR" sz="2200" dirty="0" err="1" smtClean="0"/>
              <a:t>konjesyon</a:t>
            </a:r>
            <a:r>
              <a:rPr lang="tr-TR" sz="2200" dirty="0" smtClean="0"/>
              <a:t> artar. </a:t>
            </a:r>
          </a:p>
          <a:p>
            <a:pPr algn="just"/>
            <a:r>
              <a:rPr lang="tr-TR" sz="2200" dirty="0" smtClean="0"/>
              <a:t>Anne adayı artık gebe olduğu gerçeğini ve hayatına getireceği değişiklikleri benimser. </a:t>
            </a:r>
          </a:p>
          <a:p>
            <a:pPr algn="just"/>
            <a:r>
              <a:rPr lang="tr-TR" sz="2200" dirty="0" smtClean="0"/>
              <a:t>Birinci </a:t>
            </a:r>
            <a:r>
              <a:rPr lang="tr-TR" sz="2200" dirty="0" err="1" smtClean="0"/>
              <a:t>trimestırdaki</a:t>
            </a:r>
            <a:r>
              <a:rPr lang="tr-TR" sz="2200" dirty="0" smtClean="0"/>
              <a:t> yakınmalardan kurtulan ve psikolojik olarak gebeliğe uyum sağlayan gebede cinsel ilişkiye ilginin arttığı gözlemlenir. </a:t>
            </a:r>
          </a:p>
          <a:p>
            <a:pPr algn="just"/>
            <a:r>
              <a:rPr lang="tr-TR" sz="2200" dirty="0" smtClean="0"/>
              <a:t>Bu dönemde bazı babalar bebeğe zarar vermekten korkabilir ve bebeğin cinsel ilişki sırasında hareket etmesini “</a:t>
            </a:r>
            <a:r>
              <a:rPr lang="tr-TR" sz="2200" dirty="0" err="1" smtClean="0"/>
              <a:t>fetus</a:t>
            </a:r>
            <a:r>
              <a:rPr lang="tr-TR" sz="2200" dirty="0" smtClean="0"/>
              <a:t> onları algılıyor” gibi düşünebilir </a:t>
            </a:r>
            <a:endParaRPr lang="tr-TR" sz="22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ent">
  <a:themeElements>
    <a:clrScheme name="Şehir Hayatı">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2936</TotalTime>
  <Words>3482</Words>
  <Application>Microsoft Office PowerPoint</Application>
  <PresentationFormat>Ekran Gösterisi (4:3)</PresentationFormat>
  <Paragraphs>319</Paragraphs>
  <Slides>64</Slides>
  <Notes>0</Notes>
  <HiddenSlides>0</HiddenSlides>
  <MMClips>0</MMClips>
  <ScaleCrop>false</ScaleCrop>
  <HeadingPairs>
    <vt:vector size="4" baseType="variant">
      <vt:variant>
        <vt:lpstr>Tema</vt:lpstr>
      </vt:variant>
      <vt:variant>
        <vt:i4>1</vt:i4>
      </vt:variant>
      <vt:variant>
        <vt:lpstr>Slayt Başlıkları</vt:lpstr>
      </vt:variant>
      <vt:variant>
        <vt:i4>64</vt:i4>
      </vt:variant>
    </vt:vector>
  </HeadingPairs>
  <TitlesOfParts>
    <vt:vector size="65" baseType="lpstr">
      <vt:lpstr>Kent</vt:lpstr>
      <vt:lpstr>Yetişkin Dönemde Cinsellik</vt:lpstr>
      <vt:lpstr>Slayt 2</vt:lpstr>
      <vt:lpstr>YETİŞKİN KADIN</vt:lpstr>
      <vt:lpstr>YETİŞKİNKADIN</vt:lpstr>
      <vt:lpstr>YETİŞKİNKADIN</vt:lpstr>
      <vt:lpstr> Gebelik ve Cinsel Yaşam </vt:lpstr>
      <vt:lpstr> Gebelik ve Cinsel Yaşam </vt:lpstr>
      <vt:lpstr> Gebelik ve Cinsel Yaşam </vt:lpstr>
      <vt:lpstr> Gebelik ve Cinsel Yaşam </vt:lpstr>
      <vt:lpstr> Gebelik ve Cinsel Yaşam </vt:lpstr>
      <vt:lpstr> Gebelik ve Cinsel Yaşam </vt:lpstr>
      <vt:lpstr> Gebelik ve Cinsel Yaşam </vt:lpstr>
      <vt:lpstr> Gebelik ve Cinsel Yaşam </vt:lpstr>
      <vt:lpstr> Gebelik ve Cinsel Yaşam </vt:lpstr>
      <vt:lpstr> Gebelik ve Cinsel Yaşam </vt:lpstr>
      <vt:lpstr>Gebelik ve Cinsel Yaşam</vt:lpstr>
      <vt:lpstr>LOHUSALIK VE CİNSELLİK</vt:lpstr>
      <vt:lpstr>LOHUSALIK VE CİNSELLİK</vt:lpstr>
      <vt:lpstr>LOHUSALIK VE CİNSELLİK</vt:lpstr>
      <vt:lpstr>LOHUSALIK VE CİNSELLİK</vt:lpstr>
      <vt:lpstr>LOHUSALIK VE CİNSELLİK</vt:lpstr>
      <vt:lpstr>LOHUSALIK VE CİNSELLİK</vt:lpstr>
      <vt:lpstr>İnfertilitenin Cinselliğe Etkisi </vt:lpstr>
      <vt:lpstr>İnfertilitenin Cinselliğe Etkisi </vt:lpstr>
      <vt:lpstr>İnfertilitenin Cinselliğe Etkisi </vt:lpstr>
      <vt:lpstr>İnfertilitenin Cinselliğe Etkisi </vt:lpstr>
      <vt:lpstr>İnfertilitenin Cinselliğe Etkisi </vt:lpstr>
      <vt:lpstr>İnfertilitenin Cinselliğe Etkisi </vt:lpstr>
      <vt:lpstr>İnfertilitenin Cinselliğe Etkisi </vt:lpstr>
      <vt:lpstr>Aile Planlaması Yöntemlerinin Cinsel Yaşama Etkisi</vt:lpstr>
      <vt:lpstr>Aile Planlaması Yöntemlerinin Cinsel Yaşama Etkisi</vt:lpstr>
      <vt:lpstr>Aile Planlaması Yöntemlerinin Cinsel Yaşama Etkisi </vt:lpstr>
      <vt:lpstr>Aile Planlaması Yöntemlerinin Cinsel Yaşama Etkisi</vt:lpstr>
      <vt:lpstr>Aile Planlaması Yöntemlerinin Cinsel Yaşama Etkisi</vt:lpstr>
      <vt:lpstr>Aile Planlaması Yöntemlerinin Cinsel Yaşama Etkisi</vt:lpstr>
      <vt:lpstr>Aile Planlaması Yöntemlerinin Cinsel Yaşama Etkisi</vt:lpstr>
      <vt:lpstr>KADIN VE CİNSEL ŞİDDET</vt:lpstr>
      <vt:lpstr>KADIN VE CİNSEL ŞİDDET</vt:lpstr>
      <vt:lpstr>KADIN VE CİNSEL ŞİDDET</vt:lpstr>
      <vt:lpstr>KADIN VE CİNSEL ŞİDDET</vt:lpstr>
      <vt:lpstr>CİNSELSALDIRI-NE YAPMALI?</vt:lpstr>
      <vt:lpstr>CİNSELSALDIRI-NE YAPMALI?</vt:lpstr>
      <vt:lpstr>CİNSELSALDIRI-NE YAPMALI?</vt:lpstr>
      <vt:lpstr>CİNSELSALDIRI-NE YAPMALI?</vt:lpstr>
      <vt:lpstr>CİNSELSALDIRI-NE YAPMALI?</vt:lpstr>
      <vt:lpstr>CİNSELSALDIRI-NE YAPMALI?</vt:lpstr>
      <vt:lpstr>CİNSELSALDIRI-NE YAPMALI?</vt:lpstr>
      <vt:lpstr>CİNSELSALDIRI-NE YAPMALI?</vt:lpstr>
      <vt:lpstr>CİNSELSALDIRI NE YAPMALI?</vt:lpstr>
      <vt:lpstr>Slayt 50</vt:lpstr>
      <vt:lpstr>ERKEK CİNSELLİĞİ </vt:lpstr>
      <vt:lpstr>Slayt 52</vt:lpstr>
      <vt:lpstr>a)İnmemiş testis </vt:lpstr>
      <vt:lpstr>a)İnmemiş testis </vt:lpstr>
      <vt:lpstr>a)İnmemiş testis </vt:lpstr>
      <vt:lpstr>a)İnmemiş testis </vt:lpstr>
      <vt:lpstr>b) Varikosel</vt:lpstr>
      <vt:lpstr>b) Varikosel</vt:lpstr>
      <vt:lpstr>b) Varikosel</vt:lpstr>
      <vt:lpstr>b) Varikosel</vt:lpstr>
      <vt:lpstr>b) Varikosel</vt:lpstr>
      <vt:lpstr>b) Varikosel</vt:lpstr>
      <vt:lpstr>b) Varikosel</vt:lpstr>
      <vt:lpstr>b) Varikosel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Yetişkin Dönemde Cinsellik</dc:title>
  <dc:creator>Neslihan</dc:creator>
  <cp:lastModifiedBy>Neslihan</cp:lastModifiedBy>
  <cp:revision>12</cp:revision>
  <dcterms:created xsi:type="dcterms:W3CDTF">2017-04-05T13:34:07Z</dcterms:created>
  <dcterms:modified xsi:type="dcterms:W3CDTF">2017-04-26T12:03:46Z</dcterms:modified>
</cp:coreProperties>
</file>