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96" y="79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0" Type="http://schemas.openxmlformats.org/officeDocument/2006/relationships/tableStyles" Target="tableStyles.xml"/><Relationship Id="rId2" Type="http://schemas.openxmlformats.org/officeDocument/2006/relationships/theme" Target="theme/theme1.xml"/><Relationship Id="rId19" Type="http://schemas.openxmlformats.org/officeDocument/2006/relationships/viewProps" Target="viewProps.xml"/><Relationship Id="rId18" Type="http://schemas.openxmlformats.org/officeDocument/2006/relationships/presProps" Target="presProps.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hasCustomPrompt="1"/>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99FE8D14-DFCD-4EC0-B2A9-39BBA9B2D2D9}" type="datetimeFigureOut">
              <a:rPr lang="tr-TR" smtClean="0"/>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C01855B-27C2-4BEF-A4F4-4AA07A499B80}" type="slidenum">
              <a:rPr lang="tr-TR" smtClean="0"/>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hasCustomPrompt="1"/>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hasCustomPrompt="1"/>
          </p:nvPr>
        </p:nvSpPr>
        <p:spPr/>
        <p:txBody>
          <a:bodyPr vert="eaVert"/>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4" name="Veri Yer Tutucusu 3"/>
          <p:cNvSpPr>
            <a:spLocks noGrp="1"/>
          </p:cNvSpPr>
          <p:nvPr>
            <p:ph type="dt" sz="half" idx="10"/>
          </p:nvPr>
        </p:nvSpPr>
        <p:spPr/>
        <p:txBody>
          <a:bodyPr/>
          <a:lstStyle/>
          <a:p>
            <a:fld id="{99FE8D14-DFCD-4EC0-B2A9-39BBA9B2D2D9}" type="datetimeFigureOut">
              <a:rPr lang="tr-TR" smtClean="0"/>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C01855B-27C2-4BEF-A4F4-4AA07A499B80}" type="slidenum">
              <a:rPr lang="tr-TR" smtClean="0"/>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hasCustomPrompt="1"/>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hasCustomPrompt="1"/>
          </p:nvPr>
        </p:nvSpPr>
        <p:spPr>
          <a:xfrm>
            <a:off x="838200" y="365125"/>
            <a:ext cx="7734300" cy="5811838"/>
          </a:xfrm>
        </p:spPr>
        <p:txBody>
          <a:bodyPr vert="eaVert"/>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4" name="Veri Yer Tutucusu 3"/>
          <p:cNvSpPr>
            <a:spLocks noGrp="1"/>
          </p:cNvSpPr>
          <p:nvPr>
            <p:ph type="dt" sz="half" idx="10"/>
          </p:nvPr>
        </p:nvSpPr>
        <p:spPr/>
        <p:txBody>
          <a:bodyPr/>
          <a:lstStyle/>
          <a:p>
            <a:fld id="{99FE8D14-DFCD-4EC0-B2A9-39BBA9B2D2D9}" type="datetimeFigureOut">
              <a:rPr lang="tr-TR" smtClean="0"/>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C01855B-27C2-4BEF-A4F4-4AA07A499B80}" type="slidenum">
              <a:rPr lang="tr-TR" smtClean="0"/>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hasCustomPrompt="1"/>
          </p:nvPr>
        </p:nvSpPr>
        <p:spPr/>
        <p:txBody>
          <a:bodyPr/>
          <a:lstStyle/>
          <a:p>
            <a:r>
              <a:rPr lang="tr-TR" smtClean="0"/>
              <a:t>Asıl başlık stili için tıklatın</a:t>
            </a:r>
            <a:endParaRPr lang="tr-TR"/>
          </a:p>
        </p:txBody>
      </p:sp>
      <p:sp>
        <p:nvSpPr>
          <p:cNvPr id="3" name="İçerik Yer Tutucusu 2"/>
          <p:cNvSpPr>
            <a:spLocks noGrp="1"/>
          </p:cNvSpPr>
          <p:nvPr>
            <p:ph idx="1" hasCustomPrompt="1"/>
          </p:nvPr>
        </p:nvSpPr>
        <p:spPr/>
        <p:txBody>
          <a:bodyPr/>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4" name="Veri Yer Tutucusu 3"/>
          <p:cNvSpPr>
            <a:spLocks noGrp="1"/>
          </p:cNvSpPr>
          <p:nvPr>
            <p:ph type="dt" sz="half" idx="10"/>
          </p:nvPr>
        </p:nvSpPr>
        <p:spPr/>
        <p:txBody>
          <a:bodyPr/>
          <a:lstStyle/>
          <a:p>
            <a:fld id="{99FE8D14-DFCD-4EC0-B2A9-39BBA9B2D2D9}" type="datetimeFigureOut">
              <a:rPr lang="tr-TR" smtClean="0"/>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C01855B-27C2-4BEF-A4F4-4AA07A499B80}" type="slidenum">
              <a:rPr lang="tr-TR" smtClean="0"/>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hasCustomPrompt="1"/>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endParaRPr lang="tr-TR" smtClean="0"/>
          </a:p>
        </p:txBody>
      </p:sp>
      <p:sp>
        <p:nvSpPr>
          <p:cNvPr id="4" name="Veri Yer Tutucusu 3"/>
          <p:cNvSpPr>
            <a:spLocks noGrp="1"/>
          </p:cNvSpPr>
          <p:nvPr>
            <p:ph type="dt" sz="half" idx="10"/>
          </p:nvPr>
        </p:nvSpPr>
        <p:spPr/>
        <p:txBody>
          <a:bodyPr/>
          <a:lstStyle/>
          <a:p>
            <a:fld id="{99FE8D14-DFCD-4EC0-B2A9-39BBA9B2D2D9}" type="datetimeFigureOut">
              <a:rPr lang="tr-TR" smtClean="0"/>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C01855B-27C2-4BEF-A4F4-4AA07A499B80}" type="slidenum">
              <a:rPr lang="tr-TR" smtClean="0"/>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hasCustomPrompt="1"/>
          </p:nvPr>
        </p:nvSpPr>
        <p:spPr/>
        <p:txBody>
          <a:bodyPr/>
          <a:lstStyle/>
          <a:p>
            <a:r>
              <a:rPr lang="tr-TR" smtClean="0"/>
              <a:t>Asıl başlık stili için tıklatın</a:t>
            </a:r>
            <a:endParaRPr lang="tr-TR"/>
          </a:p>
        </p:txBody>
      </p:sp>
      <p:sp>
        <p:nvSpPr>
          <p:cNvPr id="3" name="İçerik Yer Tutucusu 2"/>
          <p:cNvSpPr>
            <a:spLocks noGrp="1"/>
          </p:cNvSpPr>
          <p:nvPr>
            <p:ph sz="half" idx="1" hasCustomPrompt="1"/>
          </p:nvPr>
        </p:nvSpPr>
        <p:spPr>
          <a:xfrm>
            <a:off x="838200" y="1825625"/>
            <a:ext cx="5181600" cy="4351338"/>
          </a:xfrm>
        </p:spPr>
        <p:txBody>
          <a:bodyPr/>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4" name="İçerik Yer Tutucusu 3"/>
          <p:cNvSpPr>
            <a:spLocks noGrp="1"/>
          </p:cNvSpPr>
          <p:nvPr>
            <p:ph sz="half" idx="2" hasCustomPrompt="1"/>
          </p:nvPr>
        </p:nvSpPr>
        <p:spPr>
          <a:xfrm>
            <a:off x="6172200" y="1825625"/>
            <a:ext cx="5181600" cy="4351338"/>
          </a:xfrm>
        </p:spPr>
        <p:txBody>
          <a:bodyPr/>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5" name="Veri Yer Tutucusu 4"/>
          <p:cNvSpPr>
            <a:spLocks noGrp="1"/>
          </p:cNvSpPr>
          <p:nvPr>
            <p:ph type="dt" sz="half" idx="10"/>
          </p:nvPr>
        </p:nvSpPr>
        <p:spPr/>
        <p:txBody>
          <a:bodyPr/>
          <a:lstStyle/>
          <a:p>
            <a:fld id="{99FE8D14-DFCD-4EC0-B2A9-39BBA9B2D2D9}" type="datetimeFigureOut">
              <a:rPr lang="tr-TR" smtClean="0"/>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C01855B-27C2-4BEF-A4F4-4AA07A499B80}" type="slidenum">
              <a:rPr lang="tr-TR" smtClean="0"/>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hasCustomPrompt="1"/>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endParaRPr lang="tr-TR" smtClean="0"/>
          </a:p>
        </p:txBody>
      </p:sp>
      <p:sp>
        <p:nvSpPr>
          <p:cNvPr id="4" name="İçerik Yer Tutucusu 3"/>
          <p:cNvSpPr>
            <a:spLocks noGrp="1"/>
          </p:cNvSpPr>
          <p:nvPr>
            <p:ph sz="half" idx="2" hasCustomPrompt="1"/>
          </p:nvPr>
        </p:nvSpPr>
        <p:spPr>
          <a:xfrm>
            <a:off x="839788" y="2505075"/>
            <a:ext cx="5157787" cy="3684588"/>
          </a:xfrm>
        </p:spPr>
        <p:txBody>
          <a:bodyPr/>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5" name="Metin Yer Tutucusu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endParaRPr lang="tr-TR" smtClean="0"/>
          </a:p>
        </p:txBody>
      </p:sp>
      <p:sp>
        <p:nvSpPr>
          <p:cNvPr id="6" name="İçerik Yer Tutucusu 5"/>
          <p:cNvSpPr>
            <a:spLocks noGrp="1"/>
          </p:cNvSpPr>
          <p:nvPr>
            <p:ph sz="quarter" idx="4" hasCustomPrompt="1"/>
          </p:nvPr>
        </p:nvSpPr>
        <p:spPr>
          <a:xfrm>
            <a:off x="6172200" y="2505075"/>
            <a:ext cx="5183188" cy="3684588"/>
          </a:xfrm>
        </p:spPr>
        <p:txBody>
          <a:bodyPr/>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7" name="Veri Yer Tutucusu 6"/>
          <p:cNvSpPr>
            <a:spLocks noGrp="1"/>
          </p:cNvSpPr>
          <p:nvPr>
            <p:ph type="dt" sz="half" idx="10"/>
          </p:nvPr>
        </p:nvSpPr>
        <p:spPr/>
        <p:txBody>
          <a:bodyPr/>
          <a:lstStyle/>
          <a:p>
            <a:fld id="{99FE8D14-DFCD-4EC0-B2A9-39BBA9B2D2D9}" type="datetimeFigureOut">
              <a:rPr lang="tr-TR" smtClean="0"/>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8C01855B-27C2-4BEF-A4F4-4AA07A499B80}" type="slidenum">
              <a:rPr lang="tr-TR" smtClean="0"/>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hasCustomPrompt="1"/>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99FE8D14-DFCD-4EC0-B2A9-39BBA9B2D2D9}" type="datetimeFigureOut">
              <a:rPr lang="tr-TR" smtClean="0"/>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8C01855B-27C2-4BEF-A4F4-4AA07A499B80}" type="slidenum">
              <a:rPr lang="tr-TR" smtClean="0"/>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99FE8D14-DFCD-4EC0-B2A9-39BBA9B2D2D9}" type="datetimeFigureOut">
              <a:rPr lang="tr-TR" smtClean="0"/>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8C01855B-27C2-4BEF-A4F4-4AA07A499B80}" type="slidenum">
              <a:rPr lang="tr-TR" smtClean="0"/>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hasCustomPrompt="1"/>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4" name="Metin Yer Tutucusu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endParaRPr lang="tr-TR" smtClean="0"/>
          </a:p>
        </p:txBody>
      </p:sp>
      <p:sp>
        <p:nvSpPr>
          <p:cNvPr id="5" name="Veri Yer Tutucusu 4"/>
          <p:cNvSpPr>
            <a:spLocks noGrp="1"/>
          </p:cNvSpPr>
          <p:nvPr>
            <p:ph type="dt" sz="half" idx="10"/>
          </p:nvPr>
        </p:nvSpPr>
        <p:spPr/>
        <p:txBody>
          <a:bodyPr/>
          <a:lstStyle/>
          <a:p>
            <a:fld id="{99FE8D14-DFCD-4EC0-B2A9-39BBA9B2D2D9}" type="datetimeFigureOut">
              <a:rPr lang="tr-TR" smtClean="0"/>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C01855B-27C2-4BEF-A4F4-4AA07A499B80}" type="slidenum">
              <a:rPr lang="tr-TR" smtClean="0"/>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hasCustomPrompt="1"/>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endParaRPr lang="tr-TR" smtClean="0"/>
          </a:p>
        </p:txBody>
      </p:sp>
      <p:sp>
        <p:nvSpPr>
          <p:cNvPr id="5" name="Veri Yer Tutucusu 4"/>
          <p:cNvSpPr>
            <a:spLocks noGrp="1"/>
          </p:cNvSpPr>
          <p:nvPr>
            <p:ph type="dt" sz="half" idx="10"/>
          </p:nvPr>
        </p:nvSpPr>
        <p:spPr/>
        <p:txBody>
          <a:bodyPr/>
          <a:lstStyle/>
          <a:p>
            <a:fld id="{99FE8D14-DFCD-4EC0-B2A9-39BBA9B2D2D9}" type="datetimeFigureOut">
              <a:rPr lang="tr-TR" smtClean="0"/>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C01855B-27C2-4BEF-A4F4-4AA07A499B80}" type="slidenum">
              <a:rPr lang="tr-TR" smtClean="0"/>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FE8D14-DFCD-4EC0-B2A9-39BBA9B2D2D9}" type="datetimeFigureOut">
              <a:rPr lang="tr-TR" smtClean="0"/>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01855B-27C2-4BEF-A4F4-4AA07A499B80}" type="slidenum">
              <a:rPr lang="tr-TR" smtClean="0"/>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  </a:t>
            </a:r>
            <a:r>
              <a:rPr lang="tr-TR" b="1" dirty="0">
                <a:latin typeface="Arial" panose="020B0604020202020204" pitchFamily="34" charset="0"/>
                <a:cs typeface="Arial" panose="020B0604020202020204" pitchFamily="34" charset="0"/>
              </a:rPr>
              <a:t>ETİK TÜRLERİ </a:t>
            </a:r>
            <a:endParaRPr lang="tr-TR" b="1" dirty="0">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p:txBody>
          <a:bodyPr>
            <a:normAutofit fontScale="92500" lnSpcReduction="10000"/>
          </a:bodyPr>
          <a:lstStyle/>
          <a:p>
            <a:pPr marL="0" indent="0" algn="just">
              <a:buNone/>
            </a:pPr>
            <a:r>
              <a:rPr lang="tr-TR" b="1" dirty="0">
                <a:latin typeface="Arial" panose="020B0604020202020204" pitchFamily="34" charset="0"/>
                <a:cs typeface="Arial" panose="020B0604020202020204" pitchFamily="34" charset="0"/>
              </a:rPr>
              <a:t> </a:t>
            </a:r>
            <a:r>
              <a:rPr lang="tr-TR" b="1" dirty="0" smtClean="0">
                <a:latin typeface="Arial" panose="020B0604020202020204" pitchFamily="34" charset="0"/>
                <a:cs typeface="Arial" panose="020B0604020202020204" pitchFamily="34" charset="0"/>
              </a:rPr>
              <a:t>Etik </a:t>
            </a:r>
            <a:r>
              <a:rPr lang="tr-TR" b="1" dirty="0">
                <a:latin typeface="Arial" panose="020B0604020202020204" pitchFamily="34" charset="0"/>
                <a:cs typeface="Arial" panose="020B0604020202020204" pitchFamily="34" charset="0"/>
              </a:rPr>
              <a:t>ve ahlak kavramları bazı çalışmalarda birbirinin yerine veya aralarındaki ayrıma dikkat edilmeyerek kullanıldığı görülmektedir. Bu nedenle, etik türlerinin sınıflandırılmasında da araştırmacılar arasında birliktelik olmadığı göze çarpmaktadır. Etik türleri şu şekilde sınıflandırılmıştır: </a:t>
            </a:r>
            <a:endParaRPr lang="tr-TR" b="1" dirty="0">
              <a:latin typeface="Arial" panose="020B0604020202020204" pitchFamily="34" charset="0"/>
              <a:cs typeface="Arial" panose="020B0604020202020204" pitchFamily="34" charset="0"/>
            </a:endParaRPr>
          </a:p>
          <a:p>
            <a:pPr lvl="0" algn="just" fontAlgn="base"/>
            <a:r>
              <a:rPr lang="tr-TR" b="1" dirty="0">
                <a:latin typeface="Arial" panose="020B0604020202020204" pitchFamily="34" charset="0"/>
                <a:cs typeface="Arial" panose="020B0604020202020204" pitchFamily="34" charset="0"/>
              </a:rPr>
              <a:t>Bireysel etik,  </a:t>
            </a:r>
            <a:endParaRPr lang="tr-TR" b="1" dirty="0">
              <a:latin typeface="Arial" panose="020B0604020202020204" pitchFamily="34" charset="0"/>
              <a:cs typeface="Arial" panose="020B0604020202020204" pitchFamily="34" charset="0"/>
            </a:endParaRPr>
          </a:p>
          <a:p>
            <a:pPr lvl="0" algn="just" fontAlgn="base"/>
            <a:r>
              <a:rPr lang="tr-TR" b="1" dirty="0">
                <a:latin typeface="Arial" panose="020B0604020202020204" pitchFamily="34" charset="0"/>
                <a:cs typeface="Arial" panose="020B0604020202020204" pitchFamily="34" charset="0"/>
              </a:rPr>
              <a:t>İş etiği,  </a:t>
            </a:r>
            <a:endParaRPr lang="tr-TR" b="1" dirty="0">
              <a:latin typeface="Arial" panose="020B0604020202020204" pitchFamily="34" charset="0"/>
              <a:cs typeface="Arial" panose="020B0604020202020204" pitchFamily="34" charset="0"/>
            </a:endParaRPr>
          </a:p>
          <a:p>
            <a:pPr lvl="0" algn="just" fontAlgn="base"/>
            <a:r>
              <a:rPr lang="tr-TR" b="1" dirty="0">
                <a:latin typeface="Arial" panose="020B0604020202020204" pitchFamily="34" charset="0"/>
                <a:cs typeface="Arial" panose="020B0604020202020204" pitchFamily="34" charset="0"/>
              </a:rPr>
              <a:t>Örgütsel etik,  </a:t>
            </a:r>
            <a:endParaRPr lang="tr-TR" b="1" dirty="0">
              <a:latin typeface="Arial" panose="020B0604020202020204" pitchFamily="34" charset="0"/>
              <a:cs typeface="Arial" panose="020B0604020202020204" pitchFamily="34" charset="0"/>
            </a:endParaRPr>
          </a:p>
          <a:p>
            <a:pPr lvl="0" algn="just" fontAlgn="base"/>
            <a:r>
              <a:rPr lang="tr-TR" b="1" dirty="0">
                <a:latin typeface="Arial" panose="020B0604020202020204" pitchFamily="34" charset="0"/>
                <a:cs typeface="Arial" panose="020B0604020202020204" pitchFamily="34" charset="0"/>
              </a:rPr>
              <a:t>İşletme etiği,  </a:t>
            </a:r>
            <a:endParaRPr lang="tr-TR" b="1" dirty="0">
              <a:latin typeface="Arial" panose="020B0604020202020204" pitchFamily="34" charset="0"/>
              <a:cs typeface="Arial" panose="020B0604020202020204" pitchFamily="34" charset="0"/>
            </a:endParaRPr>
          </a:p>
          <a:p>
            <a:pPr lvl="0" algn="just" fontAlgn="base"/>
            <a:r>
              <a:rPr lang="tr-TR" b="1" dirty="0">
                <a:latin typeface="Arial" panose="020B0604020202020204" pitchFamily="34" charset="0"/>
                <a:cs typeface="Arial" panose="020B0604020202020204" pitchFamily="34" charset="0"/>
              </a:rPr>
              <a:t>Yönetsel etik,  </a:t>
            </a:r>
            <a:endParaRPr lang="tr-TR" b="1" dirty="0">
              <a:latin typeface="Arial" panose="020B0604020202020204" pitchFamily="34" charset="0"/>
              <a:cs typeface="Arial" panose="020B0604020202020204" pitchFamily="34" charset="0"/>
            </a:endParaRPr>
          </a:p>
          <a:p>
            <a:pPr lvl="0" algn="just" fontAlgn="base"/>
            <a:r>
              <a:rPr lang="tr-TR" b="1" dirty="0">
                <a:latin typeface="Arial" panose="020B0604020202020204" pitchFamily="34" charset="0"/>
                <a:cs typeface="Arial" panose="020B0604020202020204" pitchFamily="34" charset="0"/>
              </a:rPr>
              <a:t>Mesleki etik.  </a:t>
            </a:r>
            <a:endParaRPr lang="tr-TR" b="1" dirty="0">
              <a:latin typeface="Arial" panose="020B0604020202020204" pitchFamily="34" charset="0"/>
              <a:cs typeface="Arial" panose="020B0604020202020204" pitchFamily="34" charset="0"/>
            </a:endParaRPr>
          </a:p>
          <a:p>
            <a:pPr marL="0" indent="0">
              <a:buNone/>
            </a:pP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43197" y="875598"/>
            <a:ext cx="10515600" cy="4931435"/>
          </a:xfrm>
        </p:spPr>
        <p:txBody>
          <a:bodyPr>
            <a:normAutofit fontScale="92500" lnSpcReduction="10000"/>
          </a:bodyPr>
          <a:lstStyle/>
          <a:p>
            <a:pPr marL="0" indent="0" algn="just">
              <a:buNone/>
            </a:pPr>
            <a:r>
              <a:rPr lang="tr-TR" b="1" dirty="0" smtClean="0">
                <a:latin typeface="Arial" panose="020B0604020202020204" pitchFamily="34" charset="0"/>
                <a:cs typeface="Arial" panose="020B0604020202020204" pitchFamily="34" charset="0"/>
              </a:rPr>
              <a:t>  Toplumun </a:t>
            </a:r>
            <a:r>
              <a:rPr lang="tr-TR" b="1" dirty="0">
                <a:latin typeface="Arial" panose="020B0604020202020204" pitchFamily="34" charset="0"/>
                <a:cs typeface="Arial" panose="020B0604020202020204" pitchFamily="34" charset="0"/>
              </a:rPr>
              <a:t>bireylerden bireysel etki kapsamında yapmaları beklenen bazı etik ilkeler bulunmaktadır. Bunlar şöyle sıralanabilir:  </a:t>
            </a:r>
            <a:endParaRPr lang="tr-TR" b="1" dirty="0">
              <a:latin typeface="Arial" panose="020B0604020202020204" pitchFamily="34" charset="0"/>
              <a:cs typeface="Arial" panose="020B0604020202020204" pitchFamily="34" charset="0"/>
            </a:endParaRPr>
          </a:p>
          <a:p>
            <a:pPr marL="0" indent="0" algn="just">
              <a:buNone/>
            </a:pPr>
            <a:r>
              <a:rPr lang="tr-TR" b="1" dirty="0">
                <a:latin typeface="Arial" panose="020B0604020202020204" pitchFamily="34" charset="0"/>
                <a:cs typeface="Arial" panose="020B0604020202020204" pitchFamily="34" charset="0"/>
              </a:rPr>
              <a:t>-Başkalarının refahını düşünme ve onlar için endişelenme,  </a:t>
            </a:r>
            <a:endParaRPr lang="tr-TR" b="1" dirty="0">
              <a:latin typeface="Arial" panose="020B0604020202020204" pitchFamily="34" charset="0"/>
              <a:cs typeface="Arial" panose="020B0604020202020204" pitchFamily="34" charset="0"/>
            </a:endParaRPr>
          </a:p>
          <a:p>
            <a:pPr marL="0" indent="0" algn="just">
              <a:buNone/>
            </a:pPr>
            <a:r>
              <a:rPr lang="tr-TR" b="1" dirty="0">
                <a:latin typeface="Arial" panose="020B0604020202020204" pitchFamily="34" charset="0"/>
                <a:cs typeface="Arial" panose="020B0604020202020204" pitchFamily="34" charset="0"/>
              </a:rPr>
              <a:t>-Başkalarının kendi kendini idare etmesine saygı,  </a:t>
            </a:r>
            <a:endParaRPr lang="tr-TR" b="1" dirty="0">
              <a:latin typeface="Arial" panose="020B0604020202020204" pitchFamily="34" charset="0"/>
              <a:cs typeface="Arial" panose="020B0604020202020204" pitchFamily="34" charset="0"/>
            </a:endParaRPr>
          </a:p>
          <a:p>
            <a:pPr marL="0" indent="0" algn="just">
              <a:buNone/>
            </a:pPr>
            <a:r>
              <a:rPr lang="tr-TR" b="1" dirty="0">
                <a:latin typeface="Arial" panose="020B0604020202020204" pitchFamily="34" charset="0"/>
                <a:cs typeface="Arial" panose="020B0604020202020204" pitchFamily="34" charset="0"/>
              </a:rPr>
              <a:t>-Güvenilirlik ve dürüstlük,  </a:t>
            </a:r>
            <a:endParaRPr lang="tr-TR" b="1" dirty="0">
              <a:latin typeface="Arial" panose="020B0604020202020204" pitchFamily="34" charset="0"/>
              <a:cs typeface="Arial" panose="020B0604020202020204" pitchFamily="34" charset="0"/>
            </a:endParaRPr>
          </a:p>
          <a:p>
            <a:pPr marL="0" indent="0" algn="just">
              <a:buNone/>
            </a:pPr>
            <a:r>
              <a:rPr lang="tr-TR" b="1" dirty="0">
                <a:latin typeface="Arial" panose="020B0604020202020204" pitchFamily="34" charset="0"/>
                <a:cs typeface="Arial" panose="020B0604020202020204" pitchFamily="34" charset="0"/>
              </a:rPr>
              <a:t>-Kanunlara uygun davranma isteği,  </a:t>
            </a:r>
            <a:endParaRPr lang="tr-TR" b="1" dirty="0">
              <a:latin typeface="Arial" panose="020B0604020202020204" pitchFamily="34" charset="0"/>
              <a:cs typeface="Arial" panose="020B0604020202020204" pitchFamily="34" charset="0"/>
            </a:endParaRPr>
          </a:p>
          <a:p>
            <a:pPr marL="0" indent="0" algn="just">
              <a:buNone/>
            </a:pPr>
            <a:r>
              <a:rPr lang="tr-TR" b="1" dirty="0">
                <a:latin typeface="Arial" panose="020B0604020202020204" pitchFamily="34" charset="0"/>
                <a:cs typeface="Arial" panose="020B0604020202020204" pitchFamily="34" charset="0"/>
              </a:rPr>
              <a:t>-Adalet,  </a:t>
            </a:r>
            <a:endParaRPr lang="tr-TR" b="1" dirty="0">
              <a:latin typeface="Arial" panose="020B0604020202020204" pitchFamily="34" charset="0"/>
              <a:cs typeface="Arial" panose="020B0604020202020204" pitchFamily="34" charset="0"/>
            </a:endParaRPr>
          </a:p>
          <a:p>
            <a:pPr marL="0" indent="0" algn="just">
              <a:buNone/>
            </a:pPr>
            <a:r>
              <a:rPr lang="tr-TR" b="1" dirty="0">
                <a:latin typeface="Arial" panose="020B0604020202020204" pitchFamily="34" charset="0"/>
                <a:cs typeface="Arial" panose="020B0604020202020204" pitchFamily="34" charset="0"/>
              </a:rPr>
              <a:t>-Haksız avantajlardan faydalanmayı reddetme,  </a:t>
            </a:r>
            <a:endParaRPr lang="tr-TR" b="1" dirty="0">
              <a:latin typeface="Arial" panose="020B0604020202020204" pitchFamily="34" charset="0"/>
              <a:cs typeface="Arial" panose="020B0604020202020204" pitchFamily="34" charset="0"/>
            </a:endParaRPr>
          </a:p>
          <a:p>
            <a:pPr marL="0" indent="0" algn="just">
              <a:buNone/>
            </a:pPr>
            <a:r>
              <a:rPr lang="tr-TR" b="1" dirty="0">
                <a:latin typeface="Arial" panose="020B0604020202020204" pitchFamily="34" charset="0"/>
                <a:cs typeface="Arial" panose="020B0604020202020204" pitchFamily="34" charset="0"/>
              </a:rPr>
              <a:t>-İyilikseverlik,  </a:t>
            </a:r>
            <a:endParaRPr lang="tr-TR" b="1" dirty="0">
              <a:latin typeface="Arial" panose="020B0604020202020204" pitchFamily="34" charset="0"/>
              <a:cs typeface="Arial" panose="020B0604020202020204" pitchFamily="34" charset="0"/>
            </a:endParaRPr>
          </a:p>
          <a:p>
            <a:pPr marL="0" indent="0" algn="just">
              <a:buNone/>
            </a:pPr>
            <a:r>
              <a:rPr lang="tr-TR" b="1" dirty="0">
                <a:latin typeface="Arial" panose="020B0604020202020204" pitchFamily="34" charset="0"/>
                <a:cs typeface="Arial" panose="020B0604020202020204" pitchFamily="34" charset="0"/>
              </a:rPr>
              <a:t>-Zararı önleme ve zarar vermeyi reddetme.  </a:t>
            </a:r>
            <a:endParaRPr lang="tr-TR" b="1" dirty="0">
              <a:latin typeface="Arial" panose="020B0604020202020204" pitchFamily="34" charset="0"/>
              <a:cs typeface="Arial" panose="020B0604020202020204" pitchFamily="34" charset="0"/>
            </a:endParaRPr>
          </a:p>
          <a:p>
            <a:pPr marL="0" indent="0">
              <a:buNone/>
            </a:pP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Arial" panose="020B0604020202020204" pitchFamily="34" charset="0"/>
                <a:cs typeface="Arial" panose="020B0604020202020204" pitchFamily="34" charset="0"/>
              </a:rPr>
              <a:t>2. İŞ ETİĞİ </a:t>
            </a:r>
            <a:endParaRPr lang="tr-TR" b="1" dirty="0">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a:xfrm>
            <a:off x="838200" y="1374362"/>
            <a:ext cx="10515600" cy="4717680"/>
          </a:xfrm>
        </p:spPr>
        <p:txBody>
          <a:bodyPr>
            <a:normAutofit fontScale="92500" lnSpcReduction="10000"/>
          </a:bodyPr>
          <a:lstStyle/>
          <a:p>
            <a:pPr marL="0" indent="0" algn="just">
              <a:buNone/>
            </a:pPr>
            <a:r>
              <a:rPr lang="tr-TR" b="1" dirty="0" smtClean="0">
                <a:latin typeface="Arial" panose="020B0604020202020204" pitchFamily="34" charset="0"/>
                <a:cs typeface="Arial" panose="020B0604020202020204" pitchFamily="34" charset="0"/>
              </a:rPr>
              <a:t> İş </a:t>
            </a:r>
            <a:r>
              <a:rPr lang="tr-TR" b="1" dirty="0">
                <a:latin typeface="Arial" panose="020B0604020202020204" pitchFamily="34" charset="0"/>
                <a:cs typeface="Arial" panose="020B0604020202020204" pitchFamily="34" charset="0"/>
              </a:rPr>
              <a:t>etiğinin yoğunlaştığı konular şu şekilde sıralanabilir: </a:t>
            </a:r>
            <a:endParaRPr lang="tr-TR" b="1" dirty="0">
              <a:latin typeface="Arial" panose="020B0604020202020204" pitchFamily="34" charset="0"/>
              <a:cs typeface="Arial" panose="020B0604020202020204" pitchFamily="34" charset="0"/>
            </a:endParaRPr>
          </a:p>
          <a:p>
            <a:pPr marL="0" indent="0" algn="just">
              <a:buNone/>
            </a:pPr>
            <a:r>
              <a:rPr lang="tr-TR" b="1" dirty="0">
                <a:latin typeface="Arial" panose="020B0604020202020204" pitchFamily="34" charset="0"/>
                <a:cs typeface="Arial" panose="020B0604020202020204" pitchFamily="34" charset="0"/>
              </a:rPr>
              <a:t>-Yanlış yönlendirici reklamlar,  </a:t>
            </a:r>
            <a:endParaRPr lang="tr-TR" b="1" dirty="0">
              <a:latin typeface="Arial" panose="020B0604020202020204" pitchFamily="34" charset="0"/>
              <a:cs typeface="Arial" panose="020B0604020202020204" pitchFamily="34" charset="0"/>
            </a:endParaRPr>
          </a:p>
          <a:p>
            <a:pPr marL="0" indent="0" algn="just">
              <a:buNone/>
            </a:pPr>
            <a:r>
              <a:rPr lang="tr-TR" b="1" dirty="0">
                <a:latin typeface="Arial" panose="020B0604020202020204" pitchFamily="34" charset="0"/>
                <a:cs typeface="Arial" panose="020B0604020202020204" pitchFamily="34" charset="0"/>
              </a:rPr>
              <a:t>-Ürün güvenliği,  </a:t>
            </a:r>
            <a:endParaRPr lang="tr-TR" b="1" dirty="0">
              <a:latin typeface="Arial" panose="020B0604020202020204" pitchFamily="34" charset="0"/>
              <a:cs typeface="Arial" panose="020B0604020202020204" pitchFamily="34" charset="0"/>
            </a:endParaRPr>
          </a:p>
          <a:p>
            <a:pPr marL="0" indent="0" algn="just">
              <a:buNone/>
            </a:pPr>
            <a:r>
              <a:rPr lang="tr-TR" b="1" dirty="0">
                <a:latin typeface="Arial" panose="020B0604020202020204" pitchFamily="34" charset="0"/>
                <a:cs typeface="Arial" panose="020B0604020202020204" pitchFamily="34" charset="0"/>
              </a:rPr>
              <a:t>-Tekelci fiyat uygulamaları,  </a:t>
            </a:r>
            <a:endParaRPr lang="tr-TR" b="1" dirty="0">
              <a:latin typeface="Arial" panose="020B0604020202020204" pitchFamily="34" charset="0"/>
              <a:cs typeface="Arial" panose="020B0604020202020204" pitchFamily="34" charset="0"/>
            </a:endParaRPr>
          </a:p>
          <a:p>
            <a:pPr marL="0" indent="0" algn="just">
              <a:buNone/>
            </a:pPr>
            <a:r>
              <a:rPr lang="tr-TR" b="1" dirty="0">
                <a:latin typeface="Arial" panose="020B0604020202020204" pitchFamily="34" charset="0"/>
                <a:cs typeface="Arial" panose="020B0604020202020204" pitchFamily="34" charset="0"/>
              </a:rPr>
              <a:t>-Sınırsız kâr elde etme çabaları,  </a:t>
            </a:r>
            <a:endParaRPr lang="tr-TR" b="1" dirty="0">
              <a:latin typeface="Arial" panose="020B0604020202020204" pitchFamily="34" charset="0"/>
              <a:cs typeface="Arial" panose="020B0604020202020204" pitchFamily="34" charset="0"/>
            </a:endParaRPr>
          </a:p>
          <a:p>
            <a:pPr marL="0" indent="0" algn="just">
              <a:buNone/>
            </a:pPr>
            <a:r>
              <a:rPr lang="tr-TR" b="1" dirty="0">
                <a:latin typeface="Arial" panose="020B0604020202020204" pitchFamily="34" charset="0"/>
                <a:cs typeface="Arial" panose="020B0604020202020204" pitchFamily="34" charset="0"/>
              </a:rPr>
              <a:t>-Çalışanların sosyal güvenlik haklarının göz ardı edilmesi,  </a:t>
            </a:r>
            <a:endParaRPr lang="tr-TR" b="1" dirty="0">
              <a:latin typeface="Arial" panose="020B0604020202020204" pitchFamily="34" charset="0"/>
              <a:cs typeface="Arial" panose="020B0604020202020204" pitchFamily="34" charset="0"/>
            </a:endParaRPr>
          </a:p>
          <a:p>
            <a:pPr marL="0" indent="0" algn="just">
              <a:buNone/>
            </a:pPr>
            <a:r>
              <a:rPr lang="tr-TR" b="1" dirty="0">
                <a:latin typeface="Arial" panose="020B0604020202020204" pitchFamily="34" charset="0"/>
                <a:cs typeface="Arial" panose="020B0604020202020204" pitchFamily="34" charset="0"/>
              </a:rPr>
              <a:t>-Ekonomik ve çevresel kirlenme,  </a:t>
            </a:r>
            <a:endParaRPr lang="tr-TR" b="1" dirty="0">
              <a:latin typeface="Arial" panose="020B0604020202020204" pitchFamily="34" charset="0"/>
              <a:cs typeface="Arial" panose="020B0604020202020204" pitchFamily="34" charset="0"/>
            </a:endParaRPr>
          </a:p>
          <a:p>
            <a:pPr marL="0" indent="0" algn="just">
              <a:buNone/>
            </a:pPr>
            <a:r>
              <a:rPr lang="tr-TR" b="1" dirty="0">
                <a:latin typeface="Arial" panose="020B0604020202020204" pitchFamily="34" charset="0"/>
                <a:cs typeface="Arial" panose="020B0604020202020204" pitchFamily="34" charset="0"/>
              </a:rPr>
              <a:t>-Rüşvet,  </a:t>
            </a:r>
            <a:endParaRPr lang="tr-TR" b="1" dirty="0">
              <a:latin typeface="Arial" panose="020B0604020202020204" pitchFamily="34" charset="0"/>
              <a:cs typeface="Arial" panose="020B0604020202020204" pitchFamily="34" charset="0"/>
            </a:endParaRPr>
          </a:p>
          <a:p>
            <a:pPr marL="0" indent="0" algn="just">
              <a:buNone/>
            </a:pPr>
            <a:r>
              <a:rPr lang="tr-TR" b="1" dirty="0">
                <a:latin typeface="Arial" panose="020B0604020202020204" pitchFamily="34" charset="0"/>
                <a:cs typeface="Arial" panose="020B0604020202020204" pitchFamily="34" charset="0"/>
              </a:rPr>
              <a:t>-Ayırımcı kiralama politikaları, koşulları ve gelişme politikaları,  </a:t>
            </a:r>
            <a:endParaRPr lang="tr-TR" b="1" dirty="0">
              <a:latin typeface="Arial" panose="020B0604020202020204" pitchFamily="34" charset="0"/>
              <a:cs typeface="Arial" panose="020B0604020202020204" pitchFamily="34" charset="0"/>
            </a:endParaRPr>
          </a:p>
          <a:p>
            <a:pPr marL="0" indent="0" algn="just">
              <a:buNone/>
            </a:pPr>
            <a:r>
              <a:rPr lang="tr-TR" b="1" dirty="0">
                <a:latin typeface="Arial" panose="020B0604020202020204" pitchFamily="34" charset="0"/>
                <a:cs typeface="Arial" panose="020B0604020202020204" pitchFamily="34" charset="0"/>
              </a:rPr>
              <a:t>-Özel mülkiyet sınırlarına müdahale.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676894"/>
            <a:ext cx="10515600" cy="5500069"/>
          </a:xfrm>
        </p:spPr>
        <p:txBody>
          <a:bodyPr>
            <a:normAutofit fontScale="92500" lnSpcReduction="10000"/>
          </a:bodyPr>
          <a:lstStyle/>
          <a:p>
            <a:pPr marL="0" indent="0" algn="just">
              <a:buNone/>
            </a:pPr>
            <a:r>
              <a:rPr lang="tr-TR" b="1" dirty="0" smtClean="0">
                <a:latin typeface="Arial" panose="020B0604020202020204" pitchFamily="34" charset="0"/>
                <a:cs typeface="Arial" panose="020B0604020202020204" pitchFamily="34" charset="0"/>
              </a:rPr>
              <a:t>  Günümüz </a:t>
            </a:r>
            <a:r>
              <a:rPr lang="tr-TR" b="1" dirty="0">
                <a:latin typeface="Arial" panose="020B0604020202020204" pitchFamily="34" charset="0"/>
                <a:cs typeface="Arial" panose="020B0604020202020204" pitchFamily="34" charset="0"/>
              </a:rPr>
              <a:t>iş dünyasında etik davranışların azalmasının sebepleri olarak şunlar gösterilebilir: </a:t>
            </a:r>
            <a:endParaRPr lang="tr-TR" b="1" dirty="0">
              <a:latin typeface="Arial" panose="020B0604020202020204" pitchFamily="34" charset="0"/>
              <a:cs typeface="Arial" panose="020B0604020202020204" pitchFamily="34" charset="0"/>
            </a:endParaRPr>
          </a:p>
          <a:p>
            <a:pPr marL="0" indent="0" algn="just">
              <a:buNone/>
            </a:pPr>
            <a:r>
              <a:rPr lang="tr-TR" b="1" dirty="0">
                <a:latin typeface="Arial" panose="020B0604020202020204" pitchFamily="34" charset="0"/>
                <a:cs typeface="Arial" panose="020B0604020202020204" pitchFamily="34" charset="0"/>
              </a:rPr>
              <a:t>-Maddeciliğe yönelmedeki artışla birlikte, statü ve zenginlik kazanma isteğiyle insanların ihtiyaçlarının fazlasını isteyen açgözlülükleri,  </a:t>
            </a:r>
            <a:endParaRPr lang="tr-TR" b="1" dirty="0">
              <a:latin typeface="Arial" panose="020B0604020202020204" pitchFamily="34" charset="0"/>
              <a:cs typeface="Arial" panose="020B0604020202020204" pitchFamily="34" charset="0"/>
            </a:endParaRPr>
          </a:p>
          <a:p>
            <a:pPr marL="0" indent="0" algn="just">
              <a:buNone/>
            </a:pPr>
            <a:r>
              <a:rPr lang="tr-TR" b="1" dirty="0">
                <a:latin typeface="Arial" panose="020B0604020202020204" pitchFamily="34" charset="0"/>
                <a:cs typeface="Arial" panose="020B0604020202020204" pitchFamily="34" charset="0"/>
              </a:rPr>
              <a:t>-Küresel rekabetin çetin koşullarda geçmesi nedeniyle, yöneticilerin güçlü duruma gelmek için kolay ve ucuz yolları tercih etmeleri ve bunun diğer işletmeleri de kuraldışılığa teşvik etmesi,  </a:t>
            </a:r>
            <a:endParaRPr lang="tr-TR" b="1" dirty="0">
              <a:latin typeface="Arial" panose="020B0604020202020204" pitchFamily="34" charset="0"/>
              <a:cs typeface="Arial" panose="020B0604020202020204" pitchFamily="34" charset="0"/>
            </a:endParaRPr>
          </a:p>
          <a:p>
            <a:pPr marL="0" indent="0" algn="just">
              <a:buNone/>
            </a:pPr>
            <a:r>
              <a:rPr lang="tr-TR" b="1" dirty="0">
                <a:latin typeface="Arial" panose="020B0604020202020204" pitchFamily="34" charset="0"/>
                <a:cs typeface="Arial" panose="020B0604020202020204" pitchFamily="34" charset="0"/>
              </a:rPr>
              <a:t>-Etik dışı davranışlar doğrultusunda bireysel sorumluluğun ortadan kalkması,  </a:t>
            </a:r>
            <a:endParaRPr lang="tr-TR" b="1" dirty="0">
              <a:latin typeface="Arial" panose="020B0604020202020204" pitchFamily="34" charset="0"/>
              <a:cs typeface="Arial" panose="020B0604020202020204" pitchFamily="34" charset="0"/>
            </a:endParaRPr>
          </a:p>
          <a:p>
            <a:pPr marL="0" indent="0" algn="just">
              <a:buNone/>
            </a:pPr>
            <a:r>
              <a:rPr lang="tr-TR" b="1" dirty="0">
                <a:latin typeface="Arial" panose="020B0604020202020204" pitchFamily="34" charset="0"/>
                <a:cs typeface="Arial" panose="020B0604020202020204" pitchFamily="34" charset="0"/>
              </a:rPr>
              <a:t>-İnsanları başkalarına karşı olan sorumluluklarından, etik ilke ve değerlerinden çok kendi mutlulukları ile ilgili olmaya yönlendiren bireyselciliğin artması,  </a:t>
            </a:r>
            <a:endParaRPr lang="tr-TR" b="1" dirty="0">
              <a:latin typeface="Arial" panose="020B0604020202020204" pitchFamily="34" charset="0"/>
              <a:cs typeface="Arial" panose="020B0604020202020204" pitchFamily="34" charset="0"/>
            </a:endParaRPr>
          </a:p>
          <a:p>
            <a:pPr marL="0" indent="0">
              <a:buNone/>
            </a:pP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95696" y="1053729"/>
            <a:ext cx="10515600" cy="4351338"/>
          </a:xfrm>
        </p:spPr>
        <p:txBody>
          <a:bodyPr/>
          <a:lstStyle/>
          <a:p>
            <a:pPr marL="0" indent="0" algn="just">
              <a:buNone/>
            </a:pPr>
            <a:r>
              <a:rPr lang="tr-TR" b="1" dirty="0">
                <a:latin typeface="Arial" panose="020B0604020202020204" pitchFamily="34" charset="0"/>
                <a:cs typeface="Arial" panose="020B0604020202020204" pitchFamily="34" charset="0"/>
              </a:rPr>
              <a:t>-İşletmelerde etik liderlik eksikliği,  </a:t>
            </a:r>
            <a:endParaRPr lang="tr-TR" b="1" dirty="0">
              <a:latin typeface="Arial" panose="020B0604020202020204" pitchFamily="34" charset="0"/>
              <a:cs typeface="Arial" panose="020B0604020202020204" pitchFamily="34" charset="0"/>
            </a:endParaRPr>
          </a:p>
          <a:p>
            <a:pPr marL="0" indent="0" algn="just">
              <a:buNone/>
            </a:pPr>
            <a:r>
              <a:rPr lang="tr-TR" b="1" dirty="0">
                <a:latin typeface="Arial" panose="020B0604020202020204" pitchFamily="34" charset="0"/>
                <a:cs typeface="Arial" panose="020B0604020202020204" pitchFamily="34" charset="0"/>
              </a:rPr>
              <a:t>-Dünyada artan biyolojik ve askeri teknolojinin işletmeler tarafından insanların zararına kullanılma riskinin olması,  </a:t>
            </a:r>
            <a:endParaRPr lang="tr-TR" b="1" dirty="0">
              <a:latin typeface="Arial" panose="020B0604020202020204" pitchFamily="34" charset="0"/>
              <a:cs typeface="Arial" panose="020B0604020202020204" pitchFamily="34" charset="0"/>
            </a:endParaRPr>
          </a:p>
          <a:p>
            <a:pPr marL="0" indent="0" algn="just">
              <a:buNone/>
            </a:pPr>
            <a:r>
              <a:rPr lang="tr-TR" b="1" dirty="0">
                <a:latin typeface="Arial" panose="020B0604020202020204" pitchFamily="34" charset="0"/>
                <a:cs typeface="Arial" panose="020B0604020202020204" pitchFamily="34" charset="0"/>
              </a:rPr>
              <a:t>-Küreselleşme sonucunda farklı kültürlerden gelen insanların iş yaşamında birlikte çalışması ve bunun getirdiği sorunlar,  </a:t>
            </a:r>
            <a:endParaRPr lang="tr-TR" b="1" dirty="0">
              <a:latin typeface="Arial" panose="020B0604020202020204" pitchFamily="34" charset="0"/>
              <a:cs typeface="Arial" panose="020B0604020202020204" pitchFamily="34" charset="0"/>
            </a:endParaRPr>
          </a:p>
          <a:p>
            <a:pPr marL="0" indent="0" algn="just">
              <a:buNone/>
            </a:pPr>
            <a:r>
              <a:rPr lang="tr-TR" b="1" dirty="0">
                <a:latin typeface="Arial" panose="020B0604020202020204" pitchFamily="34" charset="0"/>
                <a:cs typeface="Arial" panose="020B0604020202020204" pitchFamily="34" charset="0"/>
              </a:rPr>
              <a:t>-Çevre kirliliğindeki artışın insanları olduğu kadar işletmeleri de yakından etkilemesi</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78823" y="1104404"/>
            <a:ext cx="10515600" cy="5011387"/>
          </a:xfrm>
        </p:spPr>
        <p:txBody>
          <a:bodyPr>
            <a:normAutofit lnSpcReduction="10000"/>
          </a:bodyPr>
          <a:lstStyle/>
          <a:p>
            <a:pPr marL="0" indent="0" algn="just">
              <a:buNone/>
            </a:pPr>
            <a:r>
              <a:rPr lang="tr-TR" b="1" dirty="0" smtClean="0">
                <a:latin typeface="Arial" panose="020B0604020202020204" pitchFamily="34" charset="0"/>
                <a:cs typeface="Arial" panose="020B0604020202020204" pitchFamily="34" charset="0"/>
              </a:rPr>
              <a:t>  İş </a:t>
            </a:r>
            <a:r>
              <a:rPr lang="tr-TR" b="1" dirty="0">
                <a:latin typeface="Arial" panose="020B0604020202020204" pitchFamily="34" charset="0"/>
                <a:cs typeface="Arial" panose="020B0604020202020204" pitchFamily="34" charset="0"/>
              </a:rPr>
              <a:t>etiği, insanlara yönelimli olması nedeniyle, onların duygularını, değer ve tutumlarını yönlendirmekte, onların etkinliklerini ve verimliliklerini arttırmalarına zemin oluşturmaktadır. İş etiğine uyan bir otel işletmesi, dış ve iç çevre unsurlarından sağladığı destekle yaşamını sürdürme, gelişme ve büyüme mücadelesini daha etkin olarak verebilecektir. İş etiği, hizmet kalitesi ve hizmet mükemmelliğini, iş yaşamının evrensel değerleri olarak kabul etmektir. Bu nedenle, önemli olan, etik standartların geliştirilmesini, çalışma yöntemlerini iyileştirebilecek bir fırsat olarak görmektir. </a:t>
            </a:r>
            <a:endParaRPr lang="tr-TR" b="1" dirty="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  Etik </a:t>
            </a:r>
            <a:r>
              <a:rPr lang="tr-TR" b="1" dirty="0">
                <a:latin typeface="Arial" panose="020B0604020202020204" pitchFamily="34" charset="0"/>
                <a:cs typeface="Arial" panose="020B0604020202020204" pitchFamily="34" charset="0"/>
              </a:rPr>
              <a:t>değerleri dikkate almak hem personele hem de dış müşterilere iş doyumu ve tatmin kazandırır.  </a:t>
            </a:r>
            <a:endParaRPr lang="tr-TR" b="1" dirty="0">
              <a:latin typeface="Arial" panose="020B0604020202020204" pitchFamily="34" charset="0"/>
              <a:cs typeface="Arial" panose="020B0604020202020204" pitchFamily="34" charset="0"/>
            </a:endParaRPr>
          </a:p>
          <a:p>
            <a:pPr marL="0" indent="0">
              <a:buNone/>
            </a:pPr>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tr-TR" altLang="en-US"/>
              <a:t>Kaynakça</a:t>
            </a:r>
            <a:endParaRPr lang="tr-TR" altLang="en-US"/>
          </a:p>
        </p:txBody>
      </p:sp>
      <p:sp>
        <p:nvSpPr>
          <p:cNvPr id="3" name="Content Placeholder 2"/>
          <p:cNvSpPr>
            <a:spLocks noGrp="1"/>
          </p:cNvSpPr>
          <p:nvPr>
            <p:ph idx="1"/>
          </p:nvPr>
        </p:nvSpPr>
        <p:spPr/>
        <p:txBody>
          <a:bodyPr/>
          <a:p>
            <a:pPr marL="0" indent="0" algn="l">
              <a:buNone/>
            </a:pPr>
            <a:r>
              <a:rPr lang="tr-TR" altLang="en-US">
                <a:sym typeface="+mn-ea"/>
              </a:rPr>
              <a:t>Ankuzem , Turizm İşletmelerinde Etik , Ankara , s. 1-84</a:t>
            </a:r>
            <a:endParaRPr lang="tr-TR" altLang="en-US"/>
          </a:p>
          <a:p>
            <a:pPr marL="0" indent="0">
              <a:buNone/>
            </a:pP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1344922"/>
          </a:xfrm>
        </p:spPr>
        <p:txBody>
          <a:bodyPr>
            <a:normAutofit fontScale="90000"/>
          </a:bodyPr>
          <a:lstStyle/>
          <a:p>
            <a:r>
              <a:rPr lang="tr-TR" sz="4800" b="1" dirty="0">
                <a:latin typeface="Arial" panose="020B0604020202020204" pitchFamily="34" charset="0"/>
                <a:cs typeface="Arial" panose="020B0604020202020204" pitchFamily="34" charset="0"/>
              </a:rPr>
              <a:t>1. BİREYSEL ETİK  </a:t>
            </a:r>
            <a:br>
              <a:rPr lang="tr-TR" b="1" dirty="0"/>
            </a:br>
            <a:endParaRPr lang="tr-TR" dirty="0"/>
          </a:p>
        </p:txBody>
      </p:sp>
      <p:sp>
        <p:nvSpPr>
          <p:cNvPr id="3" name="İçerik Yer Tutucusu 2"/>
          <p:cNvSpPr>
            <a:spLocks noGrp="1"/>
          </p:cNvSpPr>
          <p:nvPr>
            <p:ph idx="1"/>
          </p:nvPr>
        </p:nvSpPr>
        <p:spPr/>
        <p:txBody>
          <a:bodyPr/>
          <a:lstStyle/>
          <a:p>
            <a:pPr algn="just"/>
            <a:r>
              <a:rPr lang="tr-TR" b="1" dirty="0">
                <a:latin typeface="Arial" panose="020B0604020202020204" pitchFamily="34" charset="0"/>
                <a:cs typeface="Arial" panose="020B0604020202020204" pitchFamily="34" charset="0"/>
              </a:rPr>
              <a:t>Bireysel etik, bireyin davranışlarına esas teşkil eden ve onları şekillendiren değerler hakkında bireyin sahip olduğu bilinçtir. Bireysel etik, bir bireyin kişisel değer ve inançlarının var olan kuralların etkisiyle oluşmasıdır.  </a:t>
            </a:r>
            <a:endParaRPr lang="tr-TR" b="1" dirty="0">
              <a:latin typeface="Arial" panose="020B0604020202020204" pitchFamily="34" charset="0"/>
              <a:cs typeface="Arial" panose="020B0604020202020204" pitchFamily="34" charset="0"/>
            </a:endParaRPr>
          </a:p>
          <a:p>
            <a:pPr algn="just"/>
            <a:r>
              <a:rPr lang="tr-TR" b="1" dirty="0">
                <a:latin typeface="Arial" panose="020B0604020202020204" pitchFamily="34" charset="0"/>
                <a:cs typeface="Arial" panose="020B0604020202020204" pitchFamily="34" charset="0"/>
              </a:rPr>
              <a:t>Bireysel etik; kişinin içinden gelen ses olarak da tanımlanabilen "vicdan" kavramıdır. Vicdan; insanın çevresiyle olan ilişkilerine yön veren ve bireye özgü standartlar ve değerlerden oluşur.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950026"/>
            <a:ext cx="10515600" cy="5226937"/>
          </a:xfrm>
        </p:spPr>
        <p:txBody>
          <a:bodyPr/>
          <a:lstStyle/>
          <a:p>
            <a:pPr marL="0" indent="0" algn="just">
              <a:buNone/>
            </a:pPr>
            <a:r>
              <a:rPr lang="tr-TR" sz="4400" b="1" i="1" dirty="0" smtClean="0">
                <a:latin typeface="Arial" panose="020B0604020202020204" pitchFamily="34" charset="0"/>
                <a:cs typeface="Arial" panose="020B0604020202020204" pitchFamily="34" charset="0"/>
              </a:rPr>
              <a:t> Aile  </a:t>
            </a:r>
            <a:endParaRPr lang="tr-TR" sz="4400" b="1" dirty="0">
              <a:latin typeface="Arial" panose="020B0604020202020204" pitchFamily="34" charset="0"/>
              <a:cs typeface="Arial" panose="020B0604020202020204" pitchFamily="34" charset="0"/>
            </a:endParaRPr>
          </a:p>
          <a:p>
            <a:pPr algn="just"/>
            <a:r>
              <a:rPr lang="tr-TR" b="1" dirty="0">
                <a:latin typeface="Arial" panose="020B0604020202020204" pitchFamily="34" charset="0"/>
                <a:cs typeface="Arial" panose="020B0604020202020204" pitchFamily="34" charset="0"/>
              </a:rPr>
              <a:t>Bireyin yaşadığı ilk çevre olan aile, kişiliğin oluşmasında en önemli faktördür. Ailenin çocuk yetiştirme biçimleri, anne baba yokluğu, çocukların doğuş sırası, çocuğa sağlanan beslenme ve öğrenme yaşantıları, ailenin büyüklüğü, aile içerisinde eşler arasındaki ilişkiler, ailenin sosyal sınıfı gibi faktörlerin kişiliğin oluşmasında oldukça belirleyici rolleri bulunmaktadır. </a:t>
            </a:r>
            <a:endParaRPr lang="tr-TR" b="1" dirty="0">
              <a:latin typeface="Arial" panose="020B0604020202020204" pitchFamily="34" charset="0"/>
              <a:cs typeface="Arial" panose="020B0604020202020204" pitchFamily="34" charset="0"/>
            </a:endParaRP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24395" y="1330036"/>
            <a:ext cx="10629405" cy="4846927"/>
          </a:xfrm>
        </p:spPr>
        <p:txBody>
          <a:bodyPr/>
          <a:lstStyle/>
          <a:p>
            <a:pPr marL="0" indent="0" algn="just">
              <a:buNone/>
            </a:pPr>
            <a:r>
              <a:rPr lang="tr-TR" b="1" dirty="0">
                <a:latin typeface="Arial" panose="020B0604020202020204" pitchFamily="34" charset="0"/>
                <a:cs typeface="Arial" panose="020B0604020202020204" pitchFamily="34" charset="0"/>
              </a:rPr>
              <a:t>Demokratik, otoriter ve izin verici ana baba tutumlarının yanı sıra; çocuklarıyla sıcak ilişkiler kuran, ama onları kısıtlayan ana babaların çocuklarının; bağımlı, daha az yaratıcı ve işlerini tamamlamada sebatlı olmadıkları görülmektedir. Bu çocuklarda saldırganlık görülmemekle birlikte, fantezilerinde görülen düşmanlık, daha sonraki yıllarda pasif saldırganlık olarak kendini göstermektedir. Çocuklarına çok az sevgi gösteren ve onlara kurallar koymayan ve davranışlarını kontrol etmeyen anne baba tutumlarıysa çocukların saldırgan ve suç işlemeye eğilimli olmalarına yol açmaktadır.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1273" y="1187532"/>
            <a:ext cx="10522527" cy="4989431"/>
          </a:xfrm>
        </p:spPr>
        <p:txBody>
          <a:bodyPr>
            <a:normAutofit/>
          </a:bodyPr>
          <a:lstStyle/>
          <a:p>
            <a:pPr marL="0" indent="0" algn="just">
              <a:buNone/>
            </a:pPr>
            <a:r>
              <a:rPr lang="tr-TR" sz="4000" b="1" i="1" dirty="0">
                <a:latin typeface="Arial" panose="020B0604020202020204" pitchFamily="34" charset="0"/>
                <a:cs typeface="Arial" panose="020B0604020202020204" pitchFamily="34" charset="0"/>
              </a:rPr>
              <a:t>Din </a:t>
            </a:r>
            <a:r>
              <a:rPr lang="tr-TR" b="1" i="1" dirty="0">
                <a:latin typeface="Arial" panose="020B0604020202020204" pitchFamily="34" charset="0"/>
                <a:cs typeface="Arial" panose="020B0604020202020204" pitchFamily="34" charset="0"/>
              </a:rPr>
              <a:t> </a:t>
            </a:r>
            <a:endParaRPr lang="tr-TR" b="1" dirty="0">
              <a:latin typeface="Arial" panose="020B0604020202020204" pitchFamily="34" charset="0"/>
              <a:cs typeface="Arial" panose="020B0604020202020204" pitchFamily="34" charset="0"/>
            </a:endParaRPr>
          </a:p>
          <a:p>
            <a:pPr marL="0" indent="0" algn="just">
              <a:buNone/>
            </a:pPr>
            <a:r>
              <a:rPr lang="tr-TR" b="1" dirty="0">
                <a:latin typeface="Arial" panose="020B0604020202020204" pitchFamily="34" charset="0"/>
                <a:cs typeface="Arial" panose="020B0604020202020204" pitchFamily="34" charset="0"/>
              </a:rPr>
              <a:t>Sosyal normların bir kategorisini oluşturan din kuralları ile ahlak kuralları arasındaki ilgi çok yakındır. Din kurallarının yaptırımı, ahlak kurallarından farklı olarak doğaüstüdür ve rasyonel değildir. Ahlak kuralları, dinsel inançların devamı için yol hazırlarken; dinler de, doğaüstü yaptırımları ile ahlak kurallarını desteklerler. Ancak ahlak kuralları ile din kuralları ihtilafa da düşerler. Gerçekten ahlaklılığın bir şartı da hüküm vermek hususunda özgür olmaktır; din tutucu özelliği içinde yeniden meydana gelen ahlak görüşüne karşı olur. </a:t>
            </a:r>
            <a:endParaRPr lang="tr-TR" b="1" dirty="0">
              <a:latin typeface="Arial" panose="020B0604020202020204" pitchFamily="34" charset="0"/>
              <a:cs typeface="Arial" panose="020B0604020202020204" pitchFamily="34" charset="0"/>
            </a:endParaRP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55073" y="1113106"/>
            <a:ext cx="10515600" cy="4351338"/>
          </a:xfrm>
        </p:spPr>
        <p:txBody>
          <a:bodyPr>
            <a:normAutofit fontScale="92500" lnSpcReduction="20000"/>
          </a:bodyPr>
          <a:lstStyle/>
          <a:p>
            <a:pPr marL="0" indent="0">
              <a:buNone/>
            </a:pPr>
            <a:r>
              <a:rPr lang="tr-TR" sz="4300" b="1" i="1" dirty="0">
                <a:latin typeface="Arial" panose="020B0604020202020204" pitchFamily="34" charset="0"/>
                <a:cs typeface="Arial" panose="020B0604020202020204" pitchFamily="34" charset="0"/>
              </a:rPr>
              <a:t>Arkadaşlar  </a:t>
            </a:r>
            <a:endParaRPr lang="tr-TR" sz="4300" b="1" dirty="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  İnsan </a:t>
            </a:r>
            <a:r>
              <a:rPr lang="tr-TR" b="1" dirty="0">
                <a:latin typeface="Arial" panose="020B0604020202020204" pitchFamily="34" charset="0"/>
                <a:cs typeface="Arial" panose="020B0604020202020204" pitchFamily="34" charset="0"/>
              </a:rPr>
              <a:t>yaşamının başlangıç noktasını oluşturan çocukluk evresinde, çocuk anneye muhtaçtır ve çocuğun her türlü ihtiyacının giderilmesinde anne ve baba yeterlidir. Ancak çocuk büyüdükçe ailenin etkisi azalır ve bunun yerine arkadaşların etkisi artmaya başlar. Arkadaşlar, bireyin toplumsal ilişki, duygusal destek, birlikte eğlenme gibi gereksinimlerini karşılarlar. Bu nedenle, birey, arkadaşlarına sıkı bir biçimde bağlanır ve onların gerek tutumlarından gerek düşüncelerinden etkilenir. Örneğin bir bireyin arkadaşları mağaza hırsızlığı, dolandırıcılık ve uyuşturucuyla ilgileniyorsa, bireyin kendisi de bu faaliyetlere ilgi duyabilir. Bu durumun aksine bireyin arkadaşları yüksek etik ilke ve değerlere sahiplerse söz konusu etik olmayan davranış ve tutumları hoş </a:t>
            </a:r>
            <a:r>
              <a:rPr lang="tr-TR" b="1" dirty="0" smtClean="0">
                <a:latin typeface="Arial" panose="020B0604020202020204" pitchFamily="34" charset="0"/>
                <a:cs typeface="Arial" panose="020B0604020202020204" pitchFamily="34" charset="0"/>
              </a:rPr>
              <a:t>görmeyebilirler.</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19447" y="1089354"/>
            <a:ext cx="10515600" cy="4978937"/>
          </a:xfrm>
        </p:spPr>
        <p:txBody>
          <a:bodyPr>
            <a:normAutofit/>
          </a:bodyPr>
          <a:lstStyle/>
          <a:p>
            <a:pPr marL="0" indent="0">
              <a:buNone/>
            </a:pPr>
            <a:r>
              <a:rPr lang="tr-TR" sz="4000" b="1" i="1" dirty="0">
                <a:latin typeface="Arial" panose="020B0604020202020204" pitchFamily="34" charset="0"/>
                <a:cs typeface="Arial" panose="020B0604020202020204" pitchFamily="34" charset="0"/>
              </a:rPr>
              <a:t>Çevresel Faktörler</a:t>
            </a:r>
            <a:r>
              <a:rPr lang="tr-TR" sz="4000" b="1" dirty="0">
                <a:latin typeface="Arial" panose="020B0604020202020204" pitchFamily="34" charset="0"/>
                <a:cs typeface="Arial" panose="020B0604020202020204" pitchFamily="34" charset="0"/>
              </a:rPr>
              <a:t> </a:t>
            </a:r>
            <a:endParaRPr lang="tr-TR" sz="4000" b="1" dirty="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  Kişilik </a:t>
            </a:r>
            <a:r>
              <a:rPr lang="tr-TR" b="1" dirty="0">
                <a:latin typeface="Arial" panose="020B0604020202020204" pitchFamily="34" charset="0"/>
                <a:cs typeface="Arial" panose="020B0604020202020204" pitchFamily="34" charset="0"/>
              </a:rPr>
              <a:t>çevreden çok fazla etkilenmekte ve şekillenmektedir. Kişiliğin oluşmasında etkili olan çevresel faktörler; davranışları etkileyen genetik olmayan bütün faktörleri kapsamaktadır. Bunlar öğrenme yaşantıları, aile ve ailenin özellikleriyle içinde yaşanılan kültürün özellikleri şeklinde genel olarak belirtilebilir. Çevresel faktörlerin her birey üzerindeki etkisi farklı olduğundan; bu faktörler, kişiliği de farklı düzey ve şekillerde etkilemektedir. Bir başka deyişle çevresel faktörler, her bireyin kişiliğini farklı düzey ve şekillerde etkilemektedir.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12568" y="1148732"/>
            <a:ext cx="10515600" cy="4658302"/>
          </a:xfrm>
        </p:spPr>
        <p:txBody>
          <a:bodyPr/>
          <a:lstStyle/>
          <a:p>
            <a:pPr marL="0" indent="0">
              <a:buNone/>
            </a:pPr>
            <a:r>
              <a:rPr lang="tr-TR" sz="4000" b="1" i="1" dirty="0">
                <a:latin typeface="Arial" panose="020B0604020202020204" pitchFamily="34" charset="0"/>
                <a:cs typeface="Arial" panose="020B0604020202020204" pitchFamily="34" charset="0"/>
              </a:rPr>
              <a:t>Kitle İletişim Araçları  </a:t>
            </a:r>
            <a:endParaRPr lang="tr-TR" sz="4000" b="1" dirty="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  İnsanların </a:t>
            </a:r>
            <a:r>
              <a:rPr lang="tr-TR" b="1" dirty="0">
                <a:latin typeface="Arial" panose="020B0604020202020204" pitchFamily="34" charset="0"/>
                <a:cs typeface="Arial" panose="020B0604020202020204" pitchFamily="34" charset="0"/>
              </a:rPr>
              <a:t>doğru karar verebilmesi için habere, bilgiye gereksinimleri vardır. Bunu onlara büyük ölçüde kitle iletişim araçları sağlar. Bir bakıma kitle iletişim araçları, toplumdaki sorunları çözmese de çözüm için uygun ortamı hazırlar. Bu ortam insanların sorunlar ve çözüm önerileri konusunda bilgi sahibi oldukları ortamdır. Sorunlar bazen basit bazen çok karmaşık olabilir. Bunun ilke olarak önemi yoktur; çünkü hepsi için çözüm yolu önce ne ile karşı karşıya olunduğunun bilinmesidir. Bunu gerçekleştirecek olan da kitle iletişimidir. </a:t>
            </a:r>
            <a:endParaRPr lang="tr-TR" b="1" dirty="0">
              <a:latin typeface="Arial" panose="020B0604020202020204" pitchFamily="34" charset="0"/>
              <a:cs typeface="Arial" panose="020B0604020202020204" pitchFamily="34" charset="0"/>
            </a:endParaRPr>
          </a:p>
          <a:p>
            <a:pPr marL="0" indent="0">
              <a:buNone/>
            </a:pP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00693" y="792472"/>
            <a:ext cx="10515600" cy="5145190"/>
          </a:xfrm>
        </p:spPr>
        <p:txBody>
          <a:bodyPr>
            <a:normAutofit fontScale="92500"/>
          </a:bodyPr>
          <a:lstStyle/>
          <a:p>
            <a:pPr marL="0" indent="0">
              <a:buNone/>
            </a:pPr>
            <a:r>
              <a:rPr lang="tr-TR" sz="4300" b="1" i="1" dirty="0">
                <a:latin typeface="Arial" panose="020B0604020202020204" pitchFamily="34" charset="0"/>
                <a:cs typeface="Arial" panose="020B0604020202020204" pitchFamily="34" charset="0"/>
              </a:rPr>
              <a:t>Kişilik  </a:t>
            </a:r>
            <a:endParaRPr lang="tr-TR" sz="4300" b="1" dirty="0">
              <a:latin typeface="Arial" panose="020B0604020202020204" pitchFamily="34" charset="0"/>
              <a:cs typeface="Arial" panose="020B0604020202020204" pitchFamily="34" charset="0"/>
            </a:endParaRPr>
          </a:p>
          <a:p>
            <a:pPr algn="just"/>
            <a:r>
              <a:rPr lang="tr-TR" b="1" dirty="0">
                <a:latin typeface="Arial" panose="020B0604020202020204" pitchFamily="34" charset="0"/>
                <a:cs typeface="Arial" panose="020B0604020202020204" pitchFamily="34" charset="0"/>
              </a:rPr>
              <a:t>İnsan gelişimi, doğuştan getirdiğimiz özelliklerimizin çevresel koşullarla etkileşmesinin bir ürünü olarak ortaya çıkmaktadır. Yaşam boyunca süren bu süreçte; bireylerin fiziksel, bilişsel, ahlaki gelişim alanlarında ortaya çıkan değişmelerin yanı sıra, her birey kendine özgü bir kişilik geliştirmektedir. </a:t>
            </a:r>
            <a:endParaRPr lang="tr-TR" b="1" dirty="0">
              <a:latin typeface="Arial" panose="020B0604020202020204" pitchFamily="34" charset="0"/>
              <a:cs typeface="Arial" panose="020B0604020202020204" pitchFamily="34" charset="0"/>
            </a:endParaRPr>
          </a:p>
          <a:p>
            <a:pPr algn="just"/>
            <a:r>
              <a:rPr lang="tr-TR" b="1" dirty="0">
                <a:latin typeface="Arial" panose="020B0604020202020204" pitchFamily="34" charset="0"/>
                <a:cs typeface="Arial" panose="020B0604020202020204" pitchFamily="34" charset="0"/>
              </a:rPr>
              <a:t>Kişilik, insanın toplumda oynadığı çeşitli roller ve bu rollerin başkaları üzerinde bıraktığı etkilerin tümüdür. Bireyin sosyal ve psikolojik tepkilerinin tümüne verilen bir isim olarak da nitelendirdiğimiz kişilik, insanın ilgilerinin, dış görünüşünün, konuşma tarzının ve çevresine uyum biçimlerinin bütün özelliklerini içeren oldukça geniş kapsamlı bir terimdir.  </a:t>
            </a:r>
            <a:endParaRPr lang="tr-TR" b="1" dirty="0">
              <a:latin typeface="Arial" panose="020B0604020202020204" pitchFamily="34" charset="0"/>
              <a:cs typeface="Arial" panose="020B0604020202020204" pitchFamily="34" charset="0"/>
            </a:endParaRPr>
          </a:p>
          <a:p>
            <a:pPr marL="0" indent="0">
              <a:buNone/>
            </a:pPr>
            <a:endParaRPr lang="tr-TR" dirty="0"/>
          </a:p>
        </p:txBody>
      </p:sp>
    </p:spTree>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7611</Words>
  <Application>WPS Presentation</Application>
  <PresentationFormat>Geniş ekran</PresentationFormat>
  <Paragraphs>86</Paragraphs>
  <Slides>15</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15</vt:i4>
      </vt:variant>
    </vt:vector>
  </HeadingPairs>
  <TitlesOfParts>
    <vt:vector size="24" baseType="lpstr">
      <vt:lpstr>Arial</vt:lpstr>
      <vt:lpstr>SimSun</vt:lpstr>
      <vt:lpstr>Wingdings</vt:lpstr>
      <vt:lpstr>Calibri Light</vt:lpstr>
      <vt:lpstr>Calibri</vt:lpstr>
      <vt:lpstr>Microsoft YaHei</vt:lpstr>
      <vt:lpstr/>
      <vt:lpstr>Arial Unicode MS</vt:lpstr>
      <vt:lpstr>Office Teması</vt:lpstr>
      <vt:lpstr>  ETİK TÜRLERİ </vt:lpstr>
      <vt:lpstr>1. BİREYSEL ETİK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2. İŞ ETİĞİ </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ETİK TÜRLERİ </dc:title>
  <dc:creator>Windows Kullanıcısı</dc:creator>
  <cp:lastModifiedBy>ali</cp:lastModifiedBy>
  <cp:revision>5</cp:revision>
  <dcterms:created xsi:type="dcterms:W3CDTF">2018-02-12T22:11:00Z</dcterms:created>
  <dcterms:modified xsi:type="dcterms:W3CDTF">2018-02-16T12:55:36Z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1033-10.2.0.5965</vt:lpwstr>
  </property>
</Properties>
</file>