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4" r:id="rId3"/>
    <p:sldId id="281" r:id="rId4"/>
    <p:sldId id="283" r:id="rId5"/>
    <p:sldId id="285" r:id="rId6"/>
    <p:sldId id="340" r:id="rId7"/>
    <p:sldId id="343" r:id="rId8"/>
    <p:sldId id="345" r:id="rId9"/>
    <p:sldId id="263" r:id="rId10"/>
    <p:sldId id="328" r:id="rId11"/>
    <p:sldId id="330" r:id="rId12"/>
    <p:sldId id="333" r:id="rId13"/>
    <p:sldId id="264" r:id="rId14"/>
    <p:sldId id="344" r:id="rId15"/>
    <p:sldId id="336" r:id="rId16"/>
  </p:sldIdLst>
  <p:sldSz cx="12192000" cy="6858000"/>
  <p:notesSz cx="6797675" cy="987266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47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46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1884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20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208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648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839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39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80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16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72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24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584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59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05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63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58404-7694-4167-87A4-CAF05E08F71E}" type="datetimeFigureOut">
              <a:rPr lang="tr-TR" smtClean="0"/>
              <a:t>25.1.2018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4ED6147-61A4-4134-B1FF-95B3BF174C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53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Protein </a:t>
            </a:r>
            <a:r>
              <a:rPr lang="tr-TR" dirty="0" err="1" smtClean="0"/>
              <a:t>Chemistry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vocabulary</a:t>
            </a:r>
            <a:r>
              <a:rPr lang="tr-TR" dirty="0" smtClean="0"/>
              <a:t> of </a:t>
            </a:r>
            <a:r>
              <a:rPr lang="tr-TR" dirty="0" err="1" smtClean="0"/>
              <a:t>biochemistry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Prof. Dr. Zeliha </a:t>
            </a:r>
            <a:r>
              <a:rPr lang="tr-TR" dirty="0" err="1" smtClean="0"/>
              <a:t>Büyükbingöl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7599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Ami</a:t>
            </a:r>
            <a:r>
              <a:rPr lang="en-US" b="1" dirty="0" smtClean="0"/>
              <a:t>no </a:t>
            </a:r>
            <a:r>
              <a:rPr lang="en-US" b="1" dirty="0"/>
              <a:t>acids as zwitterions</a:t>
            </a:r>
            <a:r>
              <a:rPr lang="en-US" dirty="0"/>
              <a:t/>
            </a:r>
            <a:br>
              <a:rPr lang="en-US" dirty="0"/>
            </a:b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Zwitterions </a:t>
            </a:r>
            <a:r>
              <a:rPr lang="en-US" b="1" dirty="0"/>
              <a:t>in simple amino acid solutions</a:t>
            </a:r>
            <a:endParaRPr lang="en-US" dirty="0"/>
          </a:p>
          <a:p>
            <a:r>
              <a:rPr lang="en-US" dirty="0"/>
              <a:t>An amino acid has both a basic amine group and an acidic carboxylic acid group.</a:t>
            </a:r>
          </a:p>
          <a:p>
            <a:r>
              <a:rPr lang="en-US" dirty="0"/>
              <a:t>There is an internal transfer of a hydrogen ion from the -COOH group to the -NH</a:t>
            </a:r>
            <a:r>
              <a:rPr lang="en-US" baseline="-25000" dirty="0"/>
              <a:t>2</a:t>
            </a:r>
            <a:r>
              <a:rPr lang="en-US" dirty="0"/>
              <a:t> group to leave an ion with both a negative charge and a positive charge.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</a:t>
            </a:r>
            <a:r>
              <a:rPr lang="en-US" dirty="0" smtClean="0"/>
              <a:t>called </a:t>
            </a:r>
            <a:r>
              <a:rPr lang="en-US" dirty="0"/>
              <a:t>a </a:t>
            </a:r>
            <a:r>
              <a:rPr lang="en-US" b="1" i="1" dirty="0"/>
              <a:t>zwitterion</a:t>
            </a:r>
            <a:r>
              <a:rPr lang="en-US" dirty="0"/>
              <a:t>.</a:t>
            </a:r>
          </a:p>
          <a:p>
            <a:r>
              <a:rPr lang="en-US" dirty="0" smtClean="0"/>
              <a:t>A </a:t>
            </a:r>
            <a:r>
              <a:rPr lang="en-US" dirty="0"/>
              <a:t>zwitterion is a compound with no overall electrical charge, but which contains separate parts which are positively and negatively charged.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739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000" b="1" dirty="0"/>
              <a:t>Adding an alkali to an amino acid solution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If you increase the pH of a solution of an amino acid by adding hydroxide ions, the hydrogen ion is removed from the -NH</a:t>
            </a:r>
            <a:r>
              <a:rPr lang="en-US" sz="2000" baseline="-25000" dirty="0"/>
              <a:t>3</a:t>
            </a:r>
            <a:r>
              <a:rPr lang="en-US" sz="2000" baseline="30000" dirty="0"/>
              <a:t>+</a:t>
            </a:r>
            <a:r>
              <a:rPr lang="en-US" sz="2000" dirty="0"/>
              <a:t> group.</a:t>
            </a:r>
            <a:br>
              <a:rPr lang="en-US" sz="2000" dirty="0"/>
            </a:br>
            <a:endParaRPr lang="tr-TR" sz="2000" dirty="0"/>
          </a:p>
        </p:txBody>
      </p:sp>
      <p:pic>
        <p:nvPicPr>
          <p:cNvPr id="4098" name="Picture 2" descr="http://www.chemguide.co.uk/organicprops/aminoacids/zwittbase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51450" y="3355975"/>
            <a:ext cx="359092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314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000" b="1" dirty="0"/>
              <a:t>Adding an acid to an amino acid solution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If you decrease the pH by adding an acid to a solution of an amino acid, the -COO</a:t>
            </a:r>
            <a:r>
              <a:rPr lang="en-US" sz="2000" baseline="30000" dirty="0"/>
              <a:t>-</a:t>
            </a:r>
            <a:r>
              <a:rPr lang="en-US" sz="2000" dirty="0"/>
              <a:t> part of the zwitterion picks up a hydrogen ion.</a:t>
            </a:r>
            <a:br>
              <a:rPr lang="en-US" sz="2000" dirty="0"/>
            </a:br>
            <a:endParaRPr lang="tr-TR" sz="2000" dirty="0"/>
          </a:p>
        </p:txBody>
      </p:sp>
      <p:pic>
        <p:nvPicPr>
          <p:cNvPr id="6146" name="Picture 2" descr="http://www.chemguide.co.uk/organicprops/aminoacids/zwittacid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94288" y="3355975"/>
            <a:ext cx="390525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739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tutorvista.com/cms/images/44/zwitter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484" y="2306349"/>
            <a:ext cx="4572000" cy="226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575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Isoelectronic point, </a:t>
            </a:r>
            <a:r>
              <a:rPr lang="en-GB" b="1" dirty="0" err="1"/>
              <a:t>pI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en-GB" dirty="0" smtClean="0"/>
              <a:t>The</a:t>
            </a:r>
            <a:r>
              <a:rPr lang="en-GB" b="1" dirty="0" smtClean="0"/>
              <a:t> </a:t>
            </a:r>
            <a:r>
              <a:rPr lang="en-GB" b="1" dirty="0"/>
              <a:t>isoelectronic </a:t>
            </a:r>
            <a:r>
              <a:rPr lang="en-GB" b="1" dirty="0" smtClean="0"/>
              <a:t>point</a:t>
            </a:r>
            <a:r>
              <a:rPr lang="tr-TR" dirty="0" smtClean="0"/>
              <a:t> /</a:t>
            </a:r>
            <a:r>
              <a:rPr lang="en-GB" dirty="0" smtClean="0"/>
              <a:t> </a:t>
            </a:r>
            <a:r>
              <a:rPr lang="en-GB" b="1" dirty="0" err="1"/>
              <a:t>isoionic</a:t>
            </a:r>
            <a:r>
              <a:rPr lang="en-GB" b="1" dirty="0"/>
              <a:t> point </a:t>
            </a:r>
            <a:r>
              <a:rPr lang="en-GB" dirty="0"/>
              <a:t>is the pH at which the amino acid does not migrate in an electric field</a:t>
            </a:r>
            <a:r>
              <a:rPr lang="en-GB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M</a:t>
            </a:r>
            <a:r>
              <a:rPr lang="en-GB" dirty="0" err="1" smtClean="0"/>
              <a:t>eans</a:t>
            </a:r>
            <a:r>
              <a:rPr lang="en-GB" dirty="0" smtClean="0"/>
              <a:t> </a:t>
            </a:r>
            <a:r>
              <a:rPr lang="en-GB" dirty="0"/>
              <a:t>it is the pH at which the amino acid is neutral, </a:t>
            </a:r>
            <a:r>
              <a:rPr lang="en-GB" i="1" dirty="0"/>
              <a:t>i.e.</a:t>
            </a:r>
            <a:r>
              <a:rPr lang="en-GB" dirty="0"/>
              <a:t> the zwitterion form is dominant.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1987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 err="1" smtClean="0"/>
              <a:t>Determination</a:t>
            </a:r>
            <a:r>
              <a:rPr lang="tr-TR" sz="3200" b="1" dirty="0" smtClean="0"/>
              <a:t> of amino </a:t>
            </a:r>
            <a:r>
              <a:rPr lang="tr-TR" sz="3200" b="1" dirty="0" err="1" smtClean="0"/>
              <a:t>acid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composition</a:t>
            </a:r>
            <a:r>
              <a:rPr lang="tr-TR" sz="3200" b="1" dirty="0" smtClean="0"/>
              <a:t> of protein</a:t>
            </a:r>
            <a:br>
              <a:rPr lang="tr-TR" sz="3200" b="1" dirty="0" smtClean="0"/>
            </a:br>
            <a:r>
              <a:rPr lang="tr-TR" sz="3200" b="1" dirty="0" err="1" smtClean="0"/>
              <a:t>Techniques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to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determine</a:t>
            </a:r>
            <a:r>
              <a:rPr lang="tr-TR" sz="3200" b="1" dirty="0" smtClean="0"/>
              <a:t> amino </a:t>
            </a:r>
            <a:r>
              <a:rPr lang="tr-TR" sz="3200" b="1" dirty="0" err="1" smtClean="0"/>
              <a:t>acid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sequence</a:t>
            </a:r>
            <a:r>
              <a:rPr lang="tr-TR" sz="3200" b="1" dirty="0" smtClean="0"/>
              <a:t> of a protein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400" b="1" dirty="0" err="1"/>
              <a:t>Edman</a:t>
            </a:r>
            <a:r>
              <a:rPr lang="tr-TR" sz="2400" b="1" dirty="0"/>
              <a:t> </a:t>
            </a:r>
            <a:r>
              <a:rPr lang="tr-TR" sz="2400" b="1" dirty="0" err="1"/>
              <a:t>Degradation</a:t>
            </a:r>
            <a:r>
              <a:rPr lang="tr-TR" sz="2400" b="1" dirty="0"/>
              <a:t> </a:t>
            </a:r>
            <a:endParaRPr lang="tr-TR" sz="2400" b="1" dirty="0" smtClean="0"/>
          </a:p>
          <a:p>
            <a:pPr marL="0" indent="0">
              <a:buNone/>
            </a:pPr>
            <a:r>
              <a:rPr lang="en-US" sz="2000" b="1" dirty="0" smtClean="0"/>
              <a:t>This </a:t>
            </a:r>
            <a:r>
              <a:rPr lang="en-US" sz="2000" b="1" dirty="0"/>
              <a:t>reaction for determining the sequences</a:t>
            </a:r>
            <a:r>
              <a:rPr lang="en-US" sz="2000" dirty="0"/>
              <a:t> of peptides and proteins from their N-terminus was reported by </a:t>
            </a:r>
            <a:r>
              <a:rPr lang="en-US" sz="2000" dirty="0" err="1"/>
              <a:t>Pehr</a:t>
            </a:r>
            <a:r>
              <a:rPr lang="en-US" sz="2000" dirty="0"/>
              <a:t> </a:t>
            </a:r>
            <a:r>
              <a:rPr lang="en-US" sz="2000" dirty="0" err="1"/>
              <a:t>Edman</a:t>
            </a:r>
            <a:r>
              <a:rPr lang="en-US" sz="2000" dirty="0"/>
              <a:t> in the early 1950s</a:t>
            </a:r>
            <a:r>
              <a:rPr lang="tr-TR" sz="2000" dirty="0"/>
              <a:t>.</a:t>
            </a:r>
            <a:r>
              <a:rPr lang="en-US" sz="2000" dirty="0"/>
              <a:t> It now constitutes one of the oldest, molecular method that is still much in use. It uses a three-stage reaction cycle for step-wise removal of amino acid residues from the N-terminus of a polypeptide chain. The three stages of the </a:t>
            </a:r>
            <a:r>
              <a:rPr lang="en-US" sz="2000" dirty="0" err="1"/>
              <a:t>Edman</a:t>
            </a:r>
            <a:r>
              <a:rPr lang="en-US" sz="2000" dirty="0"/>
              <a:t> cycle </a:t>
            </a:r>
            <a:r>
              <a:rPr lang="en-US" sz="2000" dirty="0" smtClean="0"/>
              <a:t>are 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 coupling, (ii) cyclization, and (iii) conversion. 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b="1" dirty="0" err="1" smtClean="0"/>
              <a:t>Sanger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Reaction</a:t>
            </a:r>
            <a:endParaRPr lang="tr-TR" sz="2000" b="1" dirty="0" smtClean="0"/>
          </a:p>
          <a:p>
            <a:pPr marL="0" indent="0">
              <a:buNone/>
            </a:pPr>
            <a:r>
              <a:rPr lang="tr-TR" sz="2000" b="1" dirty="0" err="1" smtClean="0"/>
              <a:t>Cyanogen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bromide</a:t>
            </a:r>
            <a:r>
              <a:rPr lang="tr-TR" sz="2000" b="1" dirty="0" smtClean="0"/>
              <a:t> </a:t>
            </a:r>
            <a:r>
              <a:rPr lang="tr-TR" sz="2000" dirty="0" err="1" smtClean="0"/>
              <a:t>cleaves</a:t>
            </a:r>
            <a:r>
              <a:rPr lang="tr-TR" sz="2000" dirty="0" smtClean="0"/>
              <a:t> </a:t>
            </a:r>
            <a:r>
              <a:rPr lang="tr-TR" sz="2000" dirty="0" err="1" smtClean="0"/>
              <a:t>peptide</a:t>
            </a:r>
            <a:r>
              <a:rPr lang="tr-TR" sz="2000" dirty="0" smtClean="0"/>
              <a:t> </a:t>
            </a:r>
            <a:r>
              <a:rPr lang="tr-TR" sz="2000" dirty="0" err="1" smtClean="0"/>
              <a:t>bond</a:t>
            </a:r>
            <a:r>
              <a:rPr lang="tr-TR" sz="2000" dirty="0" smtClean="0"/>
              <a:t> on </a:t>
            </a:r>
            <a:r>
              <a:rPr lang="tr-TR" sz="2000" dirty="0" err="1" smtClean="0"/>
              <a:t>the</a:t>
            </a:r>
            <a:r>
              <a:rPr lang="tr-TR" sz="2000" dirty="0" smtClean="0"/>
              <a:t> COOH terminal </a:t>
            </a:r>
            <a:r>
              <a:rPr lang="tr-TR" sz="2000" dirty="0" err="1" smtClean="0"/>
              <a:t>side</a:t>
            </a:r>
            <a:r>
              <a:rPr lang="tr-TR" sz="2000" dirty="0" smtClean="0"/>
              <a:t> of </a:t>
            </a:r>
            <a:r>
              <a:rPr lang="tr-TR" sz="2000" dirty="0" err="1" smtClean="0"/>
              <a:t>methionine</a:t>
            </a:r>
            <a:r>
              <a:rPr lang="tr-TR" sz="2000" dirty="0" smtClean="0"/>
              <a:t> </a:t>
            </a:r>
            <a:r>
              <a:rPr lang="tr-TR" sz="2000" dirty="0" err="1" smtClean="0"/>
              <a:t>residues</a:t>
            </a:r>
            <a:r>
              <a:rPr lang="tr-TR" sz="2000" dirty="0" smtClean="0"/>
              <a:t>. </a:t>
            </a:r>
          </a:p>
          <a:p>
            <a:pPr marL="0" indent="0">
              <a:buNone/>
            </a:pPr>
            <a:r>
              <a:rPr lang="tr-TR" sz="2000" b="1" dirty="0" err="1" smtClean="0"/>
              <a:t>Carboxypeptidases</a:t>
            </a:r>
            <a:r>
              <a:rPr lang="tr-TR" sz="2000" dirty="0" smtClean="0"/>
              <a:t> </a:t>
            </a:r>
            <a:r>
              <a:rPr lang="tr-TR" sz="2000" dirty="0" err="1" smtClean="0"/>
              <a:t>cleaves</a:t>
            </a:r>
            <a:r>
              <a:rPr lang="tr-TR" sz="2000" dirty="0" smtClean="0"/>
              <a:t> </a:t>
            </a:r>
            <a:r>
              <a:rPr lang="tr-TR" sz="2000" dirty="0" err="1" smtClean="0"/>
              <a:t>peptide</a:t>
            </a:r>
            <a:r>
              <a:rPr lang="tr-TR" sz="2000" dirty="0" smtClean="0"/>
              <a:t> </a:t>
            </a:r>
            <a:r>
              <a:rPr lang="tr-TR" sz="2000" dirty="0" err="1" smtClean="0"/>
              <a:t>bond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endParaRPr lang="tr-TR" sz="2000" b="1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7296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PROTEIN CHEMISTRY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AMİNO ACIDS</a:t>
            </a:r>
          </a:p>
          <a:p>
            <a:r>
              <a:rPr lang="en-US" dirty="0" smtClean="0"/>
              <a:t>About </a:t>
            </a:r>
            <a:r>
              <a:rPr lang="en-US" dirty="0"/>
              <a:t>500 amino acids are known (though only 20 appear in the </a:t>
            </a:r>
            <a:r>
              <a:rPr lang="en-US" dirty="0" smtClean="0"/>
              <a:t>genetic code) </a:t>
            </a:r>
            <a:r>
              <a:rPr lang="en-US" dirty="0"/>
              <a:t>and can be classified in many ways.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0631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/>
              <a:t>PROTEINS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P</a:t>
            </a:r>
            <a:r>
              <a:rPr lang="en-US" dirty="0" err="1" smtClean="0"/>
              <a:t>roteins</a:t>
            </a:r>
            <a:r>
              <a:rPr lang="en-US" dirty="0" smtClean="0"/>
              <a:t> </a:t>
            </a:r>
            <a:r>
              <a:rPr lang="en-US" dirty="0"/>
              <a:t>are among the most abundant organic molecules in living systems and are way more diverse in structure and function than other classes of macromolecules. A single cell can contain thousands of proteins, each with a unique function. Although their structures, like their functions, vary greatly, all proteins are made up of one or more chains of amino acids.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5934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Protein types and functions</a:t>
            </a:r>
            <a:r>
              <a:rPr lang="en-US" dirty="0"/>
              <a:t/>
            </a:r>
            <a:br>
              <a:rPr lang="en-US" dirty="0"/>
            </a:b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5182711"/>
              </p:ext>
            </p:extLst>
          </p:nvPr>
        </p:nvGraphicFramePr>
        <p:xfrm>
          <a:off x="1628109" y="1825625"/>
          <a:ext cx="8935782" cy="4351338"/>
        </p:xfrm>
        <a:graphic>
          <a:graphicData uri="http://schemas.openxmlformats.org/drawingml/2006/table">
            <a:tbl>
              <a:tblPr/>
              <a:tblGrid>
                <a:gridCol w="2978594"/>
                <a:gridCol w="2978594"/>
                <a:gridCol w="2978594"/>
              </a:tblGrid>
              <a:tr h="310810">
                <a:tc>
                  <a:txBody>
                    <a:bodyPr/>
                    <a:lstStyle/>
                    <a:p>
                      <a:r>
                        <a:rPr lang="tr-TR" sz="1500" dirty="0"/>
                        <a:t>Role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/>
                        <a:t>Examples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/>
                        <a:t>Functions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7025">
                <a:tc>
                  <a:txBody>
                    <a:bodyPr/>
                    <a:lstStyle/>
                    <a:p>
                      <a:r>
                        <a:rPr lang="tr-TR" sz="1500" dirty="0" err="1"/>
                        <a:t>Digestive</a:t>
                      </a:r>
                      <a:r>
                        <a:rPr lang="tr-TR" sz="1500" dirty="0"/>
                        <a:t> </a:t>
                      </a:r>
                      <a:r>
                        <a:rPr lang="tr-TR" sz="1500" dirty="0" err="1"/>
                        <a:t>enzyme</a:t>
                      </a:r>
                      <a:endParaRPr lang="tr-TR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/>
                        <a:t>Amylase, lipase, pepsin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Break down nutrients in food into small pieces that can be readily absorbed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917">
                <a:tc>
                  <a:txBody>
                    <a:bodyPr/>
                    <a:lstStyle/>
                    <a:p>
                      <a:r>
                        <a:rPr lang="tr-TR" sz="1500"/>
                        <a:t>Transport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/>
                        <a:t>Hemoglobin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Carry substances throughout the body in blood or lymph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917">
                <a:tc>
                  <a:txBody>
                    <a:bodyPr/>
                    <a:lstStyle/>
                    <a:p>
                      <a:r>
                        <a:rPr lang="tr-TR" sz="1500"/>
                        <a:t>Structure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/>
                        <a:t>Actin, tubulin, keratin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Build different structures, like the cytoskeleton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917">
                <a:tc>
                  <a:txBody>
                    <a:bodyPr/>
                    <a:lstStyle/>
                    <a:p>
                      <a:r>
                        <a:rPr lang="tr-TR" sz="1500"/>
                        <a:t>Hormone signaling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/>
                        <a:t>Insulin, glucagon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Coordinate the activity of different body systems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917">
                <a:tc>
                  <a:txBody>
                    <a:bodyPr/>
                    <a:lstStyle/>
                    <a:p>
                      <a:r>
                        <a:rPr lang="tr-TR" sz="1500"/>
                        <a:t>Defense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dirty="0" err="1" smtClean="0"/>
                        <a:t>Antibodies</a:t>
                      </a:r>
                      <a:r>
                        <a:rPr lang="tr-TR" sz="1500" dirty="0" smtClean="0"/>
                        <a:t> </a:t>
                      </a:r>
                      <a:r>
                        <a:rPr lang="tr-TR" sz="1100" dirty="0" smtClean="0"/>
                        <a:t>(</a:t>
                      </a:r>
                      <a:r>
                        <a:rPr lang="tr-TR" sz="1100" dirty="0" err="1" smtClean="0"/>
                        <a:t>immunoglobulins</a:t>
                      </a:r>
                      <a:r>
                        <a:rPr lang="tr-TR" sz="1100" dirty="0" smtClean="0"/>
                        <a:t>, interferon)</a:t>
                      </a:r>
                      <a:endParaRPr lang="tr-TR" sz="11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Protect the body from foreign pathogens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810">
                <a:tc>
                  <a:txBody>
                    <a:bodyPr/>
                    <a:lstStyle/>
                    <a:p>
                      <a:r>
                        <a:rPr lang="tr-TR" sz="1500"/>
                        <a:t>Contraction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/>
                        <a:t>Myosin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/>
                        <a:t>Carry out muscle contraction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7025">
                <a:tc>
                  <a:txBody>
                    <a:bodyPr/>
                    <a:lstStyle/>
                    <a:p>
                      <a:r>
                        <a:rPr lang="tr-TR" sz="1500"/>
                        <a:t>Storage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dirty="0" err="1"/>
                        <a:t>Legume</a:t>
                      </a:r>
                      <a:r>
                        <a:rPr lang="tr-TR" sz="1500" dirty="0"/>
                        <a:t> </a:t>
                      </a:r>
                      <a:r>
                        <a:rPr lang="tr-TR" sz="1500" dirty="0" err="1"/>
                        <a:t>storage</a:t>
                      </a:r>
                      <a:r>
                        <a:rPr lang="tr-TR" sz="1500" dirty="0"/>
                        <a:t> </a:t>
                      </a:r>
                      <a:r>
                        <a:rPr lang="tr-TR" sz="1500" dirty="0" err="1"/>
                        <a:t>proteins</a:t>
                      </a:r>
                      <a:r>
                        <a:rPr lang="tr-TR" sz="1500" dirty="0"/>
                        <a:t>, </a:t>
                      </a:r>
                      <a:r>
                        <a:rPr lang="tr-TR" sz="1500" dirty="0" err="1"/>
                        <a:t>egg</a:t>
                      </a:r>
                      <a:r>
                        <a:rPr lang="tr-TR" sz="1500" dirty="0"/>
                        <a:t> </a:t>
                      </a:r>
                      <a:r>
                        <a:rPr lang="tr-TR" sz="1500" dirty="0" err="1"/>
                        <a:t>white</a:t>
                      </a:r>
                      <a:r>
                        <a:rPr lang="tr-TR" sz="1500" dirty="0"/>
                        <a:t> (</a:t>
                      </a:r>
                      <a:r>
                        <a:rPr lang="tr-TR" sz="1500" dirty="0" err="1"/>
                        <a:t>albumin</a:t>
                      </a:r>
                      <a:r>
                        <a:rPr lang="tr-TR" sz="1500" dirty="0" smtClean="0"/>
                        <a:t>), </a:t>
                      </a:r>
                      <a:r>
                        <a:rPr lang="tr-TR" sz="1500" dirty="0" err="1" smtClean="0"/>
                        <a:t>ferritin</a:t>
                      </a:r>
                      <a:endParaRPr lang="tr-TR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Provide food for the early development of the embryo or the seedling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451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Amino acids</a:t>
            </a:r>
            <a:r>
              <a:rPr lang="en-US" dirty="0"/>
              <a:t> are the monomers that make up proteins.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Specifically</a:t>
            </a:r>
            <a:r>
              <a:rPr lang="en-US" dirty="0"/>
              <a:t>, a protein is made up of one or more linear chains of amino acids, each of which is called a </a:t>
            </a:r>
            <a:r>
              <a:rPr lang="en-US" b="1" dirty="0"/>
              <a:t>polypeptide</a:t>
            </a:r>
            <a:r>
              <a:rPr lang="en-US" dirty="0" smtClean="0"/>
              <a:t>. </a:t>
            </a:r>
            <a:r>
              <a:rPr lang="en-US" dirty="0"/>
              <a:t>There are </a:t>
            </a:r>
            <a:r>
              <a:rPr lang="en-US" dirty="0" smtClean="0"/>
              <a:t>2</a:t>
            </a:r>
            <a:r>
              <a:rPr lang="tr-TR" dirty="0" smtClean="0"/>
              <a:t>0</a:t>
            </a:r>
            <a:r>
              <a:rPr lang="en-US" dirty="0" smtClean="0"/>
              <a:t> </a:t>
            </a:r>
            <a:r>
              <a:rPr lang="en-US" dirty="0"/>
              <a:t>types of amino acids commonly found in proteins.</a:t>
            </a:r>
          </a:p>
          <a:p>
            <a:endParaRPr lang="tr-TR" dirty="0"/>
          </a:p>
        </p:txBody>
      </p:sp>
      <p:pic>
        <p:nvPicPr>
          <p:cNvPr id="4" name="Picture 2" descr="https://ka-perseus-images.s3.amazonaws.com/9351c8d3fe1b633cdcf31c62c0a9f034956dcfc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930" y="3262312"/>
            <a:ext cx="38100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026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Chiral</a:t>
            </a:r>
            <a:r>
              <a:rPr lang="tr-TR" b="1" dirty="0" smtClean="0"/>
              <a:t> </a:t>
            </a:r>
            <a:r>
              <a:rPr lang="tr-TR" b="1" dirty="0" err="1" smtClean="0"/>
              <a:t>center</a:t>
            </a:r>
            <a:endParaRPr lang="en-GB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Except</a:t>
            </a:r>
            <a:r>
              <a:rPr lang="tr-TR" dirty="0" smtClean="0"/>
              <a:t> </a:t>
            </a:r>
            <a:r>
              <a:rPr lang="tr-TR" dirty="0" err="1" smtClean="0"/>
              <a:t>glycine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alpha-carbon</a:t>
            </a:r>
            <a:r>
              <a:rPr lang="tr-TR" dirty="0" smtClean="0"/>
              <a:t> is </a:t>
            </a:r>
            <a:r>
              <a:rPr lang="tr-TR" dirty="0" err="1" smtClean="0"/>
              <a:t>attached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four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.</a:t>
            </a:r>
            <a:endParaRPr lang="en-GB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188277"/>
            <a:ext cx="30480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360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20 amino </a:t>
            </a:r>
            <a:r>
              <a:rPr lang="tr-TR" b="1" dirty="0" err="1" smtClean="0"/>
              <a:t>acids</a:t>
            </a:r>
            <a:endParaRPr lang="en-GB" b="1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tr-TR" dirty="0" smtClean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</a:t>
            </a:r>
            <a:r>
              <a:rPr lang="en-GB" altLang="en-US" dirty="0" smtClean="0">
                <a:latin typeface="Arial" panose="020B0604020202020204" pitchFamily="34" charset="0"/>
              </a:rPr>
              <a:t>1- Ali</a:t>
            </a:r>
            <a:r>
              <a:rPr lang="tr-TR" altLang="en-US" dirty="0" err="1" smtClean="0">
                <a:latin typeface="Arial" panose="020B0604020202020204" pitchFamily="34" charset="0"/>
              </a:rPr>
              <a:t>ph</a:t>
            </a:r>
            <a:r>
              <a:rPr lang="en-GB" altLang="en-US" dirty="0" err="1" smtClean="0">
                <a:latin typeface="Arial" panose="020B0604020202020204" pitchFamily="34" charset="0"/>
              </a:rPr>
              <a:t>ati</a:t>
            </a:r>
            <a:r>
              <a:rPr lang="tr-TR" altLang="en-US" dirty="0" smtClean="0">
                <a:latin typeface="Arial" panose="020B0604020202020204" pitchFamily="34" charset="0"/>
              </a:rPr>
              <a:t>c (</a:t>
            </a:r>
            <a:r>
              <a:rPr lang="tr-TR" altLang="en-US" dirty="0" err="1" smtClean="0">
                <a:latin typeface="Arial" panose="020B0604020202020204" pitchFamily="34" charset="0"/>
              </a:rPr>
              <a:t>nonpolar</a:t>
            </a:r>
            <a:r>
              <a:rPr lang="tr-TR" altLang="en-US" dirty="0" smtClean="0">
                <a:latin typeface="Arial" panose="020B0604020202020204" pitchFamily="34" charset="0"/>
              </a:rPr>
              <a:t>, </a:t>
            </a:r>
            <a:r>
              <a:rPr lang="tr-TR" altLang="en-US" dirty="0" err="1" smtClean="0">
                <a:latin typeface="Arial" panose="020B0604020202020204" pitchFamily="34" charset="0"/>
              </a:rPr>
              <a:t>monoamino-monocarboxylic</a:t>
            </a:r>
            <a:r>
              <a:rPr lang="tr-TR" altLang="en-US" dirty="0" smtClean="0">
                <a:latin typeface="Arial" panose="020B0604020202020204" pitchFamily="34" charset="0"/>
              </a:rPr>
              <a:t>, </a:t>
            </a:r>
            <a:r>
              <a:rPr lang="tr-TR" altLang="en-US" dirty="0" err="1" smtClean="0">
                <a:latin typeface="Arial" panose="020B0604020202020204" pitchFamily="34" charset="0"/>
              </a:rPr>
              <a:t>unsubstituted</a:t>
            </a:r>
            <a:r>
              <a:rPr lang="tr-TR" altLang="en-US" dirty="0" smtClean="0">
                <a:latin typeface="Arial" panose="020B0604020202020204" pitchFamily="34" charset="0"/>
              </a:rPr>
              <a:t>)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	</a:t>
            </a:r>
            <a:r>
              <a:rPr lang="en-GB" altLang="en-US" dirty="0" err="1" smtClean="0">
                <a:latin typeface="Arial" panose="020B0604020202020204" pitchFamily="34" charset="0"/>
              </a:rPr>
              <a:t>Gl</a:t>
            </a:r>
            <a:r>
              <a:rPr lang="tr-TR" altLang="en-US" dirty="0" err="1" smtClean="0">
                <a:latin typeface="Arial" panose="020B0604020202020204" pitchFamily="34" charset="0"/>
              </a:rPr>
              <a:t>ycine</a:t>
            </a:r>
            <a:r>
              <a:rPr lang="en-GB" altLang="en-US" dirty="0" smtClean="0">
                <a:latin typeface="Arial" panose="020B0604020202020204" pitchFamily="34" charset="0"/>
              </a:rPr>
              <a:t>, </a:t>
            </a:r>
            <a:r>
              <a:rPr lang="en-GB" altLang="en-US" dirty="0" err="1" smtClean="0">
                <a:latin typeface="Arial" panose="020B0604020202020204" pitchFamily="34" charset="0"/>
              </a:rPr>
              <a:t>Alanin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r>
              <a:rPr lang="en-GB" altLang="en-US" dirty="0" smtClean="0">
                <a:latin typeface="Arial" panose="020B0604020202020204" pitchFamily="34" charset="0"/>
              </a:rPr>
              <a:t>, </a:t>
            </a:r>
            <a:r>
              <a:rPr lang="en-GB" altLang="en-US" dirty="0" err="1" smtClean="0">
                <a:latin typeface="Arial" panose="020B0604020202020204" pitchFamily="34" charset="0"/>
              </a:rPr>
              <a:t>Valin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r>
              <a:rPr lang="en-GB" altLang="en-US" dirty="0" smtClean="0">
                <a:latin typeface="Arial" panose="020B0604020202020204" pitchFamily="34" charset="0"/>
              </a:rPr>
              <a:t>, L</a:t>
            </a:r>
            <a:r>
              <a:rPr lang="tr-TR" altLang="en-US" dirty="0" err="1" smtClean="0">
                <a:latin typeface="Arial" panose="020B0604020202020204" pitchFamily="34" charset="0"/>
              </a:rPr>
              <a:t>eucine</a:t>
            </a:r>
            <a:r>
              <a:rPr lang="en-GB" altLang="en-US" dirty="0" smtClean="0">
                <a:latin typeface="Arial" panose="020B0604020202020204" pitchFamily="34" charset="0"/>
              </a:rPr>
              <a:t>, İ</a:t>
            </a:r>
            <a:r>
              <a:rPr lang="tr-TR" altLang="en-US" dirty="0" smtClean="0">
                <a:latin typeface="Arial" panose="020B0604020202020204" pitchFamily="34" charset="0"/>
              </a:rPr>
              <a:t>s</a:t>
            </a:r>
            <a:r>
              <a:rPr lang="en-GB" altLang="en-US" dirty="0" err="1" smtClean="0">
                <a:latin typeface="Arial" panose="020B0604020202020204" pitchFamily="34" charset="0"/>
              </a:rPr>
              <a:t>ol</a:t>
            </a:r>
            <a:r>
              <a:rPr lang="tr-TR" altLang="en-US" dirty="0" err="1" smtClean="0">
                <a:latin typeface="Arial" panose="020B0604020202020204" pitchFamily="34" charset="0"/>
              </a:rPr>
              <a:t>eucine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2- </a:t>
            </a:r>
            <a:r>
              <a:rPr lang="en-GB" altLang="en-US" dirty="0" smtClean="0">
                <a:latin typeface="Arial" panose="020B0604020202020204" pitchFamily="34" charset="0"/>
              </a:rPr>
              <a:t>Ali</a:t>
            </a:r>
            <a:r>
              <a:rPr lang="tr-TR" altLang="en-US" dirty="0" err="1" smtClean="0">
                <a:latin typeface="Arial" panose="020B0604020202020204" pitchFamily="34" charset="0"/>
              </a:rPr>
              <a:t>ph</a:t>
            </a:r>
            <a:r>
              <a:rPr lang="en-GB" altLang="en-US" dirty="0" err="1" smtClean="0">
                <a:latin typeface="Arial" panose="020B0604020202020204" pitchFamily="34" charset="0"/>
              </a:rPr>
              <a:t>ati</a:t>
            </a:r>
            <a:r>
              <a:rPr lang="tr-TR" altLang="en-US" dirty="0" smtClean="0">
                <a:latin typeface="Arial" panose="020B0604020202020204" pitchFamily="34" charset="0"/>
              </a:rPr>
              <a:t>c </a:t>
            </a:r>
            <a:r>
              <a:rPr lang="tr-TR" altLang="en-US" dirty="0" err="1" smtClean="0">
                <a:latin typeface="Arial" panose="020B0604020202020204" pitchFamily="34" charset="0"/>
              </a:rPr>
              <a:t>hydroxy</a:t>
            </a:r>
            <a:r>
              <a:rPr lang="tr-TR" altLang="en-US" dirty="0" smtClean="0">
                <a:latin typeface="Arial" panose="020B0604020202020204" pitchFamily="34" charset="0"/>
              </a:rPr>
              <a:t> (polar, </a:t>
            </a:r>
            <a:r>
              <a:rPr lang="tr-TR" altLang="en-US" dirty="0" err="1" smtClean="0">
                <a:latin typeface="Arial" panose="020B0604020202020204" pitchFamily="34" charset="0"/>
              </a:rPr>
              <a:t>uncharged</a:t>
            </a:r>
            <a:r>
              <a:rPr lang="tr-TR" altLang="en-US" dirty="0" smtClean="0">
                <a:latin typeface="Arial" panose="020B0604020202020204" pitchFamily="34" charset="0"/>
              </a:rPr>
              <a:t>, mono amino-</a:t>
            </a:r>
            <a:r>
              <a:rPr lang="tr-TR" altLang="en-US" dirty="0" err="1" smtClean="0">
                <a:latin typeface="Arial" panose="020B0604020202020204" pitchFamily="34" charset="0"/>
              </a:rPr>
              <a:t>monocarboxylic</a:t>
            </a:r>
            <a:r>
              <a:rPr lang="tr-TR" altLang="en-US" dirty="0" smtClean="0">
                <a:latin typeface="Arial" panose="020B0604020202020204" pitchFamily="34" charset="0"/>
              </a:rPr>
              <a:t>)</a:t>
            </a:r>
            <a:r>
              <a:rPr lang="en-GB" altLang="en-US" dirty="0" smtClean="0">
                <a:latin typeface="Arial" panose="020B0604020202020204" pitchFamily="34" charset="0"/>
              </a:rPr>
              <a:t> 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	</a:t>
            </a:r>
            <a:r>
              <a:rPr lang="en-GB" altLang="en-US" dirty="0" err="1" smtClean="0">
                <a:latin typeface="Arial" panose="020B0604020202020204" pitchFamily="34" charset="0"/>
              </a:rPr>
              <a:t>Serin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r>
              <a:rPr lang="en-GB" altLang="en-US" dirty="0" smtClean="0">
                <a:latin typeface="Arial" panose="020B0604020202020204" pitchFamily="34" charset="0"/>
              </a:rPr>
              <a:t>, T</a:t>
            </a:r>
            <a:r>
              <a:rPr lang="tr-TR" altLang="en-US" dirty="0" smtClean="0">
                <a:latin typeface="Arial" panose="020B0604020202020204" pitchFamily="34" charset="0"/>
              </a:rPr>
              <a:t>h</a:t>
            </a:r>
            <a:r>
              <a:rPr lang="en-GB" altLang="en-US" dirty="0" err="1" smtClean="0">
                <a:latin typeface="Arial" panose="020B0604020202020204" pitchFamily="34" charset="0"/>
              </a:rPr>
              <a:t>reonin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3- </a:t>
            </a:r>
            <a:r>
              <a:rPr lang="en-GB" altLang="en-US" dirty="0" err="1" smtClean="0">
                <a:latin typeface="Arial" panose="020B0604020202020204" pitchFamily="34" charset="0"/>
              </a:rPr>
              <a:t>Aromati</a:t>
            </a:r>
            <a:r>
              <a:rPr lang="tr-TR" altLang="en-US" dirty="0" smtClean="0">
                <a:latin typeface="Arial" panose="020B0604020202020204" pitchFamily="34" charset="0"/>
              </a:rPr>
              <a:t>c (</a:t>
            </a:r>
            <a:r>
              <a:rPr lang="tr-TR" altLang="en-US" dirty="0" err="1" smtClean="0">
                <a:latin typeface="Arial" panose="020B0604020202020204" pitchFamily="34" charset="0"/>
              </a:rPr>
              <a:t>monoamino-monocarboxylic</a:t>
            </a:r>
            <a:r>
              <a:rPr lang="tr-TR" altLang="en-US" dirty="0" smtClean="0">
                <a:latin typeface="Arial" panose="020B0604020202020204" pitchFamily="34" charset="0"/>
              </a:rPr>
              <a:t>) 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	</a:t>
            </a:r>
            <a:r>
              <a:rPr lang="tr-TR" altLang="en-US" dirty="0" err="1" smtClean="0">
                <a:latin typeface="Arial" panose="020B0604020202020204" pitchFamily="34" charset="0"/>
              </a:rPr>
              <a:t>Phenylalanine</a:t>
            </a:r>
            <a:r>
              <a:rPr lang="tr-TR" altLang="en-US" dirty="0" smtClean="0">
                <a:latin typeface="Arial" panose="020B0604020202020204" pitchFamily="34" charset="0"/>
              </a:rPr>
              <a:t>,</a:t>
            </a:r>
            <a:r>
              <a:rPr lang="en-GB" altLang="en-US" dirty="0" smtClean="0">
                <a:latin typeface="Arial" panose="020B0604020202020204" pitchFamily="34" charset="0"/>
              </a:rPr>
              <a:t> T</a:t>
            </a:r>
            <a:r>
              <a:rPr lang="tr-TR" altLang="en-US" dirty="0" smtClean="0">
                <a:latin typeface="Arial" panose="020B0604020202020204" pitchFamily="34" charset="0"/>
              </a:rPr>
              <a:t>y</a:t>
            </a:r>
            <a:r>
              <a:rPr lang="en-GB" altLang="en-US" dirty="0" err="1" smtClean="0">
                <a:latin typeface="Arial" panose="020B0604020202020204" pitchFamily="34" charset="0"/>
              </a:rPr>
              <a:t>ro</a:t>
            </a:r>
            <a:r>
              <a:rPr lang="tr-TR" altLang="en-US" dirty="0" smtClean="0">
                <a:latin typeface="Arial" panose="020B0604020202020204" pitchFamily="34" charset="0"/>
              </a:rPr>
              <a:t>s</a:t>
            </a:r>
            <a:r>
              <a:rPr lang="en-GB" altLang="en-US" dirty="0" smtClean="0">
                <a:latin typeface="Arial" panose="020B0604020202020204" pitchFamily="34" charset="0"/>
              </a:rPr>
              <a:t>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r>
              <a:rPr lang="en-GB" altLang="en-US" dirty="0" smtClean="0">
                <a:latin typeface="Arial" panose="020B0604020202020204" pitchFamily="34" charset="0"/>
              </a:rPr>
              <a:t>, </a:t>
            </a:r>
            <a:r>
              <a:rPr lang="en-GB" altLang="en-US" dirty="0" err="1" smtClean="0">
                <a:latin typeface="Arial" panose="020B0604020202020204" pitchFamily="34" charset="0"/>
              </a:rPr>
              <a:t>Tr</a:t>
            </a:r>
            <a:r>
              <a:rPr lang="tr-TR" altLang="en-US" dirty="0" smtClean="0">
                <a:latin typeface="Arial" panose="020B0604020202020204" pitchFamily="34" charset="0"/>
              </a:rPr>
              <a:t>y</a:t>
            </a:r>
            <a:r>
              <a:rPr lang="en-GB" altLang="en-US" dirty="0" err="1" smtClean="0">
                <a:latin typeface="Arial" panose="020B0604020202020204" pitchFamily="34" charset="0"/>
              </a:rPr>
              <a:t>pto</a:t>
            </a:r>
            <a:r>
              <a:rPr lang="tr-TR" altLang="en-US" dirty="0" err="1" smtClean="0">
                <a:latin typeface="Arial" panose="020B0604020202020204" pitchFamily="34" charset="0"/>
              </a:rPr>
              <a:t>ph</a:t>
            </a:r>
            <a:r>
              <a:rPr lang="en-GB" altLang="en-US" dirty="0" smtClean="0">
                <a:latin typeface="Arial" panose="020B0604020202020204" pitchFamily="34" charset="0"/>
              </a:rPr>
              <a:t>an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4- </a:t>
            </a:r>
            <a:r>
              <a:rPr lang="tr-TR" altLang="en-US" dirty="0" err="1" smtClean="0">
                <a:latin typeface="Arial" panose="020B0604020202020204" pitchFamily="34" charset="0"/>
              </a:rPr>
              <a:t>Positive</a:t>
            </a:r>
            <a:r>
              <a:rPr lang="tr-TR" altLang="en-US" dirty="0" smtClean="0">
                <a:latin typeface="Arial" panose="020B0604020202020204" pitchFamily="34" charset="0"/>
              </a:rPr>
              <a:t> </a:t>
            </a:r>
            <a:r>
              <a:rPr lang="tr-TR" altLang="en-US" dirty="0" err="1" smtClean="0">
                <a:latin typeface="Arial" panose="020B0604020202020204" pitchFamily="34" charset="0"/>
              </a:rPr>
              <a:t>charged</a:t>
            </a:r>
            <a:r>
              <a:rPr lang="tr-TR" altLang="en-US" dirty="0">
                <a:latin typeface="Arial" panose="020B0604020202020204" pitchFamily="34" charset="0"/>
              </a:rPr>
              <a:t> </a:t>
            </a:r>
            <a:r>
              <a:rPr lang="tr-TR" altLang="en-US" dirty="0" smtClean="0">
                <a:latin typeface="Arial" panose="020B0604020202020204" pitchFamily="34" charset="0"/>
              </a:rPr>
              <a:t>( </a:t>
            </a:r>
            <a:r>
              <a:rPr lang="tr-TR" altLang="en-US" dirty="0" err="1" smtClean="0">
                <a:latin typeface="Arial" panose="020B0604020202020204" pitchFamily="34" charset="0"/>
              </a:rPr>
              <a:t>diamino-monocarboxylic</a:t>
            </a:r>
            <a:r>
              <a:rPr lang="tr-TR" altLang="en-US" dirty="0" smtClean="0">
                <a:latin typeface="Arial" panose="020B0604020202020204" pitchFamily="34" charset="0"/>
              </a:rPr>
              <a:t>)</a:t>
            </a:r>
            <a:r>
              <a:rPr lang="en-GB" altLang="en-US" dirty="0" smtClean="0">
                <a:latin typeface="Arial" panose="020B0604020202020204" pitchFamily="34" charset="0"/>
              </a:rPr>
              <a:t>: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	</a:t>
            </a:r>
            <a:r>
              <a:rPr lang="en-GB" altLang="en-US" dirty="0" smtClean="0">
                <a:latin typeface="Arial" panose="020B0604020202020204" pitchFamily="34" charset="0"/>
              </a:rPr>
              <a:t>L</a:t>
            </a:r>
            <a:r>
              <a:rPr lang="tr-TR" altLang="en-US" dirty="0" err="1" smtClean="0">
                <a:latin typeface="Arial" panose="020B0604020202020204" pitchFamily="34" charset="0"/>
              </a:rPr>
              <a:t>y</a:t>
            </a:r>
            <a:r>
              <a:rPr lang="tr-TR" altLang="en-US" dirty="0" err="1">
                <a:latin typeface="Arial" panose="020B0604020202020204" pitchFamily="34" charset="0"/>
              </a:rPr>
              <a:t>s</a:t>
            </a:r>
            <a:r>
              <a:rPr lang="en-GB" altLang="en-US" dirty="0" smtClean="0">
                <a:latin typeface="Arial" panose="020B0604020202020204" pitchFamily="34" charset="0"/>
              </a:rPr>
              <a:t>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r>
              <a:rPr lang="en-GB" altLang="en-US" dirty="0" smtClean="0">
                <a:latin typeface="Arial" panose="020B0604020202020204" pitchFamily="34" charset="0"/>
              </a:rPr>
              <a:t>, </a:t>
            </a:r>
            <a:r>
              <a:rPr lang="en-GB" altLang="en-US" dirty="0" err="1" smtClean="0">
                <a:latin typeface="Arial" panose="020B0604020202020204" pitchFamily="34" charset="0"/>
              </a:rPr>
              <a:t>Arginin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r>
              <a:rPr lang="en-GB" altLang="en-US" dirty="0" smtClean="0">
                <a:latin typeface="Arial" panose="020B0604020202020204" pitchFamily="34" charset="0"/>
              </a:rPr>
              <a:t>, </a:t>
            </a:r>
            <a:r>
              <a:rPr lang="en-GB" altLang="en-US" dirty="0" err="1" smtClean="0">
                <a:latin typeface="Arial" panose="020B0604020202020204" pitchFamily="34" charset="0"/>
              </a:rPr>
              <a:t>Histidin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5- </a:t>
            </a:r>
            <a:r>
              <a:rPr lang="tr-TR" altLang="en-US" dirty="0" err="1" smtClean="0">
                <a:latin typeface="Arial" panose="020B0604020202020204" pitchFamily="34" charset="0"/>
              </a:rPr>
              <a:t>Negative</a:t>
            </a:r>
            <a:r>
              <a:rPr lang="tr-TR" altLang="en-US" dirty="0" smtClean="0">
                <a:latin typeface="Arial" panose="020B0604020202020204" pitchFamily="34" charset="0"/>
              </a:rPr>
              <a:t> </a:t>
            </a:r>
            <a:r>
              <a:rPr lang="tr-TR" altLang="en-US" dirty="0" err="1" smtClean="0">
                <a:latin typeface="Arial" panose="020B0604020202020204" pitchFamily="34" charset="0"/>
              </a:rPr>
              <a:t>charged</a:t>
            </a:r>
            <a:r>
              <a:rPr lang="tr-TR" altLang="en-US" dirty="0" smtClean="0">
                <a:latin typeface="Arial" panose="020B0604020202020204" pitchFamily="34" charset="0"/>
              </a:rPr>
              <a:t> (</a:t>
            </a:r>
            <a:r>
              <a:rPr lang="tr-TR" altLang="en-US" dirty="0" err="1" smtClean="0">
                <a:latin typeface="Arial" panose="020B0604020202020204" pitchFamily="34" charset="0"/>
              </a:rPr>
              <a:t>monoamino-dicarboxylic</a:t>
            </a:r>
            <a:r>
              <a:rPr lang="tr-TR" altLang="en-US" dirty="0" smtClean="0">
                <a:latin typeface="Arial" panose="020B0604020202020204" pitchFamily="34" charset="0"/>
              </a:rPr>
              <a:t>)</a:t>
            </a:r>
            <a:r>
              <a:rPr lang="en-GB" altLang="en-US" dirty="0" smtClean="0">
                <a:latin typeface="Arial" panose="020B0604020202020204" pitchFamily="34" charset="0"/>
              </a:rPr>
              <a:t>: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	</a:t>
            </a:r>
            <a:r>
              <a:rPr lang="en-GB" altLang="en-US" dirty="0" err="1" smtClean="0">
                <a:latin typeface="Arial" panose="020B0604020202020204" pitchFamily="34" charset="0"/>
              </a:rPr>
              <a:t>Aspartat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r>
              <a:rPr lang="en-GB" altLang="en-US" dirty="0" smtClean="0">
                <a:latin typeface="Arial" panose="020B0604020202020204" pitchFamily="34" charset="0"/>
              </a:rPr>
              <a:t>, </a:t>
            </a:r>
            <a:r>
              <a:rPr lang="en-GB" altLang="en-US" dirty="0" err="1" smtClean="0">
                <a:latin typeface="Arial" panose="020B0604020202020204" pitchFamily="34" charset="0"/>
              </a:rPr>
              <a:t>Glutamat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6- </a:t>
            </a:r>
            <a:r>
              <a:rPr lang="en-GB" altLang="en-US" dirty="0" smtClean="0">
                <a:latin typeface="Arial" panose="020B0604020202020204" pitchFamily="34" charset="0"/>
              </a:rPr>
              <a:t>Amid</a:t>
            </a:r>
            <a:r>
              <a:rPr lang="tr-TR" altLang="en-US" dirty="0" smtClean="0">
                <a:latin typeface="Arial" panose="020B0604020202020204" pitchFamily="34" charset="0"/>
              </a:rPr>
              <a:t>e </a:t>
            </a:r>
            <a:r>
              <a:rPr lang="tr-TR" altLang="en-US" dirty="0" err="1" smtClean="0">
                <a:latin typeface="Arial" panose="020B0604020202020204" pitchFamily="34" charset="0"/>
              </a:rPr>
              <a:t>group</a:t>
            </a:r>
            <a:r>
              <a:rPr lang="tr-TR" altLang="en-US" dirty="0" smtClean="0">
                <a:latin typeface="Arial" panose="020B0604020202020204" pitchFamily="34" charset="0"/>
              </a:rPr>
              <a:t> </a:t>
            </a:r>
            <a:r>
              <a:rPr lang="tr-TR" altLang="en-US" dirty="0" err="1" smtClean="0">
                <a:latin typeface="Arial" panose="020B0604020202020204" pitchFamily="34" charset="0"/>
              </a:rPr>
              <a:t>containing</a:t>
            </a:r>
            <a:r>
              <a:rPr lang="tr-TR" altLang="en-US" dirty="0" smtClean="0">
                <a:latin typeface="Arial" panose="020B0604020202020204" pitchFamily="34" charset="0"/>
              </a:rPr>
              <a:t>(polar, </a:t>
            </a:r>
            <a:r>
              <a:rPr lang="tr-TR" altLang="en-US" dirty="0" err="1" smtClean="0">
                <a:latin typeface="Arial" panose="020B0604020202020204" pitchFamily="34" charset="0"/>
              </a:rPr>
              <a:t>uncharged</a:t>
            </a:r>
            <a:r>
              <a:rPr lang="tr-TR" altLang="en-US" dirty="0" smtClean="0">
                <a:latin typeface="Arial" panose="020B0604020202020204" pitchFamily="34" charset="0"/>
              </a:rPr>
              <a:t>, </a:t>
            </a:r>
            <a:r>
              <a:rPr lang="tr-TR" altLang="en-US" dirty="0" err="1" smtClean="0">
                <a:latin typeface="Arial" panose="020B0604020202020204" pitchFamily="34" charset="0"/>
              </a:rPr>
              <a:t>carboxamide</a:t>
            </a:r>
            <a:r>
              <a:rPr lang="tr-TR" altLang="en-US" dirty="0" smtClean="0">
                <a:latin typeface="Arial" panose="020B0604020202020204" pitchFamily="34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				</a:t>
            </a:r>
            <a:r>
              <a:rPr lang="en-GB" altLang="en-US" dirty="0" err="1" smtClean="0">
                <a:latin typeface="Arial" panose="020B0604020202020204" pitchFamily="34" charset="0"/>
              </a:rPr>
              <a:t>Asparagin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  <a:r>
              <a:rPr lang="en-GB" altLang="en-US" dirty="0" smtClean="0">
                <a:latin typeface="Arial" panose="020B0604020202020204" pitchFamily="34" charset="0"/>
              </a:rPr>
              <a:t>, </a:t>
            </a:r>
            <a:r>
              <a:rPr lang="en-GB" altLang="en-US" dirty="0" err="1" smtClean="0">
                <a:latin typeface="Arial" panose="020B0604020202020204" pitchFamily="34" charset="0"/>
              </a:rPr>
              <a:t>Glutamin</a:t>
            </a:r>
            <a:r>
              <a:rPr lang="tr-TR" altLang="en-US" dirty="0" smtClean="0">
                <a:latin typeface="Arial" panose="020B0604020202020204" pitchFamily="34" charset="0"/>
              </a:rPr>
              <a:t>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altLang="en-US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tr-TR" altLang="en-US" dirty="0">
                <a:latin typeface="Arial" panose="020B0604020202020204" pitchFamily="34" charset="0"/>
              </a:rPr>
              <a:t>	</a:t>
            </a:r>
            <a:r>
              <a:rPr lang="tr-TR" altLang="en-US" dirty="0" smtClean="0">
                <a:latin typeface="Arial" panose="020B0604020202020204" pitchFamily="34" charset="0"/>
              </a:rPr>
              <a:t>		7- </a:t>
            </a:r>
            <a:r>
              <a:rPr lang="tr-TR" altLang="en-US" dirty="0" err="1" smtClean="0">
                <a:latin typeface="Arial" panose="020B0604020202020204" pitchFamily="34" charset="0"/>
              </a:rPr>
              <a:t>Sulfur</a:t>
            </a:r>
            <a:r>
              <a:rPr lang="tr-TR" altLang="en-US" dirty="0" smtClean="0">
                <a:latin typeface="Arial" panose="020B0604020202020204" pitchFamily="34" charset="0"/>
              </a:rPr>
              <a:t> </a:t>
            </a:r>
            <a:r>
              <a:rPr lang="tr-TR" altLang="en-US" dirty="0" err="1" smtClean="0">
                <a:latin typeface="Arial" panose="020B0604020202020204" pitchFamily="34" charset="0"/>
              </a:rPr>
              <a:t>containing</a:t>
            </a:r>
            <a:r>
              <a:rPr lang="tr-TR" altLang="en-US" dirty="0" smtClean="0">
                <a:latin typeface="Arial" panose="020B0604020202020204" pitchFamily="34" charset="0"/>
              </a:rPr>
              <a:t/>
            </a:r>
            <a:br>
              <a:rPr lang="tr-TR" altLang="en-US" dirty="0" smtClean="0">
                <a:latin typeface="Arial" panose="020B0604020202020204" pitchFamily="34" charset="0"/>
              </a:rPr>
            </a:br>
            <a:r>
              <a:rPr lang="tr-TR" altLang="en-US" dirty="0" smtClean="0">
                <a:latin typeface="Arial" panose="020B0604020202020204" pitchFamily="34" charset="0"/>
              </a:rPr>
              <a:t>			</a:t>
            </a:r>
            <a:r>
              <a:rPr lang="tr-TR" altLang="en-US" dirty="0" err="1" smtClean="0">
                <a:latin typeface="Arial" panose="020B0604020202020204" pitchFamily="34" charset="0"/>
              </a:rPr>
              <a:t>Methionine</a:t>
            </a:r>
            <a:r>
              <a:rPr lang="tr-TR" altLang="en-US" dirty="0" smtClean="0">
                <a:latin typeface="Arial" panose="020B0604020202020204" pitchFamily="34" charset="0"/>
              </a:rPr>
              <a:t>, </a:t>
            </a:r>
            <a:r>
              <a:rPr lang="tr-TR" altLang="en-US" dirty="0" err="1" smtClean="0">
                <a:latin typeface="Arial" panose="020B0604020202020204" pitchFamily="34" charset="0"/>
              </a:rPr>
              <a:t>Cysteine</a:t>
            </a:r>
            <a:endParaRPr lang="tr-TR" altLang="en-US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altLang="en-US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tr-TR" altLang="en-US" dirty="0">
                <a:latin typeface="Arial" panose="020B0604020202020204" pitchFamily="34" charset="0"/>
              </a:rPr>
              <a:t>	</a:t>
            </a:r>
            <a:r>
              <a:rPr lang="tr-TR" altLang="en-US" dirty="0" smtClean="0">
                <a:latin typeface="Arial" panose="020B0604020202020204" pitchFamily="34" charset="0"/>
              </a:rPr>
              <a:t>		8- </a:t>
            </a:r>
            <a:r>
              <a:rPr lang="tr-TR" altLang="en-US" dirty="0" err="1" smtClean="0">
                <a:latin typeface="Arial" panose="020B0604020202020204" pitchFamily="34" charset="0"/>
              </a:rPr>
              <a:t>Imino</a:t>
            </a:r>
            <a:r>
              <a:rPr lang="tr-TR" altLang="en-US" dirty="0" smtClean="0">
                <a:latin typeface="Arial" panose="020B0604020202020204" pitchFamily="34" charset="0"/>
              </a:rPr>
              <a:t> </a:t>
            </a:r>
            <a:r>
              <a:rPr lang="tr-TR" altLang="en-US" dirty="0" err="1" smtClean="0">
                <a:latin typeface="Arial" panose="020B0604020202020204" pitchFamily="34" charset="0"/>
              </a:rPr>
              <a:t>group</a:t>
            </a:r>
            <a:r>
              <a:rPr lang="tr-TR" altLang="en-US" dirty="0" smtClean="0">
                <a:latin typeface="Arial" panose="020B0604020202020204" pitchFamily="34" charset="0"/>
              </a:rPr>
              <a:t> </a:t>
            </a:r>
            <a:r>
              <a:rPr lang="tr-TR" altLang="en-US" dirty="0" err="1" smtClean="0">
                <a:latin typeface="Arial" panose="020B0604020202020204" pitchFamily="34" charset="0"/>
              </a:rPr>
              <a:t>containing</a:t>
            </a:r>
            <a:r>
              <a:rPr lang="tr-TR" altLang="en-US" dirty="0" smtClean="0">
                <a:latin typeface="Arial" panose="020B0604020202020204" pitchFamily="34" charset="0"/>
              </a:rPr>
              <a:t> (</a:t>
            </a:r>
            <a:r>
              <a:rPr lang="tr-TR" altLang="en-US" dirty="0" err="1" smtClean="0">
                <a:latin typeface="Arial" panose="020B0604020202020204" pitchFamily="34" charset="0"/>
              </a:rPr>
              <a:t>Nonpolar</a:t>
            </a:r>
            <a:r>
              <a:rPr lang="tr-TR" altLang="en-US" dirty="0" smtClean="0">
                <a:latin typeface="Arial" panose="020B0604020202020204" pitchFamily="34" charset="0"/>
              </a:rPr>
              <a:t>,  </a:t>
            </a:r>
            <a:r>
              <a:rPr lang="tr-TR" altLang="en-US" dirty="0" err="1" smtClean="0">
                <a:latin typeface="Arial" panose="020B0604020202020204" pitchFamily="34" charset="0"/>
              </a:rPr>
              <a:t>Heterocyclic</a:t>
            </a:r>
            <a:r>
              <a:rPr lang="tr-TR" altLang="en-US" dirty="0" smtClean="0">
                <a:latin typeface="Arial" panose="020B0604020202020204" pitchFamily="34" charset="0"/>
              </a:rPr>
              <a:t>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tr-TR" altLang="en-US" dirty="0">
                <a:latin typeface="Arial" panose="020B0604020202020204" pitchFamily="34" charset="0"/>
              </a:rPr>
              <a:t>	</a:t>
            </a:r>
            <a:r>
              <a:rPr lang="tr-TR" altLang="en-US" dirty="0" smtClean="0">
                <a:latin typeface="Arial" panose="020B0604020202020204" pitchFamily="34" charset="0"/>
              </a:rPr>
              <a:t>			</a:t>
            </a:r>
            <a:r>
              <a:rPr lang="tr-TR" altLang="en-US" dirty="0" err="1" smtClean="0">
                <a:latin typeface="Arial" panose="020B0604020202020204" pitchFamily="34" charset="0"/>
              </a:rPr>
              <a:t>Proline</a:t>
            </a:r>
            <a:endParaRPr lang="tr-TR" altLang="en-US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altLang="en-US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altLang="en-US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alt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altLang="en-US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altLang="en-US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tr-TR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827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Essential</a:t>
            </a:r>
            <a:r>
              <a:rPr lang="tr-TR" b="1" dirty="0" smtClean="0"/>
              <a:t> amino </a:t>
            </a:r>
            <a:r>
              <a:rPr lang="tr-TR" b="1" dirty="0" err="1" smtClean="0"/>
              <a:t>acids</a:t>
            </a:r>
            <a:endParaRPr lang="en-GB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tr-TR" dirty="0" smtClean="0"/>
              <a:t>8</a:t>
            </a:r>
            <a:r>
              <a:rPr lang="en-GB" dirty="0" smtClean="0"/>
              <a:t> </a:t>
            </a:r>
            <a:r>
              <a:rPr lang="en-GB" dirty="0"/>
              <a:t>essential amino acids are: </a:t>
            </a:r>
            <a:r>
              <a:rPr lang="en-GB" dirty="0" smtClean="0"/>
              <a:t>isoleucine</a:t>
            </a:r>
            <a:r>
              <a:rPr lang="en-GB" dirty="0"/>
              <a:t>, leucine, lysine, methionine, phenylalanine, threonine, </a:t>
            </a:r>
            <a:r>
              <a:rPr lang="en-GB" dirty="0" smtClean="0"/>
              <a:t>tryptophan </a:t>
            </a:r>
            <a:r>
              <a:rPr lang="en-GB" dirty="0"/>
              <a:t>and </a:t>
            </a:r>
            <a:r>
              <a:rPr lang="en-GB" dirty="0" err="1"/>
              <a:t>valine</a:t>
            </a:r>
            <a:r>
              <a:rPr lang="en-GB" dirty="0" smtClean="0"/>
              <a:t>.</a:t>
            </a:r>
            <a:endParaRPr lang="tr-TR" dirty="0" smtClean="0"/>
          </a:p>
          <a:p>
            <a:r>
              <a:rPr lang="tr-TR" dirty="0" err="1" smtClean="0"/>
              <a:t>Conditional</a:t>
            </a:r>
            <a:r>
              <a:rPr lang="tr-TR" dirty="0" smtClean="0"/>
              <a:t> amino </a:t>
            </a:r>
            <a:r>
              <a:rPr lang="tr-TR" dirty="0" err="1" smtClean="0"/>
              <a:t>acids</a:t>
            </a:r>
            <a:r>
              <a:rPr lang="tr-TR" dirty="0" smtClean="0"/>
              <a:t>: </a:t>
            </a:r>
            <a:r>
              <a:rPr lang="tr-TR" dirty="0" err="1"/>
              <a:t>h</a:t>
            </a:r>
            <a:r>
              <a:rPr lang="tr-TR" dirty="0" err="1" smtClean="0"/>
              <a:t>istidine</a:t>
            </a:r>
            <a:r>
              <a:rPr lang="tr-TR" dirty="0" smtClean="0"/>
              <a:t>, </a:t>
            </a:r>
            <a:r>
              <a:rPr lang="tr-TR" dirty="0" err="1" smtClean="0"/>
              <a:t>arginine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671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7191" y="261216"/>
            <a:ext cx="10515600" cy="1325563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standart amino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in </a:t>
            </a:r>
            <a:r>
              <a:rPr lang="tr-TR" dirty="0" err="1" smtClean="0"/>
              <a:t>proteins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alfa- amino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( </a:t>
            </a:r>
            <a:r>
              <a:rPr lang="tr-TR" dirty="0" err="1" smtClean="0"/>
              <a:t>the</a:t>
            </a:r>
            <a:r>
              <a:rPr lang="tr-TR" dirty="0" smtClean="0"/>
              <a:t> amino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carboxyl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bonded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carbon</a:t>
            </a:r>
            <a:r>
              <a:rPr lang="tr-TR" dirty="0" smtClean="0"/>
              <a:t> atom).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substituents</a:t>
            </a:r>
            <a:r>
              <a:rPr lang="tr-TR" dirty="0" smtClean="0"/>
              <a:t> (H </a:t>
            </a:r>
            <a:r>
              <a:rPr lang="tr-TR" dirty="0" err="1" smtClean="0"/>
              <a:t>and</a:t>
            </a:r>
            <a:r>
              <a:rPr lang="tr-TR" dirty="0" smtClean="0"/>
              <a:t> R)  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bound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alfa- C.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Inside a </a:t>
            </a:r>
            <a:r>
              <a:rPr lang="tr-TR" dirty="0" err="1" smtClean="0"/>
              <a:t>cell</a:t>
            </a:r>
            <a:r>
              <a:rPr lang="tr-TR" dirty="0" smtClean="0"/>
              <a:t>, </a:t>
            </a:r>
            <a:r>
              <a:rPr lang="tr-TR" dirty="0" err="1" smtClean="0"/>
              <a:t>under</a:t>
            </a:r>
            <a:r>
              <a:rPr lang="tr-TR" dirty="0" smtClean="0"/>
              <a:t> normal </a:t>
            </a:r>
            <a:r>
              <a:rPr lang="tr-TR" dirty="0" err="1" smtClean="0"/>
              <a:t>physiological</a:t>
            </a:r>
            <a:r>
              <a:rPr lang="tr-TR" dirty="0" smtClean="0"/>
              <a:t> </a:t>
            </a:r>
            <a:r>
              <a:rPr lang="tr-TR" dirty="0" err="1" smtClean="0"/>
              <a:t>conditions</a:t>
            </a:r>
            <a:r>
              <a:rPr lang="tr-TR" dirty="0" smtClean="0"/>
              <a:t>,  </a:t>
            </a:r>
            <a:r>
              <a:rPr lang="tr-TR" dirty="0" err="1" smtClean="0"/>
              <a:t>the</a:t>
            </a:r>
            <a:r>
              <a:rPr lang="tr-TR" dirty="0" smtClean="0"/>
              <a:t> amino </a:t>
            </a:r>
            <a:r>
              <a:rPr lang="tr-TR" dirty="0" err="1" smtClean="0"/>
              <a:t>group</a:t>
            </a:r>
            <a:r>
              <a:rPr lang="tr-TR" dirty="0" smtClean="0"/>
              <a:t> is </a:t>
            </a:r>
            <a:r>
              <a:rPr lang="tr-TR" dirty="0" err="1" smtClean="0"/>
              <a:t>protonated</a:t>
            </a:r>
            <a:r>
              <a:rPr lang="tr-TR" dirty="0" smtClean="0"/>
              <a:t> (-NH3+)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pKa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is </a:t>
            </a:r>
            <a:r>
              <a:rPr lang="tr-TR" dirty="0" err="1" smtClean="0"/>
              <a:t>close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9.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carboxyl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is </a:t>
            </a:r>
            <a:r>
              <a:rPr lang="tr-TR" dirty="0" err="1" smtClean="0"/>
              <a:t>ionized</a:t>
            </a:r>
            <a:r>
              <a:rPr lang="tr-TR" dirty="0" smtClean="0"/>
              <a:t> (-COO-)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pKa</a:t>
            </a:r>
            <a:r>
              <a:rPr lang="tr-TR" dirty="0" smtClean="0"/>
              <a:t> of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is </a:t>
            </a:r>
            <a:r>
              <a:rPr lang="tr-TR" dirty="0" err="1" smtClean="0"/>
              <a:t>below</a:t>
            </a:r>
            <a:r>
              <a:rPr lang="tr-TR" dirty="0" smtClean="0"/>
              <a:t> 3. </a:t>
            </a:r>
            <a:r>
              <a:rPr lang="tr-TR" dirty="0" err="1" smtClean="0"/>
              <a:t>Thus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physiological</a:t>
            </a:r>
            <a:r>
              <a:rPr lang="tr-TR" dirty="0" smtClean="0"/>
              <a:t> </a:t>
            </a:r>
            <a:r>
              <a:rPr lang="tr-TR" dirty="0" err="1" smtClean="0"/>
              <a:t>pH</a:t>
            </a:r>
            <a:r>
              <a:rPr lang="tr-TR" dirty="0" smtClean="0"/>
              <a:t> </a:t>
            </a:r>
            <a:r>
              <a:rPr lang="tr-TR" dirty="0" err="1" smtClean="0"/>
              <a:t>range</a:t>
            </a:r>
            <a:r>
              <a:rPr lang="tr-TR" dirty="0" smtClean="0"/>
              <a:t> (6.8-7.4) amino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zwitteions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dipolar</a:t>
            </a:r>
            <a:r>
              <a:rPr lang="tr-TR" dirty="0" smtClean="0"/>
              <a:t> </a:t>
            </a:r>
            <a:r>
              <a:rPr lang="tr-TR" dirty="0" err="1" smtClean="0"/>
              <a:t>ions</a:t>
            </a:r>
            <a:r>
              <a:rPr lang="tr-TR" dirty="0" smtClean="0"/>
              <a:t>,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though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net </a:t>
            </a:r>
            <a:r>
              <a:rPr lang="tr-TR" dirty="0" err="1" smtClean="0"/>
              <a:t>charge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zero</a:t>
            </a:r>
            <a:r>
              <a:rPr lang="tr-TR" dirty="0" smtClean="0"/>
              <a:t>. </a:t>
            </a:r>
            <a:r>
              <a:rPr lang="tr-TR" dirty="0" err="1" smtClean="0"/>
              <a:t>However</a:t>
            </a:r>
            <a:r>
              <a:rPr lang="tr-TR" dirty="0" smtClean="0"/>
              <a:t>,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side</a:t>
            </a:r>
            <a:r>
              <a:rPr lang="tr-TR" dirty="0" smtClean="0"/>
              <a:t> </a:t>
            </a:r>
            <a:r>
              <a:rPr lang="tr-TR" dirty="0" err="1" smtClean="0"/>
              <a:t>chains</a:t>
            </a:r>
            <a:r>
              <a:rPr lang="tr-TR" dirty="0" smtClean="0"/>
              <a:t> can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ionize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842932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1163</TotalTime>
  <Words>632</Words>
  <Application>Microsoft Office PowerPoint</Application>
  <PresentationFormat>Geniş ekran</PresentationFormat>
  <Paragraphs>101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Duman</vt:lpstr>
      <vt:lpstr>Protein Chemistry</vt:lpstr>
      <vt:lpstr>PROTEIN CHEMISTRY</vt:lpstr>
      <vt:lpstr>PROTEINS</vt:lpstr>
      <vt:lpstr>Protein types and functions </vt:lpstr>
      <vt:lpstr>Amino acids are the monomers that make up proteins.</vt:lpstr>
      <vt:lpstr>Chiral center</vt:lpstr>
      <vt:lpstr>20 amino acids</vt:lpstr>
      <vt:lpstr>Essential amino acids</vt:lpstr>
      <vt:lpstr>PowerPoint Sunusu</vt:lpstr>
      <vt:lpstr>Amino acids as zwitterions </vt:lpstr>
      <vt:lpstr>Adding an alkali to an amino acid solution If you increase the pH of a solution of an amino acid by adding hydroxide ions, the hydrogen ion is removed from the -NH3+ group. </vt:lpstr>
      <vt:lpstr>Adding an acid to an amino acid solution If you decrease the pH by adding an acid to a solution of an amino acid, the -COO- part of the zwitterion picks up a hydrogen ion. </vt:lpstr>
      <vt:lpstr>PowerPoint Sunusu</vt:lpstr>
      <vt:lpstr>Isoelectronic point, pI</vt:lpstr>
      <vt:lpstr>Determination of amino acid composition of protein Techniques to determine amino acid sequence of a protein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Chemistry</dc:title>
  <dc:creator>zeliha</dc:creator>
  <cp:lastModifiedBy>zeliha</cp:lastModifiedBy>
  <cp:revision>113</cp:revision>
  <cp:lastPrinted>2018-01-23T09:02:33Z</cp:lastPrinted>
  <dcterms:created xsi:type="dcterms:W3CDTF">2016-06-22T07:50:28Z</dcterms:created>
  <dcterms:modified xsi:type="dcterms:W3CDTF">2018-01-25T07:33:53Z</dcterms:modified>
</cp:coreProperties>
</file>