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2" r:id="rId3"/>
    <p:sldId id="258" r:id="rId4"/>
    <p:sldId id="328" r:id="rId5"/>
    <p:sldId id="329" r:id="rId6"/>
    <p:sldId id="341" r:id="rId7"/>
    <p:sldId id="340" r:id="rId8"/>
    <p:sldId id="268" r:id="rId9"/>
    <p:sldId id="269" r:id="rId10"/>
    <p:sldId id="330" r:id="rId11"/>
    <p:sldId id="331" r:id="rId12"/>
    <p:sldId id="332" r:id="rId13"/>
    <p:sldId id="260" r:id="rId14"/>
    <p:sldId id="277" r:id="rId15"/>
    <p:sldId id="333" r:id="rId16"/>
    <p:sldId id="334" r:id="rId17"/>
    <p:sldId id="276" r:id="rId18"/>
    <p:sldId id="279" r:id="rId19"/>
    <p:sldId id="31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616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070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9632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380999" y="1803797"/>
            <a:ext cx="5334002" cy="90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32145" tIns="32145" rIns="32145" bIns="32145"/>
          <a:lstStyle/>
          <a:p>
            <a:endParaRPr sz="1266"/>
          </a:p>
        </p:txBody>
      </p:sp>
      <p:sp>
        <p:nvSpPr>
          <p:cNvPr id="52" name="Shape 52"/>
          <p:cNvSpPr/>
          <p:nvPr/>
        </p:nvSpPr>
        <p:spPr>
          <a:xfrm>
            <a:off x="380999" y="1839516"/>
            <a:ext cx="5334002" cy="90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32145" tIns="32145" rIns="32145" bIns="32145"/>
          <a:lstStyle/>
          <a:p>
            <a:endParaRPr sz="1266"/>
          </a:p>
        </p:txBody>
      </p:sp>
      <p:sp>
        <p:nvSpPr>
          <p:cNvPr id="53" name="Shape 53"/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333375" y="312539"/>
            <a:ext cx="5453063" cy="143768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sz="half" idx="1"/>
          </p:nvPr>
        </p:nvSpPr>
        <p:spPr>
          <a:xfrm>
            <a:off x="333375" y="2098477"/>
            <a:ext cx="5453063" cy="4446984"/>
          </a:xfrm>
          <a:prstGeom prst="rect">
            <a:avLst/>
          </a:prstGeom>
        </p:spPr>
        <p:txBody>
          <a:bodyPr/>
          <a:lstStyle>
            <a:lvl1pPr marL="267881" indent="-267881">
              <a:spcBef>
                <a:spcPts val="2672"/>
              </a:spcBef>
              <a:defRPr sz="2109"/>
            </a:lvl1pPr>
            <a:lvl2pPr marL="535762" indent="-267881">
              <a:spcBef>
                <a:spcPts val="2672"/>
              </a:spcBef>
              <a:defRPr sz="2109"/>
            </a:lvl2pPr>
            <a:lvl3pPr marL="803643" indent="-267881">
              <a:spcBef>
                <a:spcPts val="2672"/>
              </a:spcBef>
              <a:defRPr sz="2109"/>
            </a:lvl3pPr>
            <a:lvl4pPr marL="1071524" indent="-267881">
              <a:spcBef>
                <a:spcPts val="2672"/>
              </a:spcBef>
              <a:defRPr sz="2109"/>
            </a:lvl4pPr>
            <a:lvl5pPr marL="1339406" indent="-267881">
              <a:spcBef>
                <a:spcPts val="2672"/>
              </a:spcBef>
              <a:defRPr sz="210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893558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840668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124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937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538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473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002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182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36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734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9561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B08A76-3B5B-AF93-B9E4-35EC52D275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ANADOLU SELÇUKLULARI DÖNEMİ SANATI VE KÜLTÜRÜ</a:t>
            </a:r>
            <a:endParaRPr lang="tr-TR" sz="4000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4CE3979-3C68-18DF-1D77-080342211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İslam </a:t>
            </a:r>
            <a:r>
              <a:rPr lang="tr-TR"/>
              <a:t>Sanatları ve </a:t>
            </a:r>
            <a:r>
              <a:rPr lang="tr-TR" dirty="0"/>
              <a:t>Estetiği Dersi</a:t>
            </a:r>
          </a:p>
          <a:p>
            <a:r>
              <a:rPr lang="tr-TR" dirty="0"/>
              <a:t>Doç. Dr. Ayşe ERSAY YÜKSEL</a:t>
            </a:r>
          </a:p>
        </p:txBody>
      </p:sp>
    </p:spTree>
    <p:extLst>
      <p:ext uri="{BB962C8B-B14F-4D97-AF65-F5344CB8AC3E}">
        <p14:creationId xmlns:p14="http://schemas.microsoft.com/office/powerpoint/2010/main" val="1586749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EE8B86C6-4A8A-1CA2-7E1F-9CD584A49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 descr="Alâeddin Camii (Niğde) - Vikipedi">
            <a:extLst>
              <a:ext uri="{FF2B5EF4-FFF2-40B4-BE49-F238E27FC236}">
                <a16:creationId xmlns:a16="http://schemas.microsoft.com/office/drawing/2014/main" id="{58257F00-4E58-11C5-ECFD-62093EFDB1D2}"/>
              </a:ext>
            </a:extLst>
          </p:cNvPr>
          <p:cNvPicPr>
            <a:picLocks noGrp="1" noChangeAspect="1" noChangeArrowheads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" r="8626"/>
          <a:stretch>
            <a:fillRect/>
          </a:stretch>
        </p:blipFill>
        <p:spPr bwMode="auto">
          <a:xfrm>
            <a:off x="6096000" y="71919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iğde Alaeddin Cami | Okur Yazarım">
            <a:extLst>
              <a:ext uri="{FF2B5EF4-FFF2-40B4-BE49-F238E27FC236}">
                <a16:creationId xmlns:a16="http://schemas.microsoft.com/office/drawing/2014/main" id="{6615A53B-1ED3-F48A-DA79-FEA50F402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58" y="2095500"/>
            <a:ext cx="4381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40633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C027D0A2-39E0-3D85-FFA6-AD7FB5A3550D}"/>
              </a:ext>
            </a:extLst>
          </p:cNvPr>
          <p:cNvSpPr txBox="1"/>
          <p:nvPr/>
        </p:nvSpPr>
        <p:spPr>
          <a:xfrm>
            <a:off x="333374" y="1623317"/>
            <a:ext cx="545306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sz="1800" b="0" i="0" u="none" strike="noStrike" baseline="0" dirty="0">
                <a:latin typeface="Fd1258791-Identity-H"/>
              </a:rPr>
              <a:t>Alaeddin Camisi, </a:t>
            </a:r>
            <a:r>
              <a:rPr lang="fi-FI" sz="1800" b="0" i="0" u="none" strike="noStrike" baseline="0" dirty="0">
                <a:latin typeface="Fd1366323-Identity-H"/>
              </a:rPr>
              <a:t>Niğde, 1223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Niğde'nin </a:t>
            </a:r>
            <a:r>
              <a:rPr lang="tr-TR" sz="1800" b="0" i="0" u="none" strike="noStrike" baseline="0" dirty="0" err="1">
                <a:latin typeface="Fd1366323-Identity-H"/>
              </a:rPr>
              <a:t>içkale</a:t>
            </a:r>
            <a:r>
              <a:rPr lang="tr-TR" sz="1800" b="0" i="0" u="none" strike="noStrike" baseline="0" dirty="0">
                <a:latin typeface="Fd1366323-Identity-H"/>
              </a:rPr>
              <a:t> tepesinde yer alan bu cami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Alaeddin Keykubad döneminde ( 1219-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1237) inşa edilmiştir. Kıble ekseni üzerinde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olmayan giriş </a:t>
            </a:r>
            <a:r>
              <a:rPr lang="tr-TR" sz="1800" b="0" i="0" u="none" strike="noStrike" baseline="0" dirty="0" err="1">
                <a:latin typeface="Fd1366323-Identity-H"/>
              </a:rPr>
              <a:t>taçkapısı</a:t>
            </a:r>
            <a:r>
              <a:rPr lang="tr-TR" sz="1800" b="0" i="0" u="none" strike="noStrike" baseline="0" dirty="0">
                <a:latin typeface="Fd1366323-Identity-H"/>
              </a:rPr>
              <a:t>, cephenin yukarısına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doğru yükselir ve bütün dış bezemenin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odak noktasını oluşturur. Çok düz olan taş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bezemelerde bugün ancak güçlükle seçilebilen</a:t>
            </a:r>
          </a:p>
          <a:p>
            <a:pPr algn="l"/>
            <a:r>
              <a:rPr lang="sv-SE" sz="1800" b="0" i="0" u="none" strike="noStrike" baseline="0" dirty="0">
                <a:latin typeface="Fd1366323-Identity-H"/>
              </a:rPr>
              <a:t>iki insan sureti şeklindeki figüratif kabartmalar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da yer alır. Osmanlı dönemi dışındaki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yapılarla bile karşılaştırıldığında tıknaz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sayılan minare, tamamen yontma taşla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örülmüştür ve gövdenin oturtulduğu çokgen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orta kısım "Türk üçgenleri" yerleştirilmiş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bir kare kaide üstünde durur.</a:t>
            </a:r>
            <a:endParaRPr lang="tr-TR" dirty="0"/>
          </a:p>
        </p:txBody>
      </p:sp>
      <p:pic>
        <p:nvPicPr>
          <p:cNvPr id="31748" name="Picture 4" descr="Niğde Ulu Cami">
            <a:extLst>
              <a:ext uri="{FF2B5EF4-FFF2-40B4-BE49-F238E27FC236}">
                <a16:creationId xmlns:a16="http://schemas.microsoft.com/office/drawing/2014/main" id="{3382ACF0-5EE4-7DB1-E3B3-6E0BB9BEF12D}"/>
              </a:ext>
            </a:extLst>
          </p:cNvPr>
          <p:cNvPicPr>
            <a:picLocks noGrp="1" noChangeAspect="1" noChangeArrowheads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91067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sim Yer Tutucusu 1">
            <a:extLst>
              <a:ext uri="{FF2B5EF4-FFF2-40B4-BE49-F238E27FC236}">
                <a16:creationId xmlns:a16="http://schemas.microsoft.com/office/drawing/2014/main" id="{372FB09A-B752-BC07-1C63-55016137CC7F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pic>
        <p:nvPicPr>
          <p:cNvPr id="7170" name="Picture 2" descr="Niğde Alaaddin Cami - Ne Nerede ?">
            <a:extLst>
              <a:ext uri="{FF2B5EF4-FFF2-40B4-BE49-F238E27FC236}">
                <a16:creationId xmlns:a16="http://schemas.microsoft.com/office/drawing/2014/main" id="{602AB127-6C67-6115-4976-47FAB229F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965" y="1163976"/>
            <a:ext cx="6820809" cy="453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83C4665-6446-4E94-E3FF-C0A67B481E6B}"/>
              </a:ext>
            </a:extLst>
          </p:cNvPr>
          <p:cNvSpPr txBox="1"/>
          <p:nvPr/>
        </p:nvSpPr>
        <p:spPr>
          <a:xfrm>
            <a:off x="333375" y="1163977"/>
            <a:ext cx="461336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800" b="0" i="0" u="none" strike="noStrike" baseline="0" dirty="0">
                <a:latin typeface="Fd1258791-Identity-H"/>
              </a:rPr>
              <a:t>Alaeddin Camisi'nin iç kısmı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Niğde, 1228/29</a:t>
            </a:r>
          </a:p>
          <a:p>
            <a:pPr algn="l"/>
            <a:endParaRPr lang="tr-TR" sz="1800" b="0" i="0" u="none" strike="noStrike" baseline="0" dirty="0">
              <a:latin typeface="Fd1366323-Identity-H"/>
            </a:endParaRP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Niğde'deki Alaeddin Camisi'nin iç kısmı 1 5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sahna ayrılır. Bunların çeşitli üsluplardaki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tonozları sağlam ve bodur sütunlarla desteklenir.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Kıble duvarının önündeki üç </a:t>
            </a:r>
            <a:r>
              <a:rPr lang="tr-TR" sz="1800" b="0" i="0" u="none" strike="noStrike" baseline="0" dirty="0" err="1">
                <a:latin typeface="Fd1366323-Identity-H"/>
              </a:rPr>
              <a:t>sahın</a:t>
            </a:r>
            <a:endParaRPr lang="tr-TR" sz="1800" b="0" i="0" u="none" strike="noStrike" baseline="0" dirty="0">
              <a:latin typeface="Fd1366323-Identity-H"/>
            </a:endParaRP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ise buranın önemini güçlü biçimde vurgulayan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bir kubbeyle örtülüdür. Alaeddin Camisi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zemin planının enlemesine değil, uzunlamasına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düzenlendiği, yani "bazilika" tipinde</a:t>
            </a:r>
          </a:p>
          <a:p>
            <a:pPr algn="l"/>
            <a:r>
              <a:rPr lang="pt-BR" sz="1800" b="0" i="0" u="none" strike="noStrike" baseline="0" dirty="0">
                <a:latin typeface="Fd1366323-Identity-H"/>
              </a:rPr>
              <a:t>olduğu Anadolu camilerinden biridir. Namaz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bölmesinin döşemesini değerli halılarla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örtmek Selçuklu dönemine kadar inen bir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geleneğe dayanır. En eski halılar bu dönemden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kalmadır.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279119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aşlık 6">
            <a:extLst>
              <a:ext uri="{FF2B5EF4-FFF2-40B4-BE49-F238E27FC236}">
                <a16:creationId xmlns:a16="http://schemas.microsoft.com/office/drawing/2014/main" id="{15CD2BF1-C49E-8E07-2C6B-8EAA1E70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5446" y="462337"/>
            <a:ext cx="5528353" cy="1228351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8194" name="Picture 2" descr="ULU CAMİİ | Kültür Portalı">
            <a:extLst>
              <a:ext uri="{FF2B5EF4-FFF2-40B4-BE49-F238E27FC236}">
                <a16:creationId xmlns:a16="http://schemas.microsoft.com/office/drawing/2014/main" id="{F06515DC-6559-D3A8-FEBF-AAB4D4E95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479" y="647272"/>
            <a:ext cx="7664521" cy="574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3541B65-EDB9-8994-AEC5-73C0BF3D3EF2}"/>
              </a:ext>
            </a:extLst>
          </p:cNvPr>
          <p:cNvSpPr txBox="1"/>
          <p:nvPr/>
        </p:nvSpPr>
        <p:spPr>
          <a:xfrm>
            <a:off x="308226" y="1356188"/>
            <a:ext cx="33841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Afyonkarahisar’ın en büyük camilerinden birisi olan Ulu Cami, Anadolu Selçukluları devrinde 1272-1277 yıllarında </a:t>
            </a:r>
            <a:r>
              <a:rPr lang="tr-TR" dirty="0" err="1"/>
              <a:t>Sahipata</a:t>
            </a:r>
            <a:r>
              <a:rPr lang="tr-TR" dirty="0"/>
              <a:t> </a:t>
            </a:r>
            <a:r>
              <a:rPr lang="tr-TR" dirty="0" err="1"/>
              <a:t>Nusretiddün</a:t>
            </a:r>
            <a:r>
              <a:rPr lang="tr-TR" dirty="0"/>
              <a:t> Hasan tarafından taştan inşa edilmiştir</a:t>
            </a:r>
          </a:p>
        </p:txBody>
      </p:sp>
    </p:spTree>
    <p:extLst>
      <p:ext uri="{BB962C8B-B14F-4D97-AF65-F5344CB8AC3E}">
        <p14:creationId xmlns:p14="http://schemas.microsoft.com/office/powerpoint/2010/main" val="3279140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9815A84-831B-47B0-A150-E611090A2C7C}"/>
              </a:ext>
            </a:extLst>
          </p:cNvPr>
          <p:cNvSpPr txBox="1"/>
          <p:nvPr/>
        </p:nvSpPr>
        <p:spPr>
          <a:xfrm>
            <a:off x="8558372" y="811659"/>
            <a:ext cx="329800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800" b="0" i="0" u="none" strike="noStrike" baseline="0" dirty="0">
                <a:latin typeface="Fd1258791-Identity-H"/>
              </a:rPr>
              <a:t>Afyon Ulu </a:t>
            </a:r>
            <a:r>
              <a:rPr lang="tr-TR" dirty="0">
                <a:latin typeface="Fd1258791-Identity-H"/>
              </a:rPr>
              <a:t>C</a:t>
            </a:r>
            <a:r>
              <a:rPr lang="tr-TR" sz="1800" b="0" i="0" u="none" strike="noStrike" baseline="0" dirty="0">
                <a:latin typeface="Fd1258791-Identity-H"/>
              </a:rPr>
              <a:t>amisi'nin</a:t>
            </a:r>
          </a:p>
          <a:p>
            <a:pPr algn="l"/>
            <a:r>
              <a:rPr lang="tr-TR" sz="1800" b="0" i="0" u="none" strike="noStrike" baseline="0" dirty="0">
                <a:latin typeface="Fd1366326-Identity-H"/>
              </a:rPr>
              <a:t>iç </a:t>
            </a:r>
            <a:r>
              <a:rPr lang="tr-TR" sz="1800" b="0" i="0" u="none" strike="noStrike" baseline="0" dirty="0">
                <a:latin typeface="Fd1258791-Identity-H"/>
              </a:rPr>
              <a:t>kısmı, </a:t>
            </a:r>
            <a:r>
              <a:rPr lang="tr-TR" sz="1800" b="0" i="0" u="none" strike="noStrike" baseline="0" dirty="0">
                <a:latin typeface="Fd1366323-Identity-H"/>
              </a:rPr>
              <a:t>tamamlanışı </a:t>
            </a:r>
            <a:r>
              <a:rPr lang="tr-TR" sz="1800" b="0" i="0" u="none" strike="noStrike" baseline="0" dirty="0">
                <a:latin typeface="Fd1258791-Identity-H"/>
              </a:rPr>
              <a:t>1272</a:t>
            </a:r>
          </a:p>
          <a:p>
            <a:pPr algn="l"/>
            <a:endParaRPr lang="tr-TR" sz="1800" b="0" i="0" u="none" strike="noStrike" baseline="0" dirty="0">
              <a:latin typeface="Fd1258791-Identity-H"/>
            </a:endParaRP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Afyon Ulu camisi Orta Anadolu'nun batı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kesiminde </a:t>
            </a:r>
            <a:r>
              <a:rPr lang="tr-TR" sz="1800" b="0" i="0" u="none" strike="noStrike" baseline="0" dirty="0">
                <a:latin typeface="Fd1258791-Identity-H"/>
              </a:rPr>
              <a:t>13.- 15. </a:t>
            </a:r>
            <a:r>
              <a:rPr lang="tr-TR" sz="1800" b="0" i="0" u="none" strike="noStrike" baseline="0" dirty="0">
                <a:latin typeface="Fd1366323-Identity-H"/>
              </a:rPr>
              <a:t>yüzyıllar arasında yaygın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biçimde inşa edilen ahşap kolonlu camilerden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biridir. Bu yapılarda alışılmış taş kolonların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ya da sütunların yerine ahşap kolonlar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kullanılırdı. Afyon'daki caminin düz ahşap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tavanını eskiden süsleyen parlak renkli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boya kalıntıları hala görülebilir.</a:t>
            </a:r>
            <a:endParaRPr lang="tr-TR" dirty="0"/>
          </a:p>
        </p:txBody>
      </p:sp>
      <p:pic>
        <p:nvPicPr>
          <p:cNvPr id="9222" name="Picture 6" descr="ULU CAMİİ | Kültür Portalı">
            <a:extLst>
              <a:ext uri="{FF2B5EF4-FFF2-40B4-BE49-F238E27FC236}">
                <a16:creationId xmlns:a16="http://schemas.microsoft.com/office/drawing/2014/main" id="{D65DD679-E7BF-37A4-7C65-DE5592A7B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537"/>
            <a:ext cx="8320783" cy="5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37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6FF3C9-1203-91B6-ACCF-358E993F6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3C3232-27A5-7EEF-966B-AA7816B12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E29D2EE-A8DB-4053-76BD-92CB763BE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476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3FCAE245-0B08-E124-294A-3F2531AA9451}"/>
              </a:ext>
            </a:extLst>
          </p:cNvPr>
          <p:cNvSpPr txBox="1"/>
          <p:nvPr/>
        </p:nvSpPr>
        <p:spPr>
          <a:xfrm>
            <a:off x="169525" y="1897063"/>
            <a:ext cx="897704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800" b="0" i="0" u="none" strike="noStrike" baseline="0" dirty="0">
                <a:latin typeface="Fd1258791-Identity-H"/>
              </a:rPr>
              <a:t>Beyşehir'deki Eşrefoğlu Camisi</a:t>
            </a:r>
          </a:p>
          <a:p>
            <a:pPr algn="l"/>
            <a:r>
              <a:rPr lang="tr-TR" sz="1800" b="0" i="0" u="none" strike="noStrike" baseline="0" dirty="0">
                <a:latin typeface="Fd1258791-Identity-H"/>
              </a:rPr>
              <a:t>1298/99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Bir geç dönem Anadolu Selçuklu yapısı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olan bu cami Selçuklu geleneğine sıkı sıkıya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bağlıdır. Dışarıdan gösterişsiz olmasına karşın,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başta enfes kolonlar ve aydınlık bacası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olmak üzere özgün iç mekan özelliklerinden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birçoğunu korumaktadır. Namaz bölmesinin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ortasındaki aydınlık daha sonra bir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çokgen ahşap piramitle örtülmüştür.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8280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ED6B4B-40B4-3D96-F62F-941C8743D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C614825-869E-99C5-32EE-9C8EC8A3A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Eşrefoğlu Camii kalıcı dünya mirası olmaya aday - Haber 7 Mimari">
            <a:extLst>
              <a:ext uri="{FF2B5EF4-FFF2-40B4-BE49-F238E27FC236}">
                <a16:creationId xmlns:a16="http://schemas.microsoft.com/office/drawing/2014/main" id="{D1ADB3D3-F706-1286-89F1-38402C57F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20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268" name="Picture 4" descr="Eşrefoğlu Camii Mihrabı, Beyşehir">
            <a:extLst>
              <a:ext uri="{FF2B5EF4-FFF2-40B4-BE49-F238E27FC236}">
                <a16:creationId xmlns:a16="http://schemas.microsoft.com/office/drawing/2014/main" id="{9FF876BE-415D-8822-7935-E26E15A20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8" r="15211" b="2"/>
          <a:stretch/>
        </p:blipFill>
        <p:spPr bwMode="auto">
          <a:xfrm>
            <a:off x="321731" y="557189"/>
            <a:ext cx="5668684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36BC299B-5F89-A88E-DBE1-0D462DA41AAD}"/>
              </a:ext>
            </a:extLst>
          </p:cNvPr>
          <p:cNvSpPr txBox="1"/>
          <p:nvPr/>
        </p:nvSpPr>
        <p:spPr>
          <a:xfrm>
            <a:off x="5990414" y="1304818"/>
            <a:ext cx="51673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800" b="0" i="0" u="none" strike="noStrike" baseline="0" dirty="0">
                <a:latin typeface="Fd1366323-Identity-H"/>
              </a:rPr>
              <a:t>Beyşehir, </a:t>
            </a:r>
            <a:r>
              <a:rPr lang="tr-TR" sz="1800" b="0" i="0" u="none" strike="noStrike" baseline="0" dirty="0">
                <a:latin typeface="Fd1258791-Identity-H"/>
              </a:rPr>
              <a:t>1298/99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Bu mihrap tamamen mozaik çinilerle kaplıdır.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Selçukluların Anadolu'da geliştirdiği ve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burada da uygulanan bir teknik, iç </a:t>
            </a:r>
            <a:r>
              <a:rPr lang="tr-TR" sz="1800" b="0" i="0" u="none" strike="noStrike" baseline="0" dirty="0" err="1">
                <a:latin typeface="Fd1366323-Identity-H"/>
              </a:rPr>
              <a:t>mukarnas</a:t>
            </a:r>
            <a:endParaRPr lang="tr-TR" sz="1800" b="0" i="0" u="none" strike="noStrike" baseline="0" dirty="0">
              <a:latin typeface="Fd1366323-Identity-H"/>
            </a:endParaRP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yüzeyleri gibi yuvarlak alanların bile örtülmesine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olanak verirdi. Turkuaz, patlıcan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moru, koyu mavi ve siyah renklerin görüldüğü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mihrap ve önündeki sahnın kubbesi,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caminin geri kalan iç bezemeleriyle çarpıcı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bir renk tezadı oluşturur.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9399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92D677B3-3C71-7DF8-F080-EFFE46249E47}"/>
              </a:ext>
            </a:extLst>
          </p:cNvPr>
          <p:cNvSpPr txBox="1"/>
          <p:nvPr/>
        </p:nvSpPr>
        <p:spPr>
          <a:xfrm>
            <a:off x="6287784" y="2013734"/>
            <a:ext cx="55754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800" b="0" i="0" u="none" strike="noStrike" baseline="0" dirty="0" err="1">
                <a:latin typeface="Fd1258791-Identity-H"/>
              </a:rPr>
              <a:t>Frizli</a:t>
            </a:r>
            <a:r>
              <a:rPr lang="tr-TR" sz="1800" b="0" i="0" u="none" strike="noStrike" baseline="0" dirty="0">
                <a:latin typeface="Fd1258791-Identity-H"/>
              </a:rPr>
              <a:t> Selçuklu sürahisi, </a:t>
            </a:r>
            <a:r>
              <a:rPr lang="tr-TR" sz="1800" b="0" i="0" u="none" strike="noStrike" baseline="0" dirty="0">
                <a:latin typeface="Fd1366323-Identity-H"/>
              </a:rPr>
              <a:t>İran,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yaklaşık 1200, Berlin, İslam Sanatı Müzesi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Zarif Çin porselenleri İslam dünyasında da revaç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görüyor ve Selçuklu </a:t>
            </a:r>
            <a:r>
              <a:rPr lang="tr-TR" sz="1800" b="0" i="0" u="none" strike="noStrike" baseline="0" dirty="0" err="1">
                <a:latin typeface="Fd1366323-Identity-H"/>
              </a:rPr>
              <a:t>lmparatorluğu'nun</a:t>
            </a:r>
            <a:r>
              <a:rPr lang="tr-TR" sz="1800" b="0" i="0" u="none" strike="noStrike" baseline="0" dirty="0">
                <a:latin typeface="Fd1366323-Identity-H"/>
              </a:rPr>
              <a:t> doğu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kesimindeki ticaret yolları aracılığıyla batıya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ulaşıyordu. Bu mal akışı özellikle İran'ı etkiledi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ve </a:t>
            </a:r>
            <a:r>
              <a:rPr lang="tr-TR" sz="1800" b="0" i="0" u="none" strike="noStrike" baseline="0" dirty="0" err="1">
                <a:latin typeface="Fd1366323-Identity-H"/>
              </a:rPr>
              <a:t>Kaşan'ın</a:t>
            </a:r>
            <a:r>
              <a:rPr lang="tr-TR" sz="1800" b="0" i="0" u="none" strike="noStrike" baseline="0" dirty="0">
                <a:latin typeface="Fd1366323-Identity-H"/>
              </a:rPr>
              <a:t> porselen üretim merkezi haline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gelmesini sağladı.</a:t>
            </a:r>
            <a:endParaRPr lang="tr-TR" dirty="0"/>
          </a:p>
        </p:txBody>
      </p:sp>
      <p:pic>
        <p:nvPicPr>
          <p:cNvPr id="2" name="Picture 2" descr="bina, tavan içeren bir resim&#10;&#10;Açıklama otomatik olarak oluşturuldu">
            <a:extLst>
              <a:ext uri="{FF2B5EF4-FFF2-40B4-BE49-F238E27FC236}">
                <a16:creationId xmlns:a16="http://schemas.microsoft.com/office/drawing/2014/main" id="{3261ED8D-F4D9-1952-7147-8B1A4D0D4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6" r="14120" b="-2"/>
          <a:stretch/>
        </p:blipFill>
        <p:spPr bwMode="auto">
          <a:xfrm>
            <a:off x="6195375" y="557189"/>
            <a:ext cx="5674893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Eşrefoğlu Camii Taç Kapısı, Beyşehir">
            <a:extLst>
              <a:ext uri="{FF2B5EF4-FFF2-40B4-BE49-F238E27FC236}">
                <a16:creationId xmlns:a16="http://schemas.microsoft.com/office/drawing/2014/main" id="{CC587DE7-831E-27D4-74C4-D6E3A86F1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5326"/>
            <a:ext cx="6308391" cy="419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624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F65DF5-E3FF-61CC-1EC2-100E7356F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Kaynaklar (sunuya ait)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CE3827-52AC-8078-C21E-DACC02C43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rPr>
              <a:t>Hattstein</a:t>
            </a:r>
            <a:r>
              <a:rPr lang="tr-TR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rPr>
              <a:t>, Markus, Peter </a:t>
            </a:r>
            <a:r>
              <a:rPr lang="tr-TR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rPr>
              <a:t>Delius</a:t>
            </a:r>
            <a:r>
              <a:rPr lang="tr-TR" dirty="0"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rPr>
              <a:t>, </a:t>
            </a:r>
            <a:r>
              <a:rPr lang="tr-TR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rPr>
              <a:t>İslam: Sanatı ve Mimarisi, Literatür, İstanbul, 2005.</a:t>
            </a:r>
            <a:endParaRPr lang="tr-TR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/>
              <a:t>Archnet.org</a:t>
            </a:r>
          </a:p>
          <a:p>
            <a:r>
              <a:rPr lang="tr-TR" dirty="0" err="1"/>
              <a:t>Metropolian</a:t>
            </a:r>
            <a:r>
              <a:rPr lang="tr-TR" dirty="0"/>
              <a:t> </a:t>
            </a:r>
            <a:r>
              <a:rPr lang="tr-TR" dirty="0" err="1"/>
              <a:t>Museum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205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C89644-B7C5-2B13-6A9C-AFB0C967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3" y="1109609"/>
            <a:ext cx="4017195" cy="4890498"/>
          </a:xfrm>
        </p:spPr>
        <p:txBody>
          <a:bodyPr>
            <a:normAutofit/>
          </a:bodyPr>
          <a:lstStyle/>
          <a:p>
            <a:r>
              <a:rPr lang="tr-TR" sz="1600" b="1" i="0" dirty="0">
                <a:effectLst/>
                <a:latin typeface="Arial" panose="020B0604020202020204" pitchFamily="34" charset="0"/>
              </a:rPr>
              <a:t>Anadolu Selçuklu Devleti</a:t>
            </a:r>
            <a:r>
              <a:rPr lang="tr-TR" sz="1600" dirty="0">
                <a:latin typeface="Arial" panose="020B0604020202020204" pitchFamily="34" charset="0"/>
              </a:rPr>
              <a:t> (</a:t>
            </a:r>
            <a:r>
              <a:rPr lang="tr-TR" sz="1600" b="1" i="0" dirty="0">
                <a:effectLst/>
                <a:latin typeface="Arial" panose="020B0604020202020204" pitchFamily="34" charset="0"/>
              </a:rPr>
              <a:t>Rum Selçuklu Sultanlığı</a:t>
            </a:r>
            <a:r>
              <a:rPr lang="tr-TR" sz="1600" dirty="0">
                <a:latin typeface="Arial" panose="020B0604020202020204" pitchFamily="34" charset="0"/>
              </a:rPr>
              <a:t>)</a:t>
            </a:r>
            <a:endParaRPr lang="tr-TR" sz="1600" dirty="0"/>
          </a:p>
        </p:txBody>
      </p:sp>
      <p:sp>
        <p:nvSpPr>
          <p:cNvPr id="5" name="Dikdörtgen 4"/>
          <p:cNvSpPr/>
          <p:nvPr/>
        </p:nvSpPr>
        <p:spPr>
          <a:xfrm>
            <a:off x="4203865" y="5581403"/>
            <a:ext cx="6044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latin typeface="Calibri" panose="020F0502020204030204" pitchFamily="34" charset="0"/>
              </a:rPr>
              <a:t>Karahanlılar</a:t>
            </a:r>
            <a:r>
              <a:rPr lang="tr-TR" dirty="0">
                <a:latin typeface="Calibri" panose="020F0502020204030204" pitchFamily="34" charset="0"/>
              </a:rPr>
              <a:t>, </a:t>
            </a:r>
            <a:r>
              <a:rPr lang="tr-TR" dirty="0" err="1"/>
              <a:t>Mâverâünnehir</a:t>
            </a:r>
            <a:r>
              <a:rPr lang="tr-TR" dirty="0"/>
              <a:t> ve Doğu Türkistan’da hüküm süren Türk-İslâm </a:t>
            </a:r>
            <a:r>
              <a:rPr lang="tr-TR" dirty="0" err="1"/>
              <a:t>hânedanı</a:t>
            </a:r>
            <a:r>
              <a:rPr lang="tr-TR" dirty="0"/>
              <a:t> (840-1212).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4EBBF75-DB41-5DE1-0B6B-D542AF2B7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89" y="991230"/>
            <a:ext cx="8092611" cy="586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83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1516BB4-9085-84FF-362C-6F5F3FFDFC92}"/>
              </a:ext>
            </a:extLst>
          </p:cNvPr>
          <p:cNvSpPr txBox="1"/>
          <p:nvPr/>
        </p:nvSpPr>
        <p:spPr>
          <a:xfrm>
            <a:off x="293851" y="1027416"/>
            <a:ext cx="4093214" cy="4755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dirty="0">
                <a:effectLst/>
              </a:rPr>
              <a:t>ANADOLU SELÇUKLULARI</a:t>
            </a:r>
            <a:r>
              <a:rPr lang="en-US" sz="2000" b="0" i="0" dirty="0">
                <a:effectLst/>
              </a:rPr>
              <a:t> (1075-1308)</a:t>
            </a:r>
            <a:br>
              <a:rPr lang="en-US" sz="2000" dirty="0"/>
            </a:br>
            <a:r>
              <a:rPr lang="en-US" sz="2000" b="0" i="0" dirty="0" err="1">
                <a:effectLst/>
              </a:rPr>
              <a:t>Kaynaklarda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Selâcıka</a:t>
            </a:r>
            <a:r>
              <a:rPr lang="en-US" sz="2000" b="0" i="0" dirty="0">
                <a:effectLst/>
              </a:rPr>
              <a:t>-ı </a:t>
            </a:r>
            <a:r>
              <a:rPr lang="en-US" sz="2000" b="0" i="0" dirty="0" err="1">
                <a:effectLst/>
              </a:rPr>
              <a:t>Rûm</a:t>
            </a:r>
            <a:r>
              <a:rPr lang="en-US" sz="2000" b="0" i="0" dirty="0">
                <a:effectLst/>
              </a:rPr>
              <a:t> (</a:t>
            </a:r>
            <a:r>
              <a:rPr lang="en-US" sz="2000" b="0" i="0" dirty="0" err="1">
                <a:effectLst/>
              </a:rPr>
              <a:t>Selcûkıyân</a:t>
            </a:r>
            <a:r>
              <a:rPr lang="en-US" sz="2000" b="0" i="0" dirty="0">
                <a:effectLst/>
              </a:rPr>
              <a:t>-ı </a:t>
            </a:r>
            <a:r>
              <a:rPr lang="en-US" sz="2000" b="0" i="0" dirty="0" err="1">
                <a:effectLst/>
              </a:rPr>
              <a:t>Rûm</a:t>
            </a:r>
            <a:r>
              <a:rPr lang="en-US" sz="2000" b="0" i="0" dirty="0">
                <a:effectLst/>
              </a:rPr>
              <a:t>) </a:t>
            </a:r>
            <a:r>
              <a:rPr lang="en-US" sz="2000" b="0" i="0" dirty="0" err="1">
                <a:effectLst/>
              </a:rPr>
              <a:t>adıyla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geçen</a:t>
            </a:r>
            <a:r>
              <a:rPr lang="en-US" sz="2000" b="0" i="0" dirty="0">
                <a:effectLst/>
              </a:rPr>
              <a:t> Anadolu </a:t>
            </a:r>
            <a:r>
              <a:rPr lang="en-US" sz="2000" b="0" i="0" dirty="0" err="1">
                <a:effectLst/>
              </a:rPr>
              <a:t>Selçukluları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için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günümüzde</a:t>
            </a:r>
            <a:r>
              <a:rPr lang="en-US" sz="2000" b="0" i="0" dirty="0">
                <a:effectLst/>
              </a:rPr>
              <a:t> Türkiye </a:t>
            </a:r>
            <a:r>
              <a:rPr lang="en-US" sz="2000" b="0" i="0" dirty="0" err="1">
                <a:effectLst/>
              </a:rPr>
              <a:t>Selçukluları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ifadesi</a:t>
            </a:r>
            <a:r>
              <a:rPr lang="en-US" sz="2000" b="0" i="0" dirty="0">
                <a:effectLst/>
              </a:rPr>
              <a:t> de </a:t>
            </a:r>
            <a:r>
              <a:rPr lang="en-US" sz="2000" b="0" i="0" dirty="0" err="1">
                <a:effectLst/>
              </a:rPr>
              <a:t>kullanılmaktadır</a:t>
            </a:r>
            <a:r>
              <a:rPr lang="en-US" sz="2000" b="0" i="0" dirty="0">
                <a:effectLst/>
              </a:rPr>
              <a:t>. </a:t>
            </a:r>
            <a:r>
              <a:rPr lang="en-US" sz="2000" b="0" i="0" dirty="0" err="1">
                <a:effectLst/>
              </a:rPr>
              <a:t>Malazgirt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zaferinden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sonra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üç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dört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yıl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içinde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Anadolu’nun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büyük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bir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kısmı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fethedildi</a:t>
            </a:r>
            <a:r>
              <a:rPr lang="en-US" sz="2000" b="0" i="0" dirty="0">
                <a:effectLst/>
              </a:rPr>
              <a:t>. Bu </a:t>
            </a:r>
            <a:r>
              <a:rPr lang="en-US" sz="2000" b="0" i="0" dirty="0" err="1">
                <a:effectLst/>
              </a:rPr>
              <a:t>fetihlerde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önemli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rolü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Selçuklular’dan</a:t>
            </a:r>
            <a:r>
              <a:rPr lang="en-US" sz="2000" b="0" i="0" dirty="0">
                <a:effectLst/>
              </a:rPr>
              <a:t> Arslan </a:t>
            </a:r>
            <a:r>
              <a:rPr lang="en-US" sz="2000" b="0" i="0" dirty="0" err="1">
                <a:effectLst/>
              </a:rPr>
              <a:t>Yabgu’nun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torunu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Kutalmış’ın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oğlu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Süleyman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Şah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oynadı</a:t>
            </a:r>
            <a:r>
              <a:rPr lang="en-US" sz="2000" b="0" i="0" dirty="0">
                <a:effectLst/>
              </a:rPr>
              <a:t>. </a:t>
            </a:r>
            <a:r>
              <a:rPr lang="en-US" sz="2000" b="0" i="0" dirty="0" err="1">
                <a:effectLst/>
              </a:rPr>
              <a:t>Süleyman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Şah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zorlu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bir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mücadelenin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ardından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İznik’i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başşehir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yaparak</a:t>
            </a:r>
            <a:r>
              <a:rPr lang="en-US" sz="2000" b="0" i="0" dirty="0">
                <a:effectLst/>
              </a:rPr>
              <a:t> Anadolu Selçuklu </a:t>
            </a:r>
            <a:r>
              <a:rPr lang="en-US" sz="2000" b="0" i="0" dirty="0" err="1">
                <a:effectLst/>
              </a:rPr>
              <a:t>Devleti’ni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kurdu</a:t>
            </a:r>
            <a:r>
              <a:rPr lang="en-US" sz="2000" b="0" i="0" dirty="0">
                <a:effectLst/>
              </a:rPr>
              <a:t> (1075-1080). </a:t>
            </a:r>
            <a:endParaRPr lang="en-US" sz="2000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B8449DA-1914-1522-0E1F-9D7A3943B480}"/>
              </a:ext>
            </a:extLst>
          </p:cNvPr>
          <p:cNvSpPr txBox="1"/>
          <p:nvPr/>
        </p:nvSpPr>
        <p:spPr>
          <a:xfrm>
            <a:off x="534256" y="5111054"/>
            <a:ext cx="5561745" cy="796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B92A52A-D5CB-3A7B-AFFA-BE4B66A4B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325" y="153421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tr-TR" altLang="tr-T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r-TR" altLang="tr-T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FEDE090D-AB32-E991-B332-3BF0DD02A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319391"/>
              </p:ext>
            </p:extLst>
          </p:nvPr>
        </p:nvGraphicFramePr>
        <p:xfrm>
          <a:off x="4907862" y="952500"/>
          <a:ext cx="6412204" cy="4829977"/>
        </p:xfrm>
        <a:graphic>
          <a:graphicData uri="http://schemas.openxmlformats.org/drawingml/2006/table">
            <a:tbl>
              <a:tblPr firstRow="1" bandRow="1"/>
              <a:tblGrid>
                <a:gridCol w="4940195">
                  <a:extLst>
                    <a:ext uri="{9D8B030D-6E8A-4147-A177-3AD203B41FA5}">
                      <a16:colId xmlns:a16="http://schemas.microsoft.com/office/drawing/2014/main" val="20655263"/>
                    </a:ext>
                  </a:extLst>
                </a:gridCol>
                <a:gridCol w="1472009">
                  <a:extLst>
                    <a:ext uri="{9D8B030D-6E8A-4147-A177-3AD203B41FA5}">
                      <a16:colId xmlns:a16="http://schemas.microsoft.com/office/drawing/2014/main" val="1802126957"/>
                    </a:ext>
                  </a:extLst>
                </a:gridCol>
              </a:tblGrid>
              <a:tr h="21024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900" b="1">
                          <a:solidFill>
                            <a:srgbClr val="000000"/>
                          </a:solidFill>
                          <a:effectLst/>
                        </a:rPr>
                        <a:t>ANADOLU SELÇUKLU HÜKÜMDARLARI</a:t>
                      </a:r>
                    </a:p>
                  </a:txBody>
                  <a:tcPr marL="12426" marR="12426" marT="21302" marB="21302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407934"/>
                  </a:ext>
                </a:extLst>
              </a:tr>
              <a:tr h="1924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I. Süleyman Şah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467 (1075)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702075"/>
                  </a:ext>
                </a:extLst>
              </a:tr>
              <a:tr h="1924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Fetret Devri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479 (1086)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110274"/>
                  </a:ext>
                </a:extLst>
              </a:tr>
              <a:tr h="1924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I. Kılıcarslan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485 (1092)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071500"/>
                  </a:ext>
                </a:extLst>
              </a:tr>
              <a:tr h="1924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Fetret Devri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500 (1107)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203738"/>
                  </a:ext>
                </a:extLst>
              </a:tr>
              <a:tr h="1924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Melikşah (Şâhinşah)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503 (1110)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423096"/>
                  </a:ext>
                </a:extLst>
              </a:tr>
              <a:tr h="1924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I. Mesud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510 (1116)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850829"/>
                  </a:ext>
                </a:extLst>
              </a:tr>
              <a:tr h="1924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II. Kılıcarslan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550 (1155)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922973"/>
                  </a:ext>
                </a:extLst>
              </a:tr>
              <a:tr h="1924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I. Keyhusrev (birinci hükümdarlığı)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588 (1192)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640202"/>
                  </a:ext>
                </a:extLst>
              </a:tr>
              <a:tr h="1924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II. Süleyman Şah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593 (1196)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102985"/>
                  </a:ext>
                </a:extLst>
              </a:tr>
              <a:tr h="1924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III. Kılıcarslan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600 (1204)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227319"/>
                  </a:ext>
                </a:extLst>
              </a:tr>
              <a:tr h="1924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I. Keyhusrev (ikinci hükümdarlığı)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601 (1205)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971581"/>
                  </a:ext>
                </a:extLst>
              </a:tr>
              <a:tr h="1924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I. Keykâvus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608 (1211)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536924"/>
                  </a:ext>
                </a:extLst>
              </a:tr>
              <a:tr h="1924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I. Keykubad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616 (1220)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038689"/>
                  </a:ext>
                </a:extLst>
              </a:tr>
              <a:tr h="1924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II. Keyhusrev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634 (1237)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353727"/>
                  </a:ext>
                </a:extLst>
              </a:tr>
              <a:tr h="1924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II. Keykâvus (müstakil hükümdarlığı)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643-647 (1246-1249)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702367"/>
                  </a:ext>
                </a:extLst>
              </a:tr>
              <a:tr h="1924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II. Keykâvus - IV. Kılıcarslan - II. Keykubad (müşterek hükümdarlık)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647-652 (1249-1254)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543055"/>
                  </a:ext>
                </a:extLst>
              </a:tr>
              <a:tr h="1924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II. Keykâvus (müstakil hükümdarlığı ve IV. Kılıcarslan ile müşterek hükümdarlık)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652-660 (1254-1262)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420509"/>
                  </a:ext>
                </a:extLst>
              </a:tr>
              <a:tr h="1924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IV. Kılıcarslan (müstakil hükümdarlığı)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660 (1262)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9820"/>
                  </a:ext>
                </a:extLst>
              </a:tr>
              <a:tr h="1924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III. Keyhusrev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664 (1266)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922893"/>
                  </a:ext>
                </a:extLst>
              </a:tr>
              <a:tr h="1924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III. Keyhusrev - II. Mesud (müşterek hükümdarlık)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680-682 (1282-1284)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420976"/>
                  </a:ext>
                </a:extLst>
              </a:tr>
              <a:tr h="1924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II. Mesud (müstakil olarak birinci hükümdarlığı)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682-695 (1284-1296)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86227"/>
                  </a:ext>
                </a:extLst>
              </a:tr>
              <a:tr h="1924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Selçuklu tahtının boş kaldığı dönem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695-697 (1296-1298)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5716"/>
                  </a:ext>
                </a:extLst>
              </a:tr>
              <a:tr h="1924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III. Keykubad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697 (1298)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07608"/>
                  </a:ext>
                </a:extLst>
              </a:tr>
              <a:tr h="1924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II. Mesud (ikinci hükümdarlığı)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>
                          <a:solidFill>
                            <a:srgbClr val="000000"/>
                          </a:solidFill>
                          <a:effectLst/>
                        </a:rPr>
                        <a:t>702-708 (1302-1308)</a:t>
                      </a:r>
                    </a:p>
                  </a:txBody>
                  <a:tcPr marL="15977" marR="15977" marT="12426" marB="12426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589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598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CE2472-E84A-7BDD-70C2-C15623055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800" b="0" i="0" u="none" strike="noStrike" baseline="0" dirty="0">
                <a:latin typeface="Fd1258791-Identity-H"/>
              </a:rPr>
              <a:t>Kubadabad Sarayı, </a:t>
            </a:r>
            <a:r>
              <a:rPr lang="tr-TR" sz="1800" b="0" i="0" u="none" strike="noStrike" baseline="0" dirty="0">
                <a:latin typeface="Fd1366323-Identity-H"/>
              </a:rPr>
              <a:t>Orta Anadolu, inşasının başlangıcı </a:t>
            </a:r>
            <a:r>
              <a:rPr lang="tr-TR" sz="1800" b="0" i="0" u="none" strike="noStrike" baseline="0" dirty="0">
                <a:latin typeface="Fd1258791-Identity-H"/>
              </a:rPr>
              <a:t>1227</a:t>
            </a:r>
            <a:br>
              <a:rPr lang="tr-TR" sz="1800" b="0" i="0" u="none" strike="noStrike" baseline="0" dirty="0">
                <a:latin typeface="Fd1258791-Identity-H"/>
              </a:rPr>
            </a:br>
            <a:endParaRPr lang="tr-TR" dirty="0"/>
          </a:p>
        </p:txBody>
      </p:sp>
      <p:pic>
        <p:nvPicPr>
          <p:cNvPr id="3074" name="Picture 2" descr="Alaaddin Keykubad'ın sarayının su kanalları ortaya çıkarılıyor">
            <a:extLst>
              <a:ext uri="{FF2B5EF4-FFF2-40B4-BE49-F238E27FC236}">
                <a16:creationId xmlns:a16="http://schemas.microsoft.com/office/drawing/2014/main" id="{4FBEBD4A-9ED2-C3B6-619E-CABA2E787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14425"/>
            <a:ext cx="82296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EAF5648A-FC43-8CC3-100E-894210231F8D}"/>
              </a:ext>
            </a:extLst>
          </p:cNvPr>
          <p:cNvSpPr txBox="1"/>
          <p:nvPr/>
        </p:nvSpPr>
        <p:spPr>
          <a:xfrm>
            <a:off x="277402" y="1114425"/>
            <a:ext cx="3863084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800" b="0" i="0" u="none" strike="noStrike" baseline="0" dirty="0">
                <a:latin typeface="Fd1366323-Identity-H"/>
              </a:rPr>
              <a:t>Alaeddin Keykubad'ın </a:t>
            </a:r>
            <a:r>
              <a:rPr lang="tr-TR" sz="2000" b="0" i="0" u="none" strike="noStrike" baseline="0" dirty="0">
                <a:latin typeface="Fd1704368-Identity-H"/>
              </a:rPr>
              <a:t>( </a:t>
            </a:r>
            <a:r>
              <a:rPr lang="tr-TR" sz="1800" b="0" i="0" u="none" strike="noStrike" baseline="0" dirty="0">
                <a:latin typeface="Fd1258791-Identity-H"/>
              </a:rPr>
              <a:t>1219- 1237) </a:t>
            </a:r>
            <a:r>
              <a:rPr lang="tr-TR" sz="1800" b="0" i="0" u="none" strike="noStrike" baseline="0" dirty="0">
                <a:latin typeface="Fd1366323-Identity-H"/>
              </a:rPr>
              <a:t>tarihsel kaynaklardan bildiğimiz bu yazlık ikametgahı,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Beyşehir Gölü'nün batı kıyısında yer alır ve en önemli Anadolu Selçuklu saray yapısı sayılır.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Sultanın talimatı üzerine ve onun aktif katılımıyla, baş mimarı </a:t>
            </a:r>
            <a:r>
              <a:rPr lang="tr-TR" sz="1800" b="0" i="0" u="none" strike="noStrike" baseline="0" dirty="0" err="1">
                <a:latin typeface="Fd1366323-Identity-H"/>
              </a:rPr>
              <a:t>Sadeddin</a:t>
            </a:r>
            <a:r>
              <a:rPr lang="tr-TR" sz="1800" b="0" i="0" u="none" strike="noStrike" baseline="0" dirty="0">
                <a:latin typeface="Fd1366323-Identity-H"/>
              </a:rPr>
              <a:t> Köpek tarafından 1</a:t>
            </a:r>
            <a:r>
              <a:rPr lang="tr-TR" sz="1800" b="0" i="0" u="none" strike="noStrike" baseline="0" dirty="0">
                <a:latin typeface="Fd1258791-Identity-H"/>
              </a:rPr>
              <a:t>227'de </a:t>
            </a:r>
            <a:r>
              <a:rPr lang="tr-TR" sz="1800" b="0" i="0" u="none" strike="noStrike" baseline="0" dirty="0">
                <a:latin typeface="Fd1366323-Identity-H"/>
              </a:rPr>
              <a:t>yaptırılmaya başladı. Sadece birkaç yıl kullanıldı ve Gıyaseddin </a:t>
            </a:r>
            <a:r>
              <a:rPr lang="tr-TR" sz="1800" b="0" i="0" u="none" strike="noStrike" baseline="0" dirty="0" err="1">
                <a:latin typeface="Fd1366323-Identity-H"/>
              </a:rPr>
              <a:t>Keyhüsrev</a:t>
            </a:r>
            <a:r>
              <a:rPr lang="tr-TR" sz="1800" b="0" i="0" u="none" strike="noStrike" baseline="0" dirty="0">
                <a:latin typeface="Fd1366323-Identity-H"/>
              </a:rPr>
              <a:t> döneminde</a:t>
            </a:r>
          </a:p>
          <a:p>
            <a:pPr algn="l"/>
            <a:r>
              <a:rPr lang="tr-TR" sz="2000" b="0" i="0" u="none" strike="noStrike" baseline="0" dirty="0">
                <a:latin typeface="Fd1704368-Identity-H"/>
              </a:rPr>
              <a:t>( </a:t>
            </a:r>
            <a:r>
              <a:rPr lang="tr-TR" sz="1800" b="0" i="0" u="none" strike="noStrike" baseline="0" dirty="0">
                <a:latin typeface="Fd1258791-Identity-H"/>
              </a:rPr>
              <a:t>1236/37- 1246-47) </a:t>
            </a:r>
            <a:r>
              <a:rPr lang="tr-TR" sz="1800" b="0" i="0" u="none" strike="noStrike" baseline="0" dirty="0">
                <a:latin typeface="Fd1366323-Identity-H"/>
              </a:rPr>
              <a:t>bakımsızlıktan yıkılmaya yüz tuttu. Çeşitli müstakil yapıları arasında,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sırlı ve </a:t>
            </a:r>
            <a:r>
              <a:rPr lang="tr-TR" sz="1800" b="0" i="0" u="none" strike="noStrike" baseline="0" dirty="0" err="1">
                <a:latin typeface="Fd1366323-Identity-H"/>
              </a:rPr>
              <a:t>sıraltı</a:t>
            </a:r>
            <a:r>
              <a:rPr lang="tr-TR" sz="1800" b="0" i="0" u="none" strike="noStrike" baseline="0" dirty="0">
                <a:latin typeface="Fd1366323-Identity-H"/>
              </a:rPr>
              <a:t> boyalı duvar çinileriyle zengin biçimde bezenmiş iki saray vardır.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1568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AF49022-405F-F6B5-0EC7-46EF46C3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12454"/>
            <a:ext cx="2381250" cy="2101850"/>
          </a:xfrm>
        </p:spPr>
        <p:txBody>
          <a:bodyPr>
            <a:normAutofit/>
          </a:bodyPr>
          <a:lstStyle/>
          <a:p>
            <a:r>
              <a:rPr lang="tr-TR" sz="2800" b="0" i="0" u="none" strike="noStrike" baseline="0" dirty="0">
                <a:latin typeface="Fd1258791-Identity-H"/>
              </a:rPr>
              <a:t>Kubadabad Sarayı çinileri </a:t>
            </a:r>
            <a:endParaRPr lang="tr-TR" sz="2800" dirty="0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F70014-62EB-5246-1E73-EB165D5C6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538" y="412454"/>
            <a:ext cx="3243262" cy="21018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tr-TR" sz="17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320874F-9CF8-C399-FAB0-198D5AF15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" b="4173"/>
          <a:stretch/>
        </p:blipFill>
        <p:spPr bwMode="auto">
          <a:xfrm>
            <a:off x="20" y="2959630"/>
            <a:ext cx="6400781" cy="389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ubadabad Palace tile Konya Karatay Museum | Resim, Sanat, Müze">
            <a:extLst>
              <a:ext uri="{FF2B5EF4-FFF2-40B4-BE49-F238E27FC236}">
                <a16:creationId xmlns:a16="http://schemas.microsoft.com/office/drawing/2014/main" id="{03717292-DA09-7C1F-6BBC-1081394EC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1" r="21888" b="2"/>
          <a:stretch/>
        </p:blipFill>
        <p:spPr bwMode="auto">
          <a:xfrm>
            <a:off x="6591299" y="1"/>
            <a:ext cx="56007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38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1AD1929A-2E85-93EE-EEF2-4FB35C70FD77}"/>
              </a:ext>
            </a:extLst>
          </p:cNvPr>
          <p:cNvSpPr txBox="1"/>
          <p:nvPr/>
        </p:nvSpPr>
        <p:spPr>
          <a:xfrm>
            <a:off x="499152" y="924674"/>
            <a:ext cx="473039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2000" b="0" i="0" u="none" strike="noStrike" baseline="0" dirty="0">
                <a:latin typeface="Fd1366326-Identity-H"/>
              </a:rPr>
              <a:t>Kubadabad sarayında bulunmuş yıldız</a:t>
            </a:r>
          </a:p>
          <a:p>
            <a:pPr algn="l"/>
            <a:r>
              <a:rPr lang="tr-TR" sz="2000" b="0" i="0" u="none" strike="noStrike" baseline="0" dirty="0">
                <a:latin typeface="Fd1366326-Identity-H"/>
              </a:rPr>
              <a:t>biçimli çiniler, </a:t>
            </a:r>
            <a:r>
              <a:rPr lang="tr-TR" sz="2000" b="0" i="0" u="none" strike="noStrike" baseline="0" dirty="0">
                <a:latin typeface="Fd1366323-Identity-H"/>
              </a:rPr>
              <a:t>bugün çoğu Konya'daki</a:t>
            </a:r>
          </a:p>
          <a:p>
            <a:pPr algn="l"/>
            <a:r>
              <a:rPr lang="tr-TR" sz="2000" b="0" i="0" u="none" strike="noStrike" baseline="0" dirty="0">
                <a:latin typeface="Fd1366323-Identity-H"/>
              </a:rPr>
              <a:t>Karatay Müzesi'nde</a:t>
            </a:r>
          </a:p>
          <a:p>
            <a:pPr algn="l"/>
            <a:r>
              <a:rPr lang="tr-TR" sz="2000" b="0" i="0" u="none" strike="noStrike" baseline="0" dirty="0">
                <a:latin typeface="Fd1366323-Identity-H"/>
              </a:rPr>
              <a:t>Alaeddin Keykubad'ın yazlık sarayı Kubadabad’da</a:t>
            </a:r>
          </a:p>
          <a:p>
            <a:pPr algn="l"/>
            <a:r>
              <a:rPr lang="tr-TR" sz="2000" dirty="0">
                <a:latin typeface="Fd1366323-Identity-H"/>
              </a:rPr>
              <a:t>1</a:t>
            </a:r>
            <a:r>
              <a:rPr lang="tr-TR" sz="2000" b="0" i="0" u="none" strike="noStrike" baseline="0" dirty="0">
                <a:latin typeface="Fd1366323-Identity-H"/>
              </a:rPr>
              <a:t>960’lardaki kazılarda ortaya çıkarılan</a:t>
            </a:r>
          </a:p>
          <a:p>
            <a:pPr algn="l"/>
            <a:r>
              <a:rPr lang="tr-TR" sz="2000" b="0" i="0" u="none" strike="noStrike" baseline="0" dirty="0">
                <a:latin typeface="Fd1366323-Identity-H"/>
              </a:rPr>
              <a:t>bu metal sırlı ve </a:t>
            </a:r>
            <a:r>
              <a:rPr lang="tr-TR" sz="2000" b="0" i="0" u="none" strike="noStrike" baseline="0" dirty="0" err="1">
                <a:latin typeface="Fd1366323-Identity-H"/>
              </a:rPr>
              <a:t>sıraltı</a:t>
            </a:r>
            <a:r>
              <a:rPr lang="tr-TR" sz="2000" b="0" i="0" u="none" strike="noStrike" baseline="0" dirty="0">
                <a:latin typeface="Fd1366323-Identity-H"/>
              </a:rPr>
              <a:t> boyamalı duvar çiniler,</a:t>
            </a:r>
          </a:p>
          <a:p>
            <a:pPr algn="l"/>
            <a:r>
              <a:rPr lang="tr-TR" sz="2000" b="0" i="0" u="none" strike="noStrike" baseline="0" dirty="0">
                <a:latin typeface="Fd1366323-Identity-H"/>
              </a:rPr>
              <a:t>daha önce hiç karşılaşılmayan bir figür</a:t>
            </a:r>
          </a:p>
          <a:p>
            <a:pPr algn="l"/>
            <a:r>
              <a:rPr lang="tr-TR" sz="2000" b="0" i="0" u="none" strike="noStrike" baseline="0" dirty="0">
                <a:latin typeface="Fd1366323-Identity-H"/>
              </a:rPr>
              <a:t>repertuarını sergiler. Anadolu Selçuklularının,</a:t>
            </a:r>
          </a:p>
          <a:p>
            <a:pPr algn="l"/>
            <a:r>
              <a:rPr lang="tr-TR" sz="2000" b="0" i="0" u="none" strike="noStrike" baseline="0" dirty="0">
                <a:latin typeface="Fd1366323-Identity-H"/>
              </a:rPr>
              <a:t>özellikle de hükümdarlarının figüratif</a:t>
            </a:r>
          </a:p>
          <a:p>
            <a:pPr algn="l"/>
            <a:r>
              <a:rPr lang="tr-TR" sz="2000" b="0" i="0" u="none" strike="noStrike" baseline="0" dirty="0">
                <a:latin typeface="Fd1366323-Identity-H"/>
              </a:rPr>
              <a:t>tasvire açıklığını çarpıcı biçimde yansıtır.</a:t>
            </a:r>
            <a:endParaRPr lang="tr-TR" sz="2000" dirty="0"/>
          </a:p>
        </p:txBody>
      </p:sp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290DE522-6597-1F6F-74E3-2194010FC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074" y="104722"/>
            <a:ext cx="4605774" cy="3065143"/>
          </a:xfrm>
          <a:prstGeom prst="rect">
            <a:avLst/>
          </a:prstGeom>
        </p:spPr>
      </p:pic>
      <p:pic>
        <p:nvPicPr>
          <p:cNvPr id="9" name="Resim 8" descr="metin, kumaş içeren bir resim&#10;&#10;Açıklama otomatik olarak oluşturuldu">
            <a:extLst>
              <a:ext uri="{FF2B5EF4-FFF2-40B4-BE49-F238E27FC236}">
                <a16:creationId xmlns:a16="http://schemas.microsoft.com/office/drawing/2014/main" id="{2436C4B6-2343-E0EE-E6B7-DBD0560DC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884" y="3303602"/>
            <a:ext cx="4605774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10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12F742-F85E-2403-40A4-934F0D231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086CB5F-BA4D-AADB-DEFA-7BB09E1EFDA9}"/>
              </a:ext>
            </a:extLst>
          </p:cNvPr>
          <p:cNvSpPr txBox="1"/>
          <p:nvPr/>
        </p:nvSpPr>
        <p:spPr>
          <a:xfrm>
            <a:off x="345096" y="2887413"/>
            <a:ext cx="1164484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800" b="0" i="0" u="none" strike="noStrike" baseline="0" dirty="0" err="1">
                <a:latin typeface="Fd1258791-Identity-H"/>
              </a:rPr>
              <a:t>İçkale</a:t>
            </a:r>
            <a:r>
              <a:rPr lang="tr-TR" sz="1800" b="0" i="0" u="none" strike="noStrike" baseline="0" dirty="0">
                <a:latin typeface="Fd1258791-Identity-H"/>
              </a:rPr>
              <a:t> ve kent surlarına ait kabartmalar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Konya, 1221 /21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Gittikçe yaklaşan Moğol tehdidi, Sultan Alaeddin Keykubad’ı (12 19- 1237) tahta çıkışından kısa bir süre sonra başkent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Konya'yı bir surla çevirerek güvence altına almaya yöneltti. Tıpkı iç kale suru gibi, bu tahkimat da tamamen yıkılmış durumdadır. Ama günümüze ulaşan çok sayıda figüratif mermer kabartma vardır: "Kıvrık dizli" (alışılagelmiş resmetme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tarzıyla koşar durumda) melekler ya da cinler; genel bir iktidar sembolü ya da doğrudan surları yaptıran Alaeddin Keykubad’la ilişkili bir gönderme olarak yorumlanabilecek olan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arma şeklinde çift başlı kartallar; anlatı sahnelerini tasvir eden kabartmalar. Daha büyük bir tümel kümenin parçası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olması gereken böyle bir kabartma, kanatlı ve tek boynuzlu bir atı, önünde tırısa kalkmış bir fili kovalarken gösterir. </a:t>
            </a:r>
            <a:r>
              <a:rPr lang="tr-TR" sz="800" b="0" i="0" u="none" strike="noStrike" baseline="0" dirty="0">
                <a:latin typeface="Fd1698807-Identity-H"/>
              </a:rPr>
              <a:t>Bu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eser çok iyi bilinen bir fablın görsel anlatımı olabilir: Gergedan/tek boynuzlu at amansız düşmanı boynuzlayarak öldürür.</a:t>
            </a:r>
          </a:p>
          <a:p>
            <a:pPr algn="l"/>
            <a:r>
              <a:rPr lang="tr-TR" sz="1800" b="0" i="0" u="none" strike="noStrike" baseline="0" dirty="0">
                <a:latin typeface="Fd1366323-Identity-H"/>
              </a:rPr>
              <a:t>Ama filin yarasından akan kanın gözüne girmesiyle kör </a:t>
            </a:r>
            <a:r>
              <a:rPr lang="pt-BR" sz="1800" b="0" i="0" u="none" strike="noStrike" baseline="0" dirty="0">
                <a:latin typeface="Fd1366323-Identity-H"/>
              </a:rPr>
              <a:t>olur ve böylece o da can verir.</a:t>
            </a: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8748374-76F1-2A95-8CBB-6BE5EAB8A1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1" t="60824" r="-589" b="13531"/>
          <a:stretch/>
        </p:blipFill>
        <p:spPr>
          <a:xfrm>
            <a:off x="345096" y="-143463"/>
            <a:ext cx="9466725" cy="303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4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553641" y="306016"/>
            <a:ext cx="5453063" cy="14376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4000" spc="-200"/>
            </a:pPr>
            <a:r>
              <a:rPr lang="tr-TR" dirty="0"/>
              <a:t>Konya Alaeddin Camii</a:t>
            </a:r>
            <a:br>
              <a:rPr lang="tr-TR" dirty="0"/>
            </a:br>
            <a:r>
              <a:rPr dirty="0">
                <a:latin typeface="Palatino"/>
                <a:ea typeface="Palatino"/>
                <a:cs typeface="Palatino"/>
                <a:sym typeface="Palatino"/>
              </a:rPr>
              <a:t>1150-1220</a:t>
            </a:r>
          </a:p>
        </p:txBody>
      </p:sp>
      <p:pic>
        <p:nvPicPr>
          <p:cNvPr id="134" name="image15.jpg" descr="Konya Alaeddin Camii ile Kosk 1835 -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218" y="38888"/>
            <a:ext cx="4791407" cy="3096202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7152236" y="3040911"/>
            <a:ext cx="3658640" cy="6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2146" rIns="32146">
            <a:spAutoFit/>
          </a:bodyPr>
          <a:lstStyle>
            <a:lvl1pPr>
              <a:defRPr sz="1600">
                <a:solidFill>
                  <a:srgbClr val="292929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endParaRPr lang="tr-TR" sz="1125" dirty="0">
              <a:solidFill>
                <a:schemeClr val="tx1"/>
              </a:solidFill>
            </a:endParaRPr>
          </a:p>
          <a:p>
            <a:r>
              <a:rPr sz="1125" dirty="0">
                <a:solidFill>
                  <a:schemeClr val="tx1"/>
                </a:solidFill>
              </a:rPr>
              <a:t>Charles </a:t>
            </a:r>
            <a:r>
              <a:rPr sz="1125" dirty="0" err="1">
                <a:solidFill>
                  <a:schemeClr val="tx1"/>
                </a:solidFill>
              </a:rPr>
              <a:t>Texier</a:t>
            </a:r>
            <a:r>
              <a:rPr sz="1125" dirty="0">
                <a:solidFill>
                  <a:schemeClr val="tx1"/>
                </a:solidFill>
              </a:rPr>
              <a:t> (1828), Konya, Great Mosque (1150-1220) and Palace </a:t>
            </a:r>
          </a:p>
        </p:txBody>
      </p:sp>
      <p:pic>
        <p:nvPicPr>
          <p:cNvPr id="137" name="image17.jpg" descr="0510109279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7544617" y="3722911"/>
            <a:ext cx="3836607" cy="2551621"/>
          </a:xfrm>
          <a:prstGeom prst="rect">
            <a:avLst/>
          </a:prstGeom>
        </p:spPr>
      </p:pic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BD96B10-A366-F21D-45BC-ADC17375B226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Konya Alaeddin Cami | Anadolu Selçuklu Sanatı | Okur Yazarım">
            <a:extLst>
              <a:ext uri="{FF2B5EF4-FFF2-40B4-BE49-F238E27FC236}">
                <a16:creationId xmlns:a16="http://schemas.microsoft.com/office/drawing/2014/main" id="{D53D95A4-4E28-9063-B397-B3FA469E9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098477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18.jpeg" descr="4647492381_fa05e173f6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665142" y="166687"/>
            <a:ext cx="4281780" cy="5709047"/>
          </a:xfrm>
          <a:prstGeom prst="rect">
            <a:avLst/>
          </a:prstGeom>
        </p:spPr>
      </p:pic>
      <p:pic>
        <p:nvPicPr>
          <p:cNvPr id="141" name="image19.jpg" descr="5968_123237419365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66688"/>
            <a:ext cx="2571749" cy="3428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20.jpg" descr="3171081244_84e12ee5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578" y="3702472"/>
            <a:ext cx="3482579" cy="2173263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2195760" y="6078140"/>
            <a:ext cx="4208555" cy="481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2146" rIns="32146">
            <a:spAutoFit/>
          </a:bodyPr>
          <a:lstStyle>
            <a:lvl1pPr>
              <a:defRPr>
                <a:solidFill>
                  <a:srgbClr val="292929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sz="1266" dirty="0"/>
              <a:t>Konya, </a:t>
            </a:r>
            <a:r>
              <a:rPr sz="1266" dirty="0" err="1"/>
              <a:t>Alaeddin</a:t>
            </a:r>
            <a:r>
              <a:rPr sz="1266" dirty="0"/>
              <a:t> Mosque and dynastic tomb</a:t>
            </a:r>
            <a:r>
              <a:rPr lang="en-US" sz="1266" dirty="0"/>
              <a:t> tower</a:t>
            </a:r>
            <a:r>
              <a:rPr sz="1266" dirty="0"/>
              <a:t>s</a:t>
            </a:r>
            <a:r>
              <a:rPr lang="en-US" sz="1266" dirty="0"/>
              <a:t> with </a:t>
            </a:r>
          </a:p>
          <a:p>
            <a:r>
              <a:rPr lang="en-US" sz="1266" dirty="0"/>
              <a:t>blue-and-white glazed tilework sarcophagi</a:t>
            </a:r>
            <a:r>
              <a:rPr sz="1266" dirty="0"/>
              <a:t>, 13th century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731</TotalTime>
  <Words>1135</Words>
  <Application>Microsoft Office PowerPoint</Application>
  <PresentationFormat>Geniş ekran</PresentationFormat>
  <Paragraphs>163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Fd1258791-Identity-H</vt:lpstr>
      <vt:lpstr>Fd1366323-Identity-H</vt:lpstr>
      <vt:lpstr>Fd1366326-Identity-H</vt:lpstr>
      <vt:lpstr>Fd1698807-Identity-H</vt:lpstr>
      <vt:lpstr>Fd1704368-Identity-H</vt:lpstr>
      <vt:lpstr>Palatino</vt:lpstr>
      <vt:lpstr>Times New Roman</vt:lpstr>
      <vt:lpstr>Verdana</vt:lpstr>
      <vt:lpstr>Office Teması</vt:lpstr>
      <vt:lpstr>ANADOLU SELÇUKLULARI DÖNEMİ SANATI VE KÜLTÜRÜ</vt:lpstr>
      <vt:lpstr>Anadolu Selçuklu Devleti (Rum Selçuklu Sultanlığı)</vt:lpstr>
      <vt:lpstr> </vt:lpstr>
      <vt:lpstr>Kubadabad Sarayı, Orta Anadolu, inşasının başlangıcı 1227 </vt:lpstr>
      <vt:lpstr>Kubadabad Sarayı çinileri </vt:lpstr>
      <vt:lpstr>PowerPoint Sunusu</vt:lpstr>
      <vt:lpstr>PowerPoint Sunusu</vt:lpstr>
      <vt:lpstr>Konya Alaeddin Camii 1150-1220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Temel Kaynaklar (sunuya ait)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ABBASİLER DÖNEMİ SANATI VE KÜLTÜRÜ</dc:title>
  <dc:creator>ayse ersay</dc:creator>
  <cp:lastModifiedBy>ayse ersay</cp:lastModifiedBy>
  <cp:revision>150</cp:revision>
  <dcterms:created xsi:type="dcterms:W3CDTF">2023-01-19T15:39:00Z</dcterms:created>
  <dcterms:modified xsi:type="dcterms:W3CDTF">2023-01-22T10:51:07Z</dcterms:modified>
</cp:coreProperties>
</file>