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DF1CF-2536-4CE4-B6C9-9FE7C06F0505}" type="datetimeFigureOut">
              <a:rPr lang="tr-TR" smtClean="0"/>
              <a:t>27.03.2018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013A-467E-4B58-A62E-6702DBF3C2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5560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DF1CF-2536-4CE4-B6C9-9FE7C06F0505}" type="datetimeFigureOut">
              <a:rPr lang="tr-TR" smtClean="0"/>
              <a:t>27.03.2018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013A-467E-4B58-A62E-6702DBF3C2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0821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DF1CF-2536-4CE4-B6C9-9FE7C06F0505}" type="datetimeFigureOut">
              <a:rPr lang="tr-TR" smtClean="0"/>
              <a:t>27.03.2018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013A-467E-4B58-A62E-6702DBF3C2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7472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DF1CF-2536-4CE4-B6C9-9FE7C06F0505}" type="datetimeFigureOut">
              <a:rPr lang="tr-TR" smtClean="0"/>
              <a:t>27.03.2018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013A-467E-4B58-A62E-6702DBF3C2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6162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DF1CF-2536-4CE4-B6C9-9FE7C06F0505}" type="datetimeFigureOut">
              <a:rPr lang="tr-TR" smtClean="0"/>
              <a:t>27.03.2018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013A-467E-4B58-A62E-6702DBF3C2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4017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DF1CF-2536-4CE4-B6C9-9FE7C06F0505}" type="datetimeFigureOut">
              <a:rPr lang="tr-TR" smtClean="0"/>
              <a:t>27.03.2018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013A-467E-4B58-A62E-6702DBF3C2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6494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DF1CF-2536-4CE4-B6C9-9FE7C06F0505}" type="datetimeFigureOut">
              <a:rPr lang="tr-TR" smtClean="0"/>
              <a:t>27.03.2018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013A-467E-4B58-A62E-6702DBF3C2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4617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DF1CF-2536-4CE4-B6C9-9FE7C06F0505}" type="datetimeFigureOut">
              <a:rPr lang="tr-TR" smtClean="0"/>
              <a:t>27.03.2018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013A-467E-4B58-A62E-6702DBF3C2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7201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DF1CF-2536-4CE4-B6C9-9FE7C06F0505}" type="datetimeFigureOut">
              <a:rPr lang="tr-TR" smtClean="0"/>
              <a:t>27.03.2018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013A-467E-4B58-A62E-6702DBF3C2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9407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DF1CF-2536-4CE4-B6C9-9FE7C06F0505}" type="datetimeFigureOut">
              <a:rPr lang="tr-TR" smtClean="0"/>
              <a:t>27.03.2018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013A-467E-4B58-A62E-6702DBF3C2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0455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DF1CF-2536-4CE4-B6C9-9FE7C06F0505}" type="datetimeFigureOut">
              <a:rPr lang="tr-TR" smtClean="0"/>
              <a:t>27.03.2018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013A-467E-4B58-A62E-6702DBF3C2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6545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EDF1CF-2536-4CE4-B6C9-9FE7C06F0505}" type="datetimeFigureOut">
              <a:rPr lang="tr-TR" smtClean="0"/>
              <a:t>27.03.2018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9013A-467E-4B58-A62E-6702DBF3C2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8867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Marka Nedir?</a:t>
            </a:r>
            <a:endParaRPr lang="tr-TR" dirty="0"/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65825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Saldırıcı Markalar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Kurum pazar pozisyonunu korumak için aynı ürün grubunda iki değişik </a:t>
            </a:r>
            <a:r>
              <a:rPr lang="tr-TR" dirty="0" smtClean="0"/>
              <a:t>marka ile </a:t>
            </a:r>
            <a:r>
              <a:rPr lang="tr-TR" dirty="0"/>
              <a:t>yer alırsa, bu tür markalara saldırıcı markalar denilmektedir. </a:t>
            </a:r>
            <a:endParaRPr lang="tr-TR" dirty="0" smtClean="0"/>
          </a:p>
          <a:p>
            <a:r>
              <a:rPr lang="tr-TR" dirty="0" smtClean="0"/>
              <a:t>Örneğin</a:t>
            </a:r>
            <a:r>
              <a:rPr lang="tr-TR" dirty="0"/>
              <a:t>; Marsa </a:t>
            </a:r>
            <a:r>
              <a:rPr lang="tr-TR" dirty="0" smtClean="0"/>
              <a:t>Kraft </a:t>
            </a:r>
            <a:r>
              <a:rPr lang="tr-TR" dirty="0" err="1" smtClean="0"/>
              <a:t>Luna</a:t>
            </a:r>
            <a:r>
              <a:rPr lang="tr-TR" dirty="0" smtClean="0"/>
              <a:t> margarin </a:t>
            </a:r>
            <a:r>
              <a:rPr lang="tr-TR" dirty="0"/>
              <a:t>markasına sahipken aynı ürün kategorisinde </a:t>
            </a:r>
            <a:r>
              <a:rPr lang="tr-TR" dirty="0" smtClean="0"/>
              <a:t>Evin markasına </a:t>
            </a:r>
            <a:r>
              <a:rPr lang="tr-TR" dirty="0"/>
              <a:t>da sahiptir. </a:t>
            </a:r>
          </a:p>
        </p:txBody>
      </p:sp>
    </p:spTree>
    <p:extLst>
      <p:ext uri="{BB962C8B-B14F-4D97-AF65-F5344CB8AC3E}">
        <p14:creationId xmlns:p14="http://schemas.microsoft.com/office/powerpoint/2010/main" val="39523661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Dağıtıcı Kurum Markası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Üretici markasının tam tersi olarak toptancı, perakendeci, dağıtıcı ya </a:t>
            </a:r>
            <a:r>
              <a:rPr lang="tr-TR" dirty="0" smtClean="0"/>
              <a:t>da pazarlama </a:t>
            </a:r>
            <a:r>
              <a:rPr lang="tr-TR" dirty="0"/>
              <a:t>aracısının markası olarak ifade edilmektedir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Kipa</a:t>
            </a:r>
            <a:r>
              <a:rPr lang="tr-TR" dirty="0" smtClean="0"/>
              <a:t> süt, </a:t>
            </a:r>
            <a:r>
              <a:rPr lang="tr-TR" dirty="0" err="1" smtClean="0"/>
              <a:t>Miros</a:t>
            </a:r>
            <a:r>
              <a:rPr lang="tr-TR" dirty="0" smtClean="0"/>
              <a:t> yoğurt vb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914107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Lisanslı Marka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 işletme kendi ürettiği üründe, başka bir işletmeye ait bir marka adını, </a:t>
            </a:r>
            <a:r>
              <a:rPr lang="tr-TR" dirty="0" smtClean="0"/>
              <a:t>bir bedel </a:t>
            </a:r>
            <a:r>
              <a:rPr lang="tr-TR" dirty="0"/>
              <a:t>veya hisse payı karşılığında </a:t>
            </a:r>
            <a:r>
              <a:rPr lang="tr-TR" dirty="0" smtClean="0"/>
              <a:t>kullanabilmektedir.</a:t>
            </a:r>
          </a:p>
          <a:p>
            <a:r>
              <a:rPr lang="tr-TR" dirty="0" smtClean="0"/>
              <a:t>Walt Disney kahramanları kullanılarak yapılan tasarımları düşünün.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879425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Ana Marka/Alt Marka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Ana </a:t>
            </a:r>
            <a:r>
              <a:rPr lang="tr-TR" dirty="0"/>
              <a:t>marka, alt </a:t>
            </a:r>
            <a:r>
              <a:rPr lang="tr-TR" dirty="0" smtClean="0"/>
              <a:t>markanın destekleyicisi </a:t>
            </a:r>
            <a:r>
              <a:rPr lang="tr-TR" dirty="0"/>
              <a:t>olarak kullanılabilir. Bu durumda alt marka ikisi arasında </a:t>
            </a:r>
            <a:r>
              <a:rPr lang="tr-TR" dirty="0" smtClean="0"/>
              <a:t>baskın olandır </a:t>
            </a:r>
            <a:r>
              <a:rPr lang="tr-TR" dirty="0"/>
              <a:t>ve müşterilerin ürünü veya hizmeti satın alma kararını belirler. </a:t>
            </a:r>
            <a:r>
              <a:rPr lang="tr-TR" dirty="0" err="1" smtClean="0"/>
              <a:t>Doubletree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/>
              <a:t>Marriott</a:t>
            </a:r>
            <a:r>
              <a:rPr lang="tr-TR" dirty="0"/>
              <a:t>, </a:t>
            </a:r>
            <a:r>
              <a:rPr lang="tr-TR" dirty="0" err="1" smtClean="0"/>
              <a:t>Love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Chloe</a:t>
            </a:r>
            <a:r>
              <a:rPr lang="tr-TR" dirty="0" smtClean="0"/>
              <a:t> vb.</a:t>
            </a:r>
          </a:p>
          <a:p>
            <a:r>
              <a:rPr lang="tr-TR" dirty="0"/>
              <a:t>İkinci durumda ana marka ve alt marka birlikte belirleyici (</a:t>
            </a:r>
            <a:r>
              <a:rPr lang="tr-TR" dirty="0" err="1" smtClean="0"/>
              <a:t>co-drivers</a:t>
            </a:r>
            <a:r>
              <a:rPr lang="tr-TR" dirty="0" smtClean="0"/>
              <a:t>) olabilirler</a:t>
            </a:r>
            <a:r>
              <a:rPr lang="tr-TR" dirty="0"/>
              <a:t>. Bu durumda tüketiciler üzerinde eşit etkiye sahiptirler</a:t>
            </a:r>
            <a:r>
              <a:rPr lang="tr-TR" dirty="0" smtClean="0"/>
              <a:t>.</a:t>
            </a:r>
          </a:p>
          <a:p>
            <a:r>
              <a:rPr lang="tr-TR" dirty="0"/>
              <a:t>Üçüncü olarak ise ana </a:t>
            </a:r>
            <a:r>
              <a:rPr lang="tr-TR" dirty="0" smtClean="0"/>
              <a:t>marka belirleyici </a:t>
            </a:r>
            <a:r>
              <a:rPr lang="tr-TR" dirty="0"/>
              <a:t>olarak kendi birincil etkisini koruyabilir. Alt marka ise tanıtıcı olarak, </a:t>
            </a:r>
            <a:r>
              <a:rPr lang="tr-TR" dirty="0" smtClean="0"/>
              <a:t>yani şirketin </a:t>
            </a:r>
            <a:r>
              <a:rPr lang="tr-TR" dirty="0"/>
              <a:t>müşterilerinin tanıdıkları ürün ve hizmeti küçük değişikliklerle </a:t>
            </a:r>
            <a:r>
              <a:rPr lang="tr-TR" dirty="0" smtClean="0"/>
              <a:t>sunmaya devam </a:t>
            </a:r>
            <a:r>
              <a:rPr lang="tr-TR" dirty="0"/>
              <a:t>ettiği mesajını vermektedir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673579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Hat Markaları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Burada bir grup ürün belirli bir ad altında toplanır. Örneğin “</a:t>
            </a:r>
            <a:r>
              <a:rPr lang="tr-TR" dirty="0" err="1"/>
              <a:t>L’Oreal</a:t>
            </a:r>
            <a:r>
              <a:rPr lang="tr-TR" dirty="0"/>
              <a:t> </a:t>
            </a:r>
            <a:r>
              <a:rPr lang="tr-TR" dirty="0" err="1" smtClean="0"/>
              <a:t>Studio</a:t>
            </a:r>
            <a:r>
              <a:rPr lang="tr-TR" dirty="0" smtClean="0"/>
              <a:t> </a:t>
            </a:r>
            <a:r>
              <a:rPr lang="tr-TR" dirty="0" err="1" smtClean="0"/>
              <a:t>Line</a:t>
            </a:r>
            <a:r>
              <a:rPr lang="tr-TR" dirty="0" smtClean="0"/>
              <a:t> </a:t>
            </a:r>
            <a:r>
              <a:rPr lang="tr-TR" dirty="0"/>
              <a:t>“ markasında olduğu gibi</a:t>
            </a:r>
            <a:r>
              <a:rPr lang="tr-TR" dirty="0" smtClean="0"/>
              <a:t>.</a:t>
            </a:r>
          </a:p>
          <a:p>
            <a:r>
              <a:rPr lang="tr-TR" dirty="0" smtClean="0"/>
              <a:t>Bu </a:t>
            </a:r>
            <a:r>
              <a:rPr lang="tr-TR" dirty="0"/>
              <a:t>hat içinde yer alan bütün ürünler benzer </a:t>
            </a:r>
            <a:r>
              <a:rPr lang="tr-TR" dirty="0" smtClean="0"/>
              <a:t>bir alanla </a:t>
            </a:r>
            <a:r>
              <a:rPr lang="tr-TR" dirty="0"/>
              <a:t>ilgilidir. Aynı kalite ve değer seviyesinde konumlanırlar. </a:t>
            </a:r>
          </a:p>
        </p:txBody>
      </p:sp>
    </p:spTree>
    <p:extLst>
      <p:ext uri="{BB962C8B-B14F-4D97-AF65-F5344CB8AC3E}">
        <p14:creationId xmlns:p14="http://schemas.microsoft.com/office/powerpoint/2010/main" val="13512409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 smtClean="0"/>
              <a:t>Marka</a:t>
            </a:r>
            <a:r>
              <a:rPr lang="en-US" smtClean="0"/>
              <a:t> </a:t>
            </a:r>
            <a:r>
              <a:rPr lang="en-US" err="1" smtClean="0"/>
              <a:t>İsimleri</a:t>
            </a:r>
            <a:r>
              <a:rPr lang="en-US" smtClean="0"/>
              <a:t>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err="1" smtClean="0"/>
              <a:t>Marka</a:t>
            </a:r>
            <a:r>
              <a:rPr lang="en-US" smtClean="0"/>
              <a:t> </a:t>
            </a:r>
            <a:r>
              <a:rPr lang="en-US" err="1" smtClean="0"/>
              <a:t>ismi</a:t>
            </a:r>
            <a:r>
              <a:rPr lang="en-US" smtClean="0"/>
              <a:t> </a:t>
            </a:r>
            <a:r>
              <a:rPr lang="en-US" err="1" smtClean="0"/>
              <a:t>bir</a:t>
            </a:r>
            <a:r>
              <a:rPr lang="en-US" smtClean="0"/>
              <a:t> </a:t>
            </a:r>
            <a:r>
              <a:rPr lang="en-US" err="1" smtClean="0"/>
              <a:t>kurumun</a:t>
            </a:r>
            <a:r>
              <a:rPr lang="en-US" smtClean="0"/>
              <a:t> </a:t>
            </a:r>
            <a:r>
              <a:rPr lang="en-US" err="1" smtClean="0"/>
              <a:t>müşteriyle</a:t>
            </a:r>
            <a:r>
              <a:rPr lang="en-US" smtClean="0"/>
              <a:t> </a:t>
            </a:r>
            <a:r>
              <a:rPr lang="en-US" err="1" smtClean="0"/>
              <a:t>kurduğu</a:t>
            </a:r>
            <a:r>
              <a:rPr lang="en-US" smtClean="0"/>
              <a:t> </a:t>
            </a:r>
            <a:r>
              <a:rPr lang="en-US" err="1" smtClean="0"/>
              <a:t>ilişkinin</a:t>
            </a:r>
            <a:r>
              <a:rPr lang="en-US" smtClean="0"/>
              <a:t> </a:t>
            </a:r>
            <a:r>
              <a:rPr lang="en-US" err="1" smtClean="0"/>
              <a:t>temel</a:t>
            </a:r>
            <a:r>
              <a:rPr lang="en-US" smtClean="0"/>
              <a:t> </a:t>
            </a:r>
            <a:r>
              <a:rPr lang="en-US" err="1" smtClean="0"/>
              <a:t>taşıdır</a:t>
            </a:r>
            <a:r>
              <a:rPr lang="en-US" smtClean="0"/>
              <a:t>. </a:t>
            </a:r>
          </a:p>
          <a:p>
            <a:r>
              <a:rPr lang="en-US" err="1" smtClean="0"/>
              <a:t>Marka</a:t>
            </a:r>
            <a:r>
              <a:rPr lang="en-US" smtClean="0"/>
              <a:t> </a:t>
            </a:r>
            <a:r>
              <a:rPr lang="en-US" err="1" smtClean="0"/>
              <a:t>isimleri</a:t>
            </a:r>
            <a:r>
              <a:rPr lang="en-US" smtClean="0"/>
              <a:t> </a:t>
            </a:r>
            <a:r>
              <a:rPr lang="en-US" err="1" smtClean="0"/>
              <a:t>bir</a:t>
            </a:r>
            <a:r>
              <a:rPr lang="en-US" smtClean="0"/>
              <a:t> </a:t>
            </a:r>
            <a:r>
              <a:rPr lang="en-US" err="1" smtClean="0"/>
              <a:t>şirketin</a:t>
            </a:r>
            <a:r>
              <a:rPr lang="en-US" smtClean="0"/>
              <a:t> ne </a:t>
            </a:r>
            <a:r>
              <a:rPr lang="en-US" err="1" smtClean="0"/>
              <a:t>iş</a:t>
            </a:r>
            <a:r>
              <a:rPr lang="en-US" smtClean="0"/>
              <a:t> </a:t>
            </a:r>
            <a:r>
              <a:rPr lang="en-US" err="1" smtClean="0"/>
              <a:t>yaptığını</a:t>
            </a:r>
            <a:r>
              <a:rPr lang="en-US" smtClean="0"/>
              <a:t> </a:t>
            </a:r>
            <a:r>
              <a:rPr lang="en-US" err="1" smtClean="0"/>
              <a:t>açık</a:t>
            </a:r>
            <a:r>
              <a:rPr lang="en-US" smtClean="0"/>
              <a:t> </a:t>
            </a:r>
            <a:r>
              <a:rPr lang="en-US" err="1" smtClean="0"/>
              <a:t>açık</a:t>
            </a:r>
            <a:r>
              <a:rPr lang="en-US" smtClean="0"/>
              <a:t> </a:t>
            </a:r>
            <a:r>
              <a:rPr lang="en-US" err="1" smtClean="0"/>
              <a:t>ifade</a:t>
            </a:r>
            <a:r>
              <a:rPr lang="en-US" smtClean="0"/>
              <a:t> </a:t>
            </a:r>
            <a:r>
              <a:rPr lang="en-US" err="1" smtClean="0"/>
              <a:t>edebileceği</a:t>
            </a:r>
            <a:r>
              <a:rPr lang="en-US" smtClean="0"/>
              <a:t> </a:t>
            </a:r>
            <a:r>
              <a:rPr lang="en-US" err="1" smtClean="0"/>
              <a:t>gibi</a:t>
            </a:r>
            <a:r>
              <a:rPr lang="en-US" smtClean="0"/>
              <a:t> (</a:t>
            </a:r>
            <a:r>
              <a:rPr lang="en-US" err="1" smtClean="0"/>
              <a:t>Türk</a:t>
            </a:r>
            <a:r>
              <a:rPr lang="en-US" smtClean="0"/>
              <a:t> </a:t>
            </a:r>
            <a:r>
              <a:rPr lang="en-US" err="1" smtClean="0"/>
              <a:t>Hava</a:t>
            </a:r>
            <a:r>
              <a:rPr lang="en-US" smtClean="0"/>
              <a:t> </a:t>
            </a:r>
            <a:r>
              <a:rPr lang="en-US" err="1" smtClean="0"/>
              <a:t>Yolları</a:t>
            </a:r>
            <a:r>
              <a:rPr lang="en-US" smtClean="0"/>
              <a:t> </a:t>
            </a:r>
            <a:r>
              <a:rPr lang="en-US" err="1" smtClean="0"/>
              <a:t>gibi</a:t>
            </a:r>
            <a:r>
              <a:rPr lang="en-US" smtClean="0"/>
              <a:t>) </a:t>
            </a:r>
            <a:r>
              <a:rPr lang="en-US" err="1" smtClean="0"/>
              <a:t>tamamen</a:t>
            </a:r>
            <a:r>
              <a:rPr lang="en-US" smtClean="0"/>
              <a:t> </a:t>
            </a:r>
            <a:r>
              <a:rPr lang="en-US" err="1" smtClean="0"/>
              <a:t>kurgulanmış</a:t>
            </a:r>
            <a:r>
              <a:rPr lang="en-US" smtClean="0"/>
              <a:t> </a:t>
            </a:r>
            <a:r>
              <a:rPr lang="en-US" err="1" smtClean="0"/>
              <a:t>da</a:t>
            </a:r>
            <a:r>
              <a:rPr lang="en-US" smtClean="0"/>
              <a:t> (</a:t>
            </a:r>
            <a:r>
              <a:rPr lang="en-US" err="1" smtClean="0"/>
              <a:t>örneğin</a:t>
            </a:r>
            <a:r>
              <a:rPr lang="en-US" smtClean="0"/>
              <a:t> Lego </a:t>
            </a:r>
            <a:r>
              <a:rPr lang="en-US" err="1" smtClean="0"/>
              <a:t>latince</a:t>
            </a:r>
            <a:r>
              <a:rPr lang="en-US" smtClean="0"/>
              <a:t> </a:t>
            </a:r>
            <a:r>
              <a:rPr lang="en-US" err="1" smtClean="0"/>
              <a:t>güzel</a:t>
            </a:r>
            <a:r>
              <a:rPr lang="en-US" smtClean="0"/>
              <a:t> </a:t>
            </a:r>
            <a:r>
              <a:rPr lang="en-US" err="1" smtClean="0"/>
              <a:t>oyun</a:t>
            </a:r>
            <a:r>
              <a:rPr lang="en-US" smtClean="0"/>
              <a:t> </a:t>
            </a:r>
            <a:r>
              <a:rPr lang="en-US" err="1" smtClean="0"/>
              <a:t>anlamına</a:t>
            </a:r>
            <a:r>
              <a:rPr lang="en-US" smtClean="0"/>
              <a:t> </a:t>
            </a:r>
            <a:r>
              <a:rPr lang="en-US" err="1" smtClean="0"/>
              <a:t>gelen</a:t>
            </a:r>
            <a:r>
              <a:rPr lang="en-US" smtClean="0"/>
              <a:t> leg </a:t>
            </a:r>
            <a:r>
              <a:rPr lang="en-US" err="1" smtClean="0"/>
              <a:t>godt</a:t>
            </a:r>
            <a:r>
              <a:rPr lang="en-US" smtClean="0"/>
              <a:t> </a:t>
            </a:r>
            <a:r>
              <a:rPr lang="en-US" err="1" smtClean="0"/>
              <a:t>ifadesinden</a:t>
            </a:r>
            <a:r>
              <a:rPr lang="en-US" smtClean="0"/>
              <a:t> </a:t>
            </a:r>
            <a:r>
              <a:rPr lang="en-US" err="1" smtClean="0"/>
              <a:t>türetilmiştir</a:t>
            </a:r>
            <a:r>
              <a:rPr lang="en-US" smtClean="0"/>
              <a:t>) </a:t>
            </a:r>
            <a:r>
              <a:rPr lang="en-US" err="1" smtClean="0"/>
              <a:t>olabilir</a:t>
            </a:r>
            <a:r>
              <a:rPr lang="en-US" smtClean="0"/>
              <a:t>.</a:t>
            </a:r>
          </a:p>
          <a:p>
            <a:r>
              <a:rPr lang="en-US" err="1" smtClean="0"/>
              <a:t>Koç</a:t>
            </a:r>
            <a:r>
              <a:rPr lang="en-US" smtClean="0"/>
              <a:t> </a:t>
            </a:r>
            <a:r>
              <a:rPr lang="en-US" err="1" smtClean="0"/>
              <a:t>Anadol</a:t>
            </a:r>
            <a:r>
              <a:rPr lang="en-US" smtClean="0"/>
              <a:t> </a:t>
            </a:r>
            <a:r>
              <a:rPr lang="en-US" err="1" smtClean="0"/>
              <a:t>örneği</a:t>
            </a:r>
            <a:r>
              <a:rPr lang="en-US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878217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 smtClean="0"/>
              <a:t>Marka</a:t>
            </a:r>
            <a:r>
              <a:rPr lang="en-US" smtClean="0"/>
              <a:t> </a:t>
            </a:r>
            <a:r>
              <a:rPr lang="en-US" err="1" smtClean="0"/>
              <a:t>İsmi</a:t>
            </a:r>
            <a:r>
              <a:rPr lang="en-US" smtClean="0"/>
              <a:t> </a:t>
            </a:r>
            <a:r>
              <a:rPr lang="en-US" err="1" smtClean="0"/>
              <a:t>Verirken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Kolay</a:t>
            </a:r>
            <a:r>
              <a:rPr lang="en-US" dirty="0" smtClean="0"/>
              <a:t> </a:t>
            </a:r>
            <a:r>
              <a:rPr lang="tr-TR" dirty="0" smtClean="0"/>
              <a:t>telaffuz </a:t>
            </a:r>
            <a:r>
              <a:rPr lang="en-US" dirty="0" err="1" smtClean="0"/>
              <a:t>edilmeli</a:t>
            </a:r>
            <a:endParaRPr lang="en-US" dirty="0" smtClean="0"/>
          </a:p>
          <a:p>
            <a:r>
              <a:rPr lang="en-US" dirty="0" err="1" smtClean="0"/>
              <a:t>Akılda</a:t>
            </a:r>
            <a:r>
              <a:rPr lang="en-US" dirty="0" smtClean="0"/>
              <a:t> </a:t>
            </a:r>
            <a:r>
              <a:rPr lang="en-US" dirty="0" err="1" smtClean="0"/>
              <a:t>kalıcı</a:t>
            </a:r>
            <a:r>
              <a:rPr lang="en-US" dirty="0" smtClean="0"/>
              <a:t> </a:t>
            </a:r>
            <a:r>
              <a:rPr lang="en-US" dirty="0" err="1" smtClean="0"/>
              <a:t>olmalı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Başka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markayı</a:t>
            </a:r>
            <a:r>
              <a:rPr lang="en-US" dirty="0" smtClean="0"/>
              <a:t> </a:t>
            </a:r>
            <a:r>
              <a:rPr lang="en-US" dirty="0" err="1" smtClean="0"/>
              <a:t>anımsatmamalı</a:t>
            </a:r>
            <a:endParaRPr lang="en-US" dirty="0" smtClean="0"/>
          </a:p>
          <a:p>
            <a:r>
              <a:rPr lang="en-US" dirty="0" err="1" smtClean="0"/>
              <a:t>Olumlu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anlamı</a:t>
            </a:r>
            <a:r>
              <a:rPr lang="en-US" dirty="0" smtClean="0"/>
              <a:t> </a:t>
            </a:r>
            <a:r>
              <a:rPr lang="en-US" dirty="0" err="1" smtClean="0"/>
              <a:t>olmalı</a:t>
            </a:r>
            <a:endParaRPr lang="en-US" dirty="0" smtClean="0"/>
          </a:p>
          <a:p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uzun</a:t>
            </a:r>
            <a:r>
              <a:rPr lang="en-US" dirty="0" smtClean="0"/>
              <a:t> </a:t>
            </a:r>
            <a:r>
              <a:rPr lang="en-US" dirty="0" err="1" smtClean="0"/>
              <a:t>olmamalı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4026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Reebok, 1997’de </a:t>
            </a:r>
            <a:r>
              <a:rPr lang="tr-TR" dirty="0" smtClean="0"/>
              <a:t>kadın </a:t>
            </a:r>
            <a:r>
              <a:rPr lang="en-US" dirty="0" err="1" smtClean="0"/>
              <a:t>koşu</a:t>
            </a:r>
            <a:r>
              <a:rPr lang="en-US" dirty="0" smtClean="0"/>
              <a:t> </a:t>
            </a:r>
            <a:r>
              <a:rPr lang="en-US" dirty="0" err="1"/>
              <a:t>ayakkabısı</a:t>
            </a:r>
            <a:r>
              <a:rPr lang="en-US" dirty="0"/>
              <a:t> </a:t>
            </a:r>
            <a:r>
              <a:rPr lang="en-US" dirty="0" err="1"/>
              <a:t>Incubus‘u</a:t>
            </a:r>
            <a:r>
              <a:rPr lang="en-US" dirty="0"/>
              <a:t> </a:t>
            </a:r>
            <a:r>
              <a:rPr lang="en-US" dirty="0" err="1"/>
              <a:t>piyasaya</a:t>
            </a:r>
            <a:r>
              <a:rPr lang="en-US" dirty="0"/>
              <a:t> </a:t>
            </a:r>
            <a:r>
              <a:rPr lang="en-US" dirty="0" err="1"/>
              <a:t>sürdüğünde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pazarlama</a:t>
            </a:r>
            <a:r>
              <a:rPr lang="en-US" dirty="0"/>
              <a:t> </a:t>
            </a:r>
            <a:r>
              <a:rPr lang="en-US" dirty="0" err="1"/>
              <a:t>fiyaskosu</a:t>
            </a:r>
            <a:r>
              <a:rPr lang="en-US" dirty="0"/>
              <a:t> </a:t>
            </a:r>
            <a:r>
              <a:rPr lang="en-US" dirty="0" err="1"/>
              <a:t>yaşadı</a:t>
            </a:r>
            <a:r>
              <a:rPr lang="en-US" dirty="0"/>
              <a:t>. </a:t>
            </a:r>
            <a:r>
              <a:rPr lang="en-US" dirty="0" err="1"/>
              <a:t>Çünkü</a:t>
            </a:r>
            <a:r>
              <a:rPr lang="en-US" dirty="0"/>
              <a:t> Incubus </a:t>
            </a:r>
            <a:r>
              <a:rPr lang="en-US" dirty="0" err="1"/>
              <a:t>kadınlara</a:t>
            </a:r>
            <a:r>
              <a:rPr lang="en-US" dirty="0"/>
              <a:t> </a:t>
            </a:r>
            <a:r>
              <a:rPr lang="en-US" dirty="0" err="1"/>
              <a:t>uyurken</a:t>
            </a:r>
            <a:r>
              <a:rPr lang="en-US" dirty="0"/>
              <a:t> </a:t>
            </a:r>
            <a:r>
              <a:rPr lang="en-US" dirty="0" err="1"/>
              <a:t>tecavüz</a:t>
            </a:r>
            <a:r>
              <a:rPr lang="en-US" dirty="0"/>
              <a:t> </a:t>
            </a:r>
            <a:r>
              <a:rPr lang="en-US" dirty="0" err="1"/>
              <a:t>eden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mitoloji</a:t>
            </a:r>
            <a:r>
              <a:rPr lang="en-US" dirty="0"/>
              <a:t> </a:t>
            </a:r>
            <a:r>
              <a:rPr lang="en-US" dirty="0" err="1"/>
              <a:t>kahramanıydı</a:t>
            </a:r>
            <a:r>
              <a:rPr lang="en-US" dirty="0" smtClean="0"/>
              <a:t>.</a:t>
            </a:r>
          </a:p>
          <a:p>
            <a:r>
              <a:rPr lang="en-US" dirty="0" err="1"/>
              <a:t>Almanların</a:t>
            </a:r>
            <a:r>
              <a:rPr lang="en-US" dirty="0"/>
              <a:t> </a:t>
            </a:r>
            <a:r>
              <a:rPr lang="en-US" dirty="0" err="1"/>
              <a:t>sanayi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ev</a:t>
            </a:r>
            <a:r>
              <a:rPr lang="en-US" dirty="0"/>
              <a:t> tipi </a:t>
            </a:r>
            <a:r>
              <a:rPr lang="en-US" dirty="0" err="1"/>
              <a:t>temizlik</a:t>
            </a:r>
            <a:r>
              <a:rPr lang="en-US" dirty="0"/>
              <a:t> </a:t>
            </a:r>
            <a:r>
              <a:rPr lang="en-US" dirty="0" err="1"/>
              <a:t>makinelerinin</a:t>
            </a:r>
            <a:r>
              <a:rPr lang="en-US" dirty="0"/>
              <a:t> </a:t>
            </a:r>
            <a:r>
              <a:rPr lang="en-US" dirty="0" err="1"/>
              <a:t>markası</a:t>
            </a:r>
            <a:r>
              <a:rPr lang="en-US" dirty="0"/>
              <a:t> “</a:t>
            </a:r>
            <a:r>
              <a:rPr lang="en-US" dirty="0" err="1"/>
              <a:t>Fakir”i</a:t>
            </a:r>
            <a:r>
              <a:rPr lang="en-US" dirty="0"/>
              <a:t> </a:t>
            </a:r>
            <a:r>
              <a:rPr lang="en-US" dirty="0" err="1"/>
              <a:t>Türkiye’de</a:t>
            </a:r>
            <a:r>
              <a:rPr lang="en-US" dirty="0"/>
              <a:t> </a:t>
            </a:r>
            <a:r>
              <a:rPr lang="en-US" dirty="0" err="1"/>
              <a:t>evlere</a:t>
            </a:r>
            <a:r>
              <a:rPr lang="en-US" dirty="0"/>
              <a:t> </a:t>
            </a:r>
            <a:r>
              <a:rPr lang="en-US" dirty="0" err="1"/>
              <a:t>sokmak</a:t>
            </a:r>
            <a:r>
              <a:rPr lang="en-US" dirty="0"/>
              <a:t> </a:t>
            </a:r>
            <a:r>
              <a:rPr lang="tr-TR" dirty="0" smtClean="0"/>
              <a:t>oldukça zor oldu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966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Harlem Savings Bank of New York, </a:t>
            </a:r>
            <a:r>
              <a:rPr lang="en-US" dirty="0" err="1"/>
              <a:t>büyüyünce</a:t>
            </a:r>
            <a:r>
              <a:rPr lang="en-US" dirty="0"/>
              <a:t> hem </a:t>
            </a:r>
            <a:r>
              <a:rPr lang="en-US" dirty="0" err="1"/>
              <a:t>Harlem’in</a:t>
            </a:r>
            <a:r>
              <a:rPr lang="en-US" dirty="0"/>
              <a:t> hem de New </a:t>
            </a:r>
            <a:r>
              <a:rPr lang="en-US" dirty="0" err="1"/>
              <a:t>York’un</a:t>
            </a:r>
            <a:r>
              <a:rPr lang="en-US" dirty="0"/>
              <a:t> </a:t>
            </a:r>
            <a:r>
              <a:rPr lang="en-US" dirty="0" err="1"/>
              <a:t>dışında</a:t>
            </a:r>
            <a:r>
              <a:rPr lang="en-US" dirty="0"/>
              <a:t> </a:t>
            </a:r>
            <a:r>
              <a:rPr lang="en-US" dirty="0" err="1"/>
              <a:t>şubeler</a:t>
            </a:r>
            <a:r>
              <a:rPr lang="en-US" dirty="0"/>
              <a:t> </a:t>
            </a:r>
            <a:r>
              <a:rPr lang="en-US" dirty="0" err="1"/>
              <a:t>açtı</a:t>
            </a:r>
            <a:r>
              <a:rPr lang="en-US" dirty="0"/>
              <a:t>. </a:t>
            </a:r>
            <a:r>
              <a:rPr lang="en-US" dirty="0" err="1"/>
              <a:t>Adlarını</a:t>
            </a:r>
            <a:r>
              <a:rPr lang="en-US" dirty="0"/>
              <a:t> </a:t>
            </a:r>
            <a:r>
              <a:rPr lang="en-US" dirty="0" err="1"/>
              <a:t>yanlış</a:t>
            </a:r>
            <a:r>
              <a:rPr lang="en-US" dirty="0"/>
              <a:t> </a:t>
            </a:r>
            <a:r>
              <a:rPr lang="en-US" dirty="0" err="1"/>
              <a:t>koyduklarını</a:t>
            </a:r>
            <a:r>
              <a:rPr lang="en-US" dirty="0"/>
              <a:t> </a:t>
            </a:r>
            <a:r>
              <a:rPr lang="en-US" dirty="0" err="1"/>
              <a:t>anlayınca</a:t>
            </a:r>
            <a:r>
              <a:rPr lang="en-US" dirty="0"/>
              <a:t> 10 </a:t>
            </a:r>
            <a:r>
              <a:rPr lang="en-US" dirty="0" err="1"/>
              <a:t>milyon</a:t>
            </a:r>
            <a:r>
              <a:rPr lang="en-US" dirty="0"/>
              <a:t> </a:t>
            </a:r>
            <a:r>
              <a:rPr lang="en-US" dirty="0" err="1"/>
              <a:t>dolarlık</a:t>
            </a:r>
            <a:r>
              <a:rPr lang="en-US" dirty="0"/>
              <a:t> </a:t>
            </a:r>
            <a:r>
              <a:rPr lang="en-US" dirty="0" err="1"/>
              <a:t>ek</a:t>
            </a:r>
            <a:r>
              <a:rPr lang="en-US" dirty="0"/>
              <a:t> </a:t>
            </a:r>
            <a:r>
              <a:rPr lang="en-US" dirty="0" err="1"/>
              <a:t>masrafla</a:t>
            </a:r>
            <a:r>
              <a:rPr lang="en-US" dirty="0"/>
              <a:t> </a:t>
            </a:r>
            <a:r>
              <a:rPr lang="en-US" dirty="0" err="1"/>
              <a:t>adlarını</a:t>
            </a:r>
            <a:r>
              <a:rPr lang="en-US" dirty="0"/>
              <a:t> Apple </a:t>
            </a:r>
            <a:r>
              <a:rPr lang="en-US" dirty="0" err="1"/>
              <a:t>Bank’a</a:t>
            </a:r>
            <a:r>
              <a:rPr lang="en-US" dirty="0"/>
              <a:t> </a:t>
            </a:r>
            <a:r>
              <a:rPr lang="en-US" dirty="0" err="1"/>
              <a:t>çevirdiler</a:t>
            </a:r>
            <a:r>
              <a:rPr lang="en-US" dirty="0" smtClean="0"/>
              <a:t>.</a:t>
            </a:r>
          </a:p>
          <a:p>
            <a:r>
              <a:rPr lang="en-US" dirty="0" err="1"/>
              <a:t>Scholotsky’s</a:t>
            </a:r>
            <a:r>
              <a:rPr lang="en-US" dirty="0"/>
              <a:t> </a:t>
            </a:r>
            <a:r>
              <a:rPr lang="en-US" dirty="0" smtClean="0"/>
              <a:t>Del</a:t>
            </a:r>
            <a:r>
              <a:rPr lang="tr-TR" dirty="0" smtClean="0"/>
              <a:t>i</a:t>
            </a:r>
            <a:r>
              <a:rPr lang="en-US" dirty="0" smtClean="0"/>
              <a:t>’in </a:t>
            </a:r>
            <a:r>
              <a:rPr lang="en-US" dirty="0" err="1"/>
              <a:t>başarısız</a:t>
            </a:r>
            <a:r>
              <a:rPr lang="en-US" dirty="0"/>
              <a:t> </a:t>
            </a:r>
            <a:r>
              <a:rPr lang="en-US" dirty="0" err="1"/>
              <a:t>olmasının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nedeni</a:t>
            </a:r>
            <a:r>
              <a:rPr lang="en-US" dirty="0"/>
              <a:t> de </a:t>
            </a:r>
            <a:r>
              <a:rPr lang="en-US" dirty="0" err="1"/>
              <a:t>adıdır</a:t>
            </a:r>
            <a:r>
              <a:rPr lang="en-US" dirty="0"/>
              <a:t>. </a:t>
            </a:r>
            <a:r>
              <a:rPr lang="en-US" dirty="0" err="1"/>
              <a:t>Tellaffuzu</a:t>
            </a:r>
            <a:r>
              <a:rPr lang="en-US" dirty="0"/>
              <a:t> </a:t>
            </a:r>
            <a:r>
              <a:rPr lang="en-US" dirty="0" err="1"/>
              <a:t>zor</a:t>
            </a:r>
            <a:r>
              <a:rPr lang="en-US" dirty="0"/>
              <a:t>, </a:t>
            </a:r>
            <a:r>
              <a:rPr lang="en-US" dirty="0" err="1"/>
              <a:t>anlaşılması</a:t>
            </a:r>
            <a:r>
              <a:rPr lang="en-US" dirty="0"/>
              <a:t> </a:t>
            </a:r>
            <a:r>
              <a:rPr lang="en-US" dirty="0" err="1"/>
              <a:t>zor</a:t>
            </a:r>
            <a:r>
              <a:rPr lang="en-US" dirty="0"/>
              <a:t>, </a:t>
            </a:r>
            <a:r>
              <a:rPr lang="en-US" dirty="0" err="1"/>
              <a:t>yazımı</a:t>
            </a:r>
            <a:r>
              <a:rPr lang="en-US" dirty="0"/>
              <a:t> </a:t>
            </a:r>
            <a:r>
              <a:rPr lang="en-US" dirty="0" err="1"/>
              <a:t>zordur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321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Marka Nedir?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Marka; “ürünlerini satışa  sunan şirketlerin söz konusu bu ürünleri tanımlamak ve piyasadaki diğer  emsallerinden ayırabilmek için kullandıkları isim, sembol, tasarım veya bunların çeşitli kombinasyonları”dır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2618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Markalama Kavramı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Markalama esasında bir ürün için özel bir anlam yaratma işidir.</a:t>
            </a:r>
          </a:p>
          <a:p>
            <a:pPr eaLnBrk="1" hangingPunct="1"/>
            <a:r>
              <a:rPr lang="tr-TR" smtClean="0"/>
              <a:t>Bir markanın gücünde iki temel yapı taşı vardır. Mantığa ve performansa bağlı yararlar ile duygusal ve imaja bağlı yararlar. </a:t>
            </a:r>
          </a:p>
          <a:p>
            <a:pPr eaLnBrk="1" hangingPunct="1"/>
            <a:r>
              <a:rPr lang="tr-TR" smtClean="0"/>
              <a:t>Marka yaratma sürecinde reklamların büyük rolü vardır. </a:t>
            </a:r>
          </a:p>
        </p:txBody>
      </p:sp>
    </p:spTree>
    <p:extLst>
      <p:ext uri="{BB962C8B-B14F-4D97-AF65-F5344CB8AC3E}">
        <p14:creationId xmlns:p14="http://schemas.microsoft.com/office/powerpoint/2010/main" val="1702353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 smtClean="0"/>
              <a:t>Ürün</a:t>
            </a:r>
            <a:r>
              <a:rPr lang="en-US" smtClean="0"/>
              <a:t> </a:t>
            </a:r>
            <a:r>
              <a:rPr lang="en-US" err="1" smtClean="0"/>
              <a:t>Marka</a:t>
            </a:r>
            <a:r>
              <a:rPr lang="en-US" smtClean="0"/>
              <a:t> </a:t>
            </a:r>
            <a:r>
              <a:rPr lang="en-US" err="1" smtClean="0"/>
              <a:t>Farkı</a:t>
            </a:r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981200" y="1600200"/>
          <a:ext cx="8229600" cy="404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mtClean="0"/>
                        <a:t>ÜRÜN/HİZMET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MARKA 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err="1" smtClean="0"/>
                        <a:t>Anlam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err="1" smtClean="0"/>
                        <a:t>Piyasada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satılmaya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hazır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olan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mamüldür</a:t>
                      </a:r>
                      <a:r>
                        <a:rPr lang="en-US" baseline="0" smtClean="0"/>
                        <a:t>.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err="1" smtClean="0"/>
                        <a:t>Mamülü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piyasadaki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diğer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mamüllerden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ayıran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anlamdır</a:t>
                      </a:r>
                      <a:r>
                        <a:rPr lang="en-US" baseline="0" smtClean="0"/>
                        <a:t>.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b="1" smtClean="0"/>
                        <a:t>İ</a:t>
                      </a:r>
                      <a:r>
                        <a:rPr lang="en-US" b="1" err="1" smtClean="0"/>
                        <a:t>şlevi</a:t>
                      </a:r>
                      <a:r>
                        <a:rPr lang="en-US" b="1" smtClean="0"/>
                        <a:t> 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err="1" smtClean="0"/>
                        <a:t>Ihtiyacınız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olan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şeydir</a:t>
                      </a:r>
                      <a:r>
                        <a:rPr lang="en-US" baseline="0" smtClean="0"/>
                        <a:t>.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err="1" smtClean="0"/>
                        <a:t>Istediğiniz</a:t>
                      </a:r>
                      <a:r>
                        <a:rPr lang="en-US" smtClean="0"/>
                        <a:t> </a:t>
                      </a:r>
                      <a:r>
                        <a:rPr lang="en-US" err="1" smtClean="0"/>
                        <a:t>şeydir</a:t>
                      </a:r>
                      <a:r>
                        <a:rPr lang="en-US" smtClean="0"/>
                        <a:t>. 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err="1" smtClean="0"/>
                        <a:t>Kaynağı</a:t>
                      </a:r>
                      <a:r>
                        <a:rPr lang="en-US" b="1" smtClean="0"/>
                        <a:t> 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err="1" smtClean="0"/>
                        <a:t>Üreticiler</a:t>
                      </a:r>
                      <a:r>
                        <a:rPr lang="en-US" smtClean="0"/>
                        <a:t> </a:t>
                      </a:r>
                      <a:r>
                        <a:rPr lang="en-US" err="1" smtClean="0"/>
                        <a:t>yaratır</a:t>
                      </a:r>
                      <a:r>
                        <a:rPr lang="en-US" smtClean="0"/>
                        <a:t>.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err="1" smtClean="0"/>
                        <a:t>Müşteriler</a:t>
                      </a:r>
                      <a:r>
                        <a:rPr lang="en-US" smtClean="0"/>
                        <a:t> </a:t>
                      </a:r>
                      <a:r>
                        <a:rPr lang="en-US" err="1" smtClean="0"/>
                        <a:t>yaratır</a:t>
                      </a:r>
                      <a:r>
                        <a:rPr lang="en-US" smtClean="0"/>
                        <a:t>.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err="1" smtClean="0"/>
                        <a:t>Yerine</a:t>
                      </a:r>
                      <a:r>
                        <a:rPr lang="en-US" b="1" smtClean="0"/>
                        <a:t> </a:t>
                      </a:r>
                      <a:r>
                        <a:rPr lang="en-US" b="1" err="1" smtClean="0"/>
                        <a:t>başkası</a:t>
                      </a:r>
                      <a:r>
                        <a:rPr lang="en-US" b="1" smtClean="0"/>
                        <a:t> </a:t>
                      </a:r>
                      <a:r>
                        <a:rPr lang="en-US" b="1" err="1" smtClean="0"/>
                        <a:t>konabilir</a:t>
                      </a:r>
                      <a:r>
                        <a:rPr lang="en-US" b="1" baseline="0" smtClean="0"/>
                        <a:t> mi?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err="1" smtClean="0"/>
                        <a:t>Evet</a:t>
                      </a:r>
                      <a:r>
                        <a:rPr lang="en-US" baseline="0" smtClean="0"/>
                        <a:t>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err="1" smtClean="0"/>
                        <a:t>Hayır</a:t>
                      </a:r>
                      <a:r>
                        <a:rPr lang="en-US" baseline="0" smtClean="0"/>
                        <a:t> 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smtClean="0"/>
                        <a:t>Ne </a:t>
                      </a:r>
                      <a:r>
                        <a:rPr lang="en-US" b="1" err="1" smtClean="0"/>
                        <a:t>işe</a:t>
                      </a:r>
                      <a:r>
                        <a:rPr lang="en-US" b="1" smtClean="0"/>
                        <a:t> </a:t>
                      </a:r>
                      <a:r>
                        <a:rPr lang="en-US" b="1" err="1" smtClean="0"/>
                        <a:t>yarar</a:t>
                      </a:r>
                      <a:r>
                        <a:rPr lang="en-US" b="1" smtClean="0"/>
                        <a:t>?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err="1" smtClean="0"/>
                        <a:t>Fonksiyonu</a:t>
                      </a:r>
                      <a:r>
                        <a:rPr lang="en-US" smtClean="0"/>
                        <a:t> </a:t>
                      </a:r>
                      <a:r>
                        <a:rPr lang="en-US" err="1" smtClean="0"/>
                        <a:t>yerine</a:t>
                      </a:r>
                      <a:r>
                        <a:rPr lang="en-US" smtClean="0"/>
                        <a:t> </a:t>
                      </a:r>
                      <a:r>
                        <a:rPr lang="en-US" err="1" smtClean="0"/>
                        <a:t>getirir</a:t>
                      </a:r>
                      <a:r>
                        <a:rPr lang="en-US" smtClean="0"/>
                        <a:t>.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err="1" smtClean="0"/>
                        <a:t>Değer</a:t>
                      </a:r>
                      <a:r>
                        <a:rPr lang="en-US" smtClean="0"/>
                        <a:t> </a:t>
                      </a:r>
                      <a:r>
                        <a:rPr lang="en-US" err="1" smtClean="0"/>
                        <a:t>sunar</a:t>
                      </a:r>
                      <a:r>
                        <a:rPr lang="en-US" smtClean="0"/>
                        <a:t>.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err="1" smtClean="0"/>
                        <a:t>Görünümü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err="1" smtClean="0"/>
                        <a:t>Somut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ya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da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soyut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olabilir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err="1" smtClean="0"/>
                        <a:t>Soyuttur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err="1" smtClean="0"/>
                        <a:t>Zamanlaması</a:t>
                      </a:r>
                      <a:r>
                        <a:rPr lang="en-US" b="1" smtClean="0"/>
                        <a:t> 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err="1" smtClean="0"/>
                        <a:t>Bir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süre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sonra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değişir</a:t>
                      </a:r>
                      <a:r>
                        <a:rPr lang="en-US" baseline="0" smtClean="0"/>
                        <a:t>.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err="1" smtClean="0"/>
                        <a:t>Değiştirilmesi</a:t>
                      </a:r>
                      <a:r>
                        <a:rPr lang="en-US" smtClean="0"/>
                        <a:t> </a:t>
                      </a:r>
                      <a:r>
                        <a:rPr lang="en-US" err="1" smtClean="0"/>
                        <a:t>o</a:t>
                      </a:r>
                      <a:r>
                        <a:rPr lang="en-US" smtClean="0"/>
                        <a:t> </a:t>
                      </a:r>
                      <a:r>
                        <a:rPr lang="en-US" err="1" smtClean="0"/>
                        <a:t>kadar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kolay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err="1" smtClean="0"/>
                        <a:t>değildir</a:t>
                      </a:r>
                      <a:r>
                        <a:rPr lang="en-US" baseline="0" smtClean="0"/>
                        <a:t>. 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8438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Marka Türleri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Ticari Marka</a:t>
            </a:r>
          </a:p>
          <a:p>
            <a:r>
              <a:rPr lang="tr-TR" dirty="0" smtClean="0"/>
              <a:t>Üretici Markası</a:t>
            </a:r>
          </a:p>
          <a:p>
            <a:r>
              <a:rPr lang="tr-TR" dirty="0" smtClean="0"/>
              <a:t>Bireysel Marka</a:t>
            </a:r>
          </a:p>
          <a:p>
            <a:r>
              <a:rPr lang="tr-TR" dirty="0" smtClean="0"/>
              <a:t>Aile Markaları</a:t>
            </a:r>
          </a:p>
          <a:p>
            <a:r>
              <a:rPr lang="tr-TR" dirty="0" smtClean="0"/>
              <a:t>Saldırıcı Marka</a:t>
            </a:r>
          </a:p>
          <a:p>
            <a:r>
              <a:rPr lang="tr-TR" dirty="0" smtClean="0"/>
              <a:t>Aracı Kurum Markası</a:t>
            </a:r>
          </a:p>
          <a:p>
            <a:r>
              <a:rPr lang="tr-TR" dirty="0" smtClean="0"/>
              <a:t>Lisanslı Marka</a:t>
            </a:r>
          </a:p>
          <a:p>
            <a:r>
              <a:rPr lang="tr-TR" dirty="0" smtClean="0"/>
              <a:t>Ana Marka</a:t>
            </a:r>
          </a:p>
          <a:p>
            <a:r>
              <a:rPr lang="tr-TR" dirty="0" smtClean="0"/>
              <a:t>Hat Markası</a:t>
            </a:r>
          </a:p>
        </p:txBody>
      </p:sp>
    </p:spTree>
    <p:extLst>
      <p:ext uri="{BB962C8B-B14F-4D97-AF65-F5344CB8AC3E}">
        <p14:creationId xmlns:p14="http://schemas.microsoft.com/office/powerpoint/2010/main" val="2831511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Ticari Marka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Ticari marka (</a:t>
            </a:r>
            <a:r>
              <a:rPr lang="tr-TR" dirty="0" err="1"/>
              <a:t>Trademark</a:t>
            </a:r>
            <a:r>
              <a:rPr lang="tr-TR" dirty="0"/>
              <a:t>) , bir </a:t>
            </a:r>
            <a:r>
              <a:rPr lang="tr-TR" dirty="0" smtClean="0"/>
              <a:t>üreticinin ürettiği </a:t>
            </a:r>
            <a:r>
              <a:rPr lang="tr-TR" dirty="0"/>
              <a:t>ürünlerin diğerlerinden farklılaşmasını, aynı zamanda üreticiye ait </a:t>
            </a:r>
            <a:r>
              <a:rPr lang="tr-TR" dirty="0" smtClean="0"/>
              <a:t>mülkiyetin yasal </a:t>
            </a:r>
            <a:r>
              <a:rPr lang="tr-TR" dirty="0"/>
              <a:t>açıdan korunmasını sağlamaktadır. Böylece üreticinin marka ismi ya da </a:t>
            </a:r>
            <a:r>
              <a:rPr lang="tr-TR" dirty="0" smtClean="0"/>
              <a:t>marka adına </a:t>
            </a:r>
            <a:r>
              <a:rPr lang="tr-TR" dirty="0"/>
              <a:t>ilişkin kişisel haklarını kazanılmasına olanak vermektedir</a:t>
            </a:r>
          </a:p>
        </p:txBody>
      </p:sp>
    </p:spTree>
    <p:extLst>
      <p:ext uri="{BB962C8B-B14F-4D97-AF65-F5344CB8AC3E}">
        <p14:creationId xmlns:p14="http://schemas.microsoft.com/office/powerpoint/2010/main" val="28653870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Üretici Markası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IBM, Daimler Benz, </a:t>
            </a:r>
            <a:r>
              <a:rPr lang="tr-TR" dirty="0" err="1"/>
              <a:t>Nestle</a:t>
            </a:r>
            <a:r>
              <a:rPr lang="tr-TR" dirty="0"/>
              <a:t> ve birçok endüstriyel ürün üreten işletmeler, </a:t>
            </a:r>
            <a:r>
              <a:rPr lang="tr-TR" dirty="0" smtClean="0"/>
              <a:t>kendi işletme </a:t>
            </a:r>
            <a:r>
              <a:rPr lang="tr-TR" dirty="0"/>
              <a:t>adını marka ismi olarak kullanılmaktadırlar.</a:t>
            </a:r>
          </a:p>
        </p:txBody>
      </p:sp>
    </p:spTree>
    <p:extLst>
      <p:ext uri="{BB962C8B-B14F-4D97-AF65-F5344CB8AC3E}">
        <p14:creationId xmlns:p14="http://schemas.microsoft.com/office/powerpoint/2010/main" val="3119131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Bireysel Marka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Unilever</a:t>
            </a:r>
            <a:r>
              <a:rPr lang="tr-TR" dirty="0"/>
              <a:t> ve Procter &amp; </a:t>
            </a:r>
            <a:r>
              <a:rPr lang="tr-TR" dirty="0" err="1"/>
              <a:t>Gamble</a:t>
            </a:r>
            <a:r>
              <a:rPr lang="tr-TR" dirty="0"/>
              <a:t> şirketleri her ürün için, farklı bir </a:t>
            </a:r>
            <a:r>
              <a:rPr lang="tr-TR" dirty="0" smtClean="0"/>
              <a:t>marka kullanmayı </a:t>
            </a:r>
            <a:r>
              <a:rPr lang="tr-TR" dirty="0"/>
              <a:t>tercih etmiş ve işletme ismini ön plana çıkarmaktan kaçınmışlardır.</a:t>
            </a:r>
          </a:p>
          <a:p>
            <a:r>
              <a:rPr lang="tr-TR" dirty="0" err="1"/>
              <a:t>Unilever</a:t>
            </a:r>
            <a:r>
              <a:rPr lang="tr-TR" dirty="0"/>
              <a:t> çamaşır suyu için </a:t>
            </a:r>
            <a:r>
              <a:rPr lang="tr-TR" dirty="0" err="1"/>
              <a:t>Domestos</a:t>
            </a:r>
            <a:r>
              <a:rPr lang="tr-TR" dirty="0"/>
              <a:t>, şampuan için </a:t>
            </a:r>
            <a:r>
              <a:rPr lang="tr-TR" dirty="0" err="1"/>
              <a:t>Elidor</a:t>
            </a:r>
            <a:r>
              <a:rPr lang="tr-TR" dirty="0"/>
              <a:t> , diş macunu için </a:t>
            </a:r>
            <a:r>
              <a:rPr lang="tr-TR" dirty="0" err="1" smtClean="0"/>
              <a:t>Signal</a:t>
            </a:r>
            <a:r>
              <a:rPr lang="tr-TR" dirty="0" smtClean="0"/>
              <a:t> marka </a:t>
            </a:r>
            <a:r>
              <a:rPr lang="tr-TR" dirty="0"/>
              <a:t>ismini kullanmaktadır. Bu tarz </a:t>
            </a:r>
            <a:r>
              <a:rPr lang="tr-TR" dirty="0" err="1"/>
              <a:t>markalandırma</a:t>
            </a:r>
            <a:r>
              <a:rPr lang="tr-TR" dirty="0"/>
              <a:t> her bir ürün/marka için </a:t>
            </a:r>
            <a:r>
              <a:rPr lang="tr-TR" dirty="0" smtClean="0"/>
              <a:t>ayrı tutundurma </a:t>
            </a:r>
            <a:r>
              <a:rPr lang="tr-TR" dirty="0"/>
              <a:t>ve reklam maliyeti </a:t>
            </a:r>
            <a:r>
              <a:rPr lang="tr-TR" dirty="0" smtClean="0"/>
              <a:t>demektir.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587598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Aile Markaları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Tek bir firmanın adı ve sembolü altında satılan ürün grubuna verilen </a:t>
            </a:r>
            <a:r>
              <a:rPr lang="tr-TR" dirty="0" smtClean="0"/>
              <a:t>ad olarak </a:t>
            </a:r>
            <a:r>
              <a:rPr lang="tr-TR" dirty="0"/>
              <a:t>aile markaları tek bir mamulün reklamının, aynı ismi taşıyan bütün </a:t>
            </a:r>
            <a:r>
              <a:rPr lang="tr-TR" dirty="0" smtClean="0"/>
              <a:t>mamul grubu </a:t>
            </a:r>
            <a:r>
              <a:rPr lang="tr-TR" dirty="0"/>
              <a:t>açısından da tanıtımını sağlamaktadır. </a:t>
            </a:r>
            <a:endParaRPr lang="tr-TR" dirty="0" smtClean="0"/>
          </a:p>
          <a:p>
            <a:r>
              <a:rPr lang="tr-TR" dirty="0" err="1" smtClean="0"/>
              <a:t>Philips</a:t>
            </a:r>
            <a:r>
              <a:rPr lang="tr-TR" dirty="0"/>
              <a:t>, Mercedes-Benz, </a:t>
            </a:r>
            <a:r>
              <a:rPr lang="tr-TR" dirty="0" smtClean="0"/>
              <a:t>Nivea ve </a:t>
            </a:r>
            <a:r>
              <a:rPr lang="tr-TR" dirty="0" err="1" smtClean="0"/>
              <a:t>Heinz</a:t>
            </a:r>
            <a:r>
              <a:rPr lang="tr-TR" dirty="0" smtClean="0"/>
              <a:t> </a:t>
            </a:r>
            <a:r>
              <a:rPr lang="tr-TR" dirty="0"/>
              <a:t>gibi işletmeler, şirket isimlerini bütün ürünlerinde marka olarak </a:t>
            </a:r>
            <a:r>
              <a:rPr lang="tr-TR" dirty="0" smtClean="0"/>
              <a:t>kullanmayı tercih </a:t>
            </a:r>
            <a:r>
              <a:rPr lang="tr-TR" dirty="0"/>
              <a:t>etmişlerdir</a:t>
            </a:r>
          </a:p>
        </p:txBody>
      </p:sp>
    </p:spTree>
    <p:extLst>
      <p:ext uri="{BB962C8B-B14F-4D97-AF65-F5344CB8AC3E}">
        <p14:creationId xmlns:p14="http://schemas.microsoft.com/office/powerpoint/2010/main" val="2059061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740</Words>
  <Application>Microsoft Office PowerPoint</Application>
  <PresentationFormat>Geniş ekran</PresentationFormat>
  <Paragraphs>81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Teması</vt:lpstr>
      <vt:lpstr>Marka Nedir?</vt:lpstr>
      <vt:lpstr>Marka Nedir?</vt:lpstr>
      <vt:lpstr>Markalama Kavramı</vt:lpstr>
      <vt:lpstr>Ürün Marka Farkı</vt:lpstr>
      <vt:lpstr>Marka Türleri</vt:lpstr>
      <vt:lpstr>Ticari Marka</vt:lpstr>
      <vt:lpstr>Üretici Markası</vt:lpstr>
      <vt:lpstr>Bireysel Marka</vt:lpstr>
      <vt:lpstr>Aile Markaları</vt:lpstr>
      <vt:lpstr>Saldırıcı Markalar</vt:lpstr>
      <vt:lpstr>Dağıtıcı Kurum Markası</vt:lpstr>
      <vt:lpstr>Lisanslı Marka</vt:lpstr>
      <vt:lpstr>Ana Marka/Alt Marka</vt:lpstr>
      <vt:lpstr>Hat Markaları</vt:lpstr>
      <vt:lpstr>Marka İsimleri </vt:lpstr>
      <vt:lpstr>Marka İsmi Verirken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Marka Nedir?</dc:title>
  <dc:creator>ilef</dc:creator>
  <cp:lastModifiedBy>ilef</cp:lastModifiedBy>
  <cp:revision>2</cp:revision>
  <dcterms:created xsi:type="dcterms:W3CDTF">2018-03-27T11:37:26Z</dcterms:created>
  <dcterms:modified xsi:type="dcterms:W3CDTF">2018-03-27T11:40:33Z</dcterms:modified>
</cp:coreProperties>
</file>