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12/17/2014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12/17/2014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12/17/2014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12/17/2014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A61015F-7CC6-4D0A-9D87-873EA4C304CC}" type="datetimeFigureOut">
              <a:rPr lang="en-US" dirty="0"/>
              <a:t>12/17/2014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12/17/2014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24128" y="2967788"/>
            <a:ext cx="4754880" cy="33415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smtClean="0"/>
              <a:t>Asıl metin stillerini düzenlemek için tıklatın</a:t>
            </a:r>
          </a:p>
        </p:txBody>
      </p:sp>
      <p:sp>
        <p:nvSpPr>
          <p:cNvPr id="6" name="Content Placeholder 5"/>
          <p:cNvSpPr>
            <a:spLocks noGrp="1"/>
          </p:cNvSpPr>
          <p:nvPr>
            <p:ph sz="quarter" idx="4"/>
          </p:nvPr>
        </p:nvSpPr>
        <p:spPr>
          <a:xfrm>
            <a:off x="5990888" y="2967788"/>
            <a:ext cx="4754880" cy="33415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12/17/2014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12/17/2014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12/17/2014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r-TR" smtClean="0"/>
              <a:t>Asıl başlık stili için tıklatın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5C68B11-C5A8-448C-8CE9-B1A273C79CFC}" type="datetimeFigureOut">
              <a:rPr lang="en-US" dirty="0"/>
              <a:t>12/17/2014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616CA0-919D-4A49-9C8A-62FDFB3A5183}" type="datetimeFigureOut">
              <a:rPr lang="en-US" dirty="0"/>
              <a:t>12/17/2014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12/17/2014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31800" y="3118637"/>
            <a:ext cx="7772400" cy="1463040"/>
          </a:xfrm>
        </p:spPr>
        <p:txBody>
          <a:bodyPr>
            <a:normAutofit fontScale="90000"/>
          </a:bodyPr>
          <a:lstStyle/>
          <a:p>
            <a:r>
              <a:rPr lang="tr-TR" dirty="0">
                <a:latin typeface="Arial" panose="020B0604020202020204" pitchFamily="34" charset="0"/>
                <a:cs typeface="Arial" panose="020B0604020202020204" pitchFamily="34" charset="0"/>
              </a:rPr>
              <a:t>Zeka </a:t>
            </a:r>
            <a:r>
              <a:rPr lang="tr-TR" dirty="0" smtClean="0">
                <a:latin typeface="Arial" panose="020B0604020202020204" pitchFamily="34" charset="0"/>
                <a:cs typeface="Arial" panose="020B0604020202020204" pitchFamily="34" charset="0"/>
              </a:rPr>
              <a:t>geriliği VE</a:t>
            </a:r>
            <a:r>
              <a:rPr lang="tr-TR" dirty="0">
                <a:latin typeface="Arial" panose="020B0604020202020204" pitchFamily="34" charset="0"/>
                <a:cs typeface="Arial" panose="020B0604020202020204" pitchFamily="34" charset="0"/>
              </a:rPr>
              <a:t/>
            </a:r>
            <a:br>
              <a:rPr lang="tr-TR" dirty="0">
                <a:latin typeface="Arial" panose="020B0604020202020204" pitchFamily="34" charset="0"/>
                <a:cs typeface="Arial" panose="020B0604020202020204" pitchFamily="34" charset="0"/>
              </a:rPr>
            </a:br>
            <a:r>
              <a:rPr lang="tr-TR" dirty="0" smtClean="0">
                <a:latin typeface="Arial" panose="020B0604020202020204" pitchFamily="34" charset="0"/>
                <a:cs typeface="Arial" panose="020B0604020202020204" pitchFamily="34" charset="0"/>
              </a:rPr>
              <a:t>ÇOCUK VE ERGENLERDE PROBLEM DAVRANIŞLAR</a:t>
            </a:r>
            <a:endParaRPr lang="tr-TR" dirty="0">
              <a:latin typeface="Arial" panose="020B0604020202020204" pitchFamily="34" charset="0"/>
              <a:cs typeface="Arial" panose="020B0604020202020204" pitchFamily="34" charset="0"/>
            </a:endParaRPr>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699149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Karşı olma-karşı gelme bozukluğu</a:t>
            </a:r>
            <a:endParaRPr lang="tr-TR" dirty="0"/>
          </a:p>
        </p:txBody>
      </p:sp>
      <p:sp>
        <p:nvSpPr>
          <p:cNvPr id="3" name="İçerik Yer Tutucusu 2"/>
          <p:cNvSpPr>
            <a:spLocks noGrp="1"/>
          </p:cNvSpPr>
          <p:nvPr>
            <p:ph idx="1"/>
          </p:nvPr>
        </p:nvSpPr>
        <p:spPr/>
        <p:txBody>
          <a:bodyPr/>
          <a:lstStyle/>
          <a:p>
            <a:r>
              <a:rPr lang="tr-TR" dirty="0" smtClean="0"/>
              <a:t>Çocuğun beklenen yaş ve gelişim düzeyine göre aşırı derecede öfke nöbetleri, kurallara uymayı reddetme ve başkalarını isteyerek rahatsız etme</a:t>
            </a:r>
          </a:p>
          <a:p>
            <a:r>
              <a:rPr lang="tr-TR" dirty="0" smtClean="0"/>
              <a:t>Okul çağı çocuklarının %16-22sinde olumsuz tutum karşı gelme davranışı</a:t>
            </a:r>
          </a:p>
          <a:p>
            <a:r>
              <a:rPr lang="tr-TR" dirty="0" smtClean="0"/>
              <a:t>%2-16 oranında karşı gelme bozukluğu</a:t>
            </a:r>
          </a:p>
          <a:p>
            <a:pPr lvl="1"/>
            <a:r>
              <a:rPr lang="tr-TR" dirty="0" smtClean="0"/>
              <a:t>Bozukluk genellikle 8 yaştan önce başlar ve ergenlikten sonra devam etmez</a:t>
            </a:r>
          </a:p>
          <a:p>
            <a:pPr lvl="1"/>
            <a:r>
              <a:rPr lang="tr-TR" dirty="0" smtClean="0"/>
              <a:t>Güç, denetim ve bağımsızlık konuları ile aşırı ilgili ebeveynler. </a:t>
            </a:r>
          </a:p>
          <a:p>
            <a:pPr lvl="1"/>
            <a:r>
              <a:rPr lang="tr-TR" dirty="0" smtClean="0"/>
              <a:t>Ebeveynin aşırı ilgisi, sorun davranışın uzun uzun tartışılması, yeterince sınır konulmaması, tutarsız ebeveynlik</a:t>
            </a:r>
            <a:endParaRPr lang="tr-TR" dirty="0"/>
          </a:p>
        </p:txBody>
      </p:sp>
    </p:spTree>
    <p:extLst>
      <p:ext uri="{BB962C8B-B14F-4D97-AF65-F5344CB8AC3E}">
        <p14:creationId xmlns:p14="http://schemas.microsoft.com/office/powerpoint/2010/main" val="145908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Çocuklar sıklıkla erişkinlerle tartışmaya girerler. Kolayca kızabilir ve çoğu zaman kızgın, içerlemiş ve güceniktirler. Sıklıkla büyüklerin koydukları kurallara isteyerek karşı gelirler ve diğer insanları kasıtlı olarak kızdırırlar. Kendi hataları için sıklıkla başkalarını suçlarlar. Çoğu zaman kindarlardır. </a:t>
            </a:r>
          </a:p>
          <a:p>
            <a:r>
              <a:rPr lang="tr-TR" dirty="0" smtClean="0"/>
              <a:t>Psikoterapi ile kendilik değerinin artırılması, sosyal beceri geliştirme ve olumlu baş etme becerilerinin geliştirilmesi gerekir.  </a:t>
            </a:r>
            <a:endParaRPr lang="tr-TR" dirty="0"/>
          </a:p>
        </p:txBody>
      </p:sp>
    </p:spTree>
    <p:extLst>
      <p:ext uri="{BB962C8B-B14F-4D97-AF65-F5344CB8AC3E}">
        <p14:creationId xmlns:p14="http://schemas.microsoft.com/office/powerpoint/2010/main" val="4153889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Okul zorbalığı</a:t>
            </a:r>
            <a:endParaRPr lang="tr-TR" dirty="0"/>
          </a:p>
        </p:txBody>
      </p:sp>
      <p:sp>
        <p:nvSpPr>
          <p:cNvPr id="3" name="İçerik Yer Tutucusu 2"/>
          <p:cNvSpPr>
            <a:spLocks noGrp="1"/>
          </p:cNvSpPr>
          <p:nvPr>
            <p:ph idx="1"/>
          </p:nvPr>
        </p:nvSpPr>
        <p:spPr/>
        <p:txBody>
          <a:bodyPr/>
          <a:lstStyle/>
          <a:p>
            <a:r>
              <a:rPr lang="tr-TR" dirty="0" smtClean="0"/>
              <a:t>Hırpalama, eziyet etme, rahatsız etme ve özgür öğrenme haklarını elinden alma</a:t>
            </a:r>
            <a:endParaRPr lang="tr-TR" dirty="0"/>
          </a:p>
        </p:txBody>
      </p:sp>
    </p:spTree>
    <p:extLst>
      <p:ext uri="{BB962C8B-B14F-4D97-AF65-F5344CB8AC3E}">
        <p14:creationId xmlns:p14="http://schemas.microsoft.com/office/powerpoint/2010/main" val="1044798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Okul zorbalığı bir ya da birden çok öğrencinin kendilerinden daha güçsüz öğrencileri kasıtlı ve sürekli olarak rahatsız etmesiyle sonuçlanan ve kurbanın kendisini koruyamayacak durumda olduğu bir saldırganlık türüdür. </a:t>
            </a:r>
          </a:p>
          <a:p>
            <a:r>
              <a:rPr lang="tr-TR" dirty="0"/>
              <a:t>Okul zorbalığı tekme atma, tokat atma, itme gibi fiziksel; sataşma, alay etme, dalga geçme, kızdırma, isim takma, küçük düşürücü sözler söyleme gibi sözel, dedikodu çıkarıp yayma, arkadaş grubundan dışlama ve yalnızlığa terk etme gibi dolaylı ya da para ve diğer eşyalarını zorla alma, almakla tehdit etme, eşyalarına zarar verme gibi </a:t>
            </a:r>
            <a:r>
              <a:rPr lang="tr-TR" dirty="0" err="1"/>
              <a:t>davrannışsal</a:t>
            </a:r>
            <a:r>
              <a:rPr lang="tr-TR" dirty="0"/>
              <a:t> olarak ortaya çıkabilir. </a:t>
            </a:r>
          </a:p>
          <a:p>
            <a:endParaRPr lang="tr-TR" dirty="0"/>
          </a:p>
        </p:txBody>
      </p:sp>
    </p:spTree>
    <p:extLst>
      <p:ext uri="{BB962C8B-B14F-4D97-AF65-F5344CB8AC3E}">
        <p14:creationId xmlns:p14="http://schemas.microsoft.com/office/powerpoint/2010/main" val="2506485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Zorbalık ve cinsiyet</a:t>
            </a:r>
            <a:endParaRPr lang="tr-TR" dirty="0"/>
          </a:p>
        </p:txBody>
      </p:sp>
      <p:sp>
        <p:nvSpPr>
          <p:cNvPr id="3" name="İçerik Yer Tutucusu 2"/>
          <p:cNvSpPr>
            <a:spLocks noGrp="1"/>
          </p:cNvSpPr>
          <p:nvPr>
            <p:ph idx="1"/>
          </p:nvPr>
        </p:nvSpPr>
        <p:spPr/>
        <p:txBody>
          <a:bodyPr/>
          <a:lstStyle/>
          <a:p>
            <a:r>
              <a:rPr lang="tr-TR" dirty="0" smtClean="0"/>
              <a:t>Hem zorbalık yapan hem de zorbalığa uğrayan öğrencilerin önemli bölümü erkeklerdir</a:t>
            </a:r>
          </a:p>
          <a:p>
            <a:r>
              <a:rPr lang="tr-TR" dirty="0" smtClean="0"/>
              <a:t>Kız ve erkek öğrencilerin zorbalığa uğrama biçimleri farklıdır</a:t>
            </a:r>
          </a:p>
          <a:p>
            <a:r>
              <a:rPr lang="tr-TR" dirty="0" smtClean="0"/>
              <a:t>Kızlar zorbalık eylemlerinden daha fazla üzüntü duymakta ve ilerleyen yıllarda duygusal gelişimleri daha fazla etkilenmektedir</a:t>
            </a:r>
          </a:p>
          <a:p>
            <a:r>
              <a:rPr lang="tr-TR" dirty="0" smtClean="0"/>
              <a:t>Yapılan çalışmalar kız ergenlerin kendilerine yapılanları aile ve arkadaşlara anlatmayı tercih ettiği, erkeklerin kimseye söylemediğini göstermektedir.</a:t>
            </a:r>
            <a:endParaRPr lang="tr-TR" dirty="0"/>
          </a:p>
        </p:txBody>
      </p:sp>
    </p:spTree>
    <p:extLst>
      <p:ext uri="{BB962C8B-B14F-4D97-AF65-F5344CB8AC3E}">
        <p14:creationId xmlns:p14="http://schemas.microsoft.com/office/powerpoint/2010/main" val="2408762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Zorbalık ve yaş</a:t>
            </a:r>
            <a:endParaRPr lang="tr-TR" dirty="0"/>
          </a:p>
        </p:txBody>
      </p:sp>
      <p:sp>
        <p:nvSpPr>
          <p:cNvPr id="3" name="İçerik Yer Tutucusu 2"/>
          <p:cNvSpPr>
            <a:spLocks noGrp="1"/>
          </p:cNvSpPr>
          <p:nvPr>
            <p:ph idx="1"/>
          </p:nvPr>
        </p:nvSpPr>
        <p:spPr/>
        <p:txBody>
          <a:bodyPr/>
          <a:lstStyle/>
          <a:p>
            <a:pPr marL="0" indent="0">
              <a:buNone/>
            </a:pPr>
            <a:r>
              <a:rPr lang="tr-TR" dirty="0" smtClean="0"/>
              <a:t>Kurban olma yaşla azalırken zorba olmada değişim olmamakta ya da artış olmakta</a:t>
            </a:r>
          </a:p>
          <a:p>
            <a:pPr marL="0" indent="0">
              <a:buNone/>
            </a:pPr>
            <a:r>
              <a:rPr lang="tr-TR" dirty="0" smtClean="0"/>
              <a:t>Küçük yaşlarda fiziksel zorbalık, yaş arttıkça sözel zorbalık</a:t>
            </a:r>
          </a:p>
          <a:p>
            <a:pPr marL="0" indent="0">
              <a:buNone/>
            </a:pPr>
            <a:endParaRPr lang="tr-TR" dirty="0"/>
          </a:p>
        </p:txBody>
      </p:sp>
    </p:spTree>
    <p:extLst>
      <p:ext uri="{BB962C8B-B14F-4D97-AF65-F5344CB8AC3E}">
        <p14:creationId xmlns:p14="http://schemas.microsoft.com/office/powerpoint/2010/main" val="1930034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Zorbalığın sonuçları</a:t>
            </a:r>
            <a:endParaRPr lang="tr-TR" dirty="0"/>
          </a:p>
        </p:txBody>
      </p:sp>
      <p:sp>
        <p:nvSpPr>
          <p:cNvPr id="3" name="İçerik Yer Tutucusu 2"/>
          <p:cNvSpPr>
            <a:spLocks noGrp="1"/>
          </p:cNvSpPr>
          <p:nvPr>
            <p:ph idx="1"/>
          </p:nvPr>
        </p:nvSpPr>
        <p:spPr/>
        <p:txBody>
          <a:bodyPr/>
          <a:lstStyle/>
          <a:p>
            <a:r>
              <a:rPr lang="tr-TR" dirty="0" smtClean="0"/>
              <a:t>Kurbanlarda; okulu sevmeme, okuldan kaçma, kaygı, kızgınlık, çaresizlik duyguları. Devamsızlık, başarı düşüşü, özsaygı düşüşü.</a:t>
            </a:r>
          </a:p>
          <a:p>
            <a:r>
              <a:rPr lang="tr-TR" dirty="0" smtClean="0"/>
              <a:t>Diğer öğrenciler için statü kaybı ve zorbalığa uğrama riski</a:t>
            </a:r>
          </a:p>
          <a:p>
            <a:r>
              <a:rPr lang="tr-TR" dirty="0" smtClean="0"/>
              <a:t>Yetişkinlik yıllarına etkisi</a:t>
            </a:r>
            <a:endParaRPr lang="tr-TR" dirty="0"/>
          </a:p>
        </p:txBody>
      </p:sp>
    </p:spTree>
    <p:extLst>
      <p:ext uri="{BB962C8B-B14F-4D97-AF65-F5344CB8AC3E}">
        <p14:creationId xmlns:p14="http://schemas.microsoft.com/office/powerpoint/2010/main" val="1695438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İngiltere’de 8-9 yaşlarında 3000 öğrenci üzerinde yapılan bir taramada zorbalığa uğrayan öğrencilerin %42ünün uyku sorunu yaşadığı, %2 sinin altını ıslattığı, %4’ünün üzüntülü olduğu, %2’sinin sıkça başının ve karnının ağrıdığı bulunmuştur. </a:t>
            </a:r>
          </a:p>
          <a:p>
            <a:r>
              <a:rPr lang="tr-TR" dirty="0" smtClean="0"/>
              <a:t>6. ve 9. sınıf öğrencileri arasında zorba olduğu saptananların %60’ının 24 yaşına gelene kadar en az bir kez %35-40’ının ise en az 3 kez bir suçtan dolayı mahkemelik olduğu saptanmıştır.</a:t>
            </a:r>
            <a:endParaRPr lang="tr-TR" dirty="0"/>
          </a:p>
        </p:txBody>
      </p:sp>
    </p:spTree>
    <p:extLst>
      <p:ext uri="{BB962C8B-B14F-4D97-AF65-F5344CB8AC3E}">
        <p14:creationId xmlns:p14="http://schemas.microsoft.com/office/powerpoint/2010/main" val="1079127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 ve kurbanın özellikleri</a:t>
            </a:r>
            <a:endParaRPr lang="tr-TR" dirty="0"/>
          </a:p>
        </p:txBody>
      </p:sp>
      <p:sp>
        <p:nvSpPr>
          <p:cNvPr id="3" name="İçerik Yer Tutucusu 2"/>
          <p:cNvSpPr>
            <a:spLocks noGrp="1"/>
          </p:cNvSpPr>
          <p:nvPr>
            <p:ph idx="1"/>
          </p:nvPr>
        </p:nvSpPr>
        <p:spPr/>
        <p:txBody>
          <a:bodyPr/>
          <a:lstStyle/>
          <a:p>
            <a:r>
              <a:rPr lang="tr-TR" dirty="0" smtClean="0"/>
              <a:t>Aşırı saldırgan zorbalarda kişilik bozuklukları olduğu, şiddete karşı olumlu tutumları olduğu saptanmıştır.</a:t>
            </a:r>
          </a:p>
          <a:p>
            <a:r>
              <a:rPr lang="tr-TR" dirty="0" smtClean="0"/>
              <a:t>Zorbalar kendilerini güçlü hissetme, başkalarını ve olayları kontrol etme gereksinimi duydukları, kurbanlarının acı çekmesinden kendilerini sorumlu tutmadıkları, hatta bundan doyum elde ettikleri bulunmuştur</a:t>
            </a:r>
          </a:p>
          <a:p>
            <a:r>
              <a:rPr lang="tr-TR" dirty="0" err="1" smtClean="0"/>
              <a:t>Banks</a:t>
            </a:r>
            <a:r>
              <a:rPr lang="tr-TR" dirty="0" smtClean="0"/>
              <a:t> (1997); zorba öğrencilerin daha çok fiziksel cezanın verildiği, sorunların üstesinden gelmek için fizik gücün öneminin vurgulandığı, bu gücü kullanmanın öğretildiği ancak aile desteği ve sıcaklığın yeterli olmadığı ailelerden geldiğini bulmuştur.</a:t>
            </a:r>
          </a:p>
          <a:p>
            <a:r>
              <a:rPr lang="tr-TR" dirty="0" smtClean="0"/>
              <a:t>Güvenli Zorbalar   ve     Kaygılı Zorbalar</a:t>
            </a:r>
          </a:p>
          <a:p>
            <a:endParaRPr lang="tr-TR" dirty="0"/>
          </a:p>
        </p:txBody>
      </p:sp>
    </p:spTree>
    <p:extLst>
      <p:ext uri="{BB962C8B-B14F-4D97-AF65-F5344CB8AC3E}">
        <p14:creationId xmlns:p14="http://schemas.microsoft.com/office/powerpoint/2010/main" val="387050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Kurbanlar; içe dönük, kaygılı, güvensiz, çekingen ve ürkektirler. Düşük özsaygı ve sosyal beceri düzeyine sahip, as sayıda arkadaşı olan ve sosyal olarak dışlanan çocuklardır. Kendilerini nadiren savunurlar</a:t>
            </a:r>
          </a:p>
          <a:p>
            <a:r>
              <a:rPr lang="tr-TR" dirty="0" smtClean="0"/>
              <a:t>Aşırı koruyucu </a:t>
            </a:r>
            <a:r>
              <a:rPr lang="tr-TR" dirty="0" err="1" smtClean="0"/>
              <a:t>anababalık</a:t>
            </a:r>
            <a:r>
              <a:rPr lang="tr-TR" dirty="0" smtClean="0"/>
              <a:t> ile ilişki gösteren çalışmalar vardır. </a:t>
            </a:r>
          </a:p>
          <a:p>
            <a:r>
              <a:rPr lang="tr-TR" dirty="0" smtClean="0"/>
              <a:t>Pasif Kurban   ve Kışkırtıcı Kurban</a:t>
            </a:r>
            <a:endParaRPr lang="tr-TR" dirty="0"/>
          </a:p>
        </p:txBody>
      </p:sp>
    </p:spTree>
    <p:extLst>
      <p:ext uri="{BB962C8B-B14F-4D97-AF65-F5344CB8AC3E}">
        <p14:creationId xmlns:p14="http://schemas.microsoft.com/office/powerpoint/2010/main" val="2099994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Zeka geriliği	</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lnSpcReduction="10000"/>
          </a:bodyPr>
          <a:lstStyle/>
          <a:p>
            <a:pPr lvl="1">
              <a:lnSpc>
                <a:spcPct val="200000"/>
              </a:lnSpc>
            </a:pPr>
            <a:r>
              <a:rPr lang="tr-TR" sz="2400" dirty="0" smtClean="0"/>
              <a:t>Zihinsel ve uyum işlevlerinde yetersizlik</a:t>
            </a:r>
          </a:p>
          <a:p>
            <a:pPr lvl="1">
              <a:lnSpc>
                <a:spcPct val="200000"/>
              </a:lnSpc>
            </a:pPr>
            <a:r>
              <a:rPr lang="tr-TR" sz="2400" dirty="0" smtClean="0"/>
              <a:t>Gelişimsel dönemine uygun beceri geliştirememe ve ortalamanın altındaki zeka işlevine sahip olma. </a:t>
            </a:r>
          </a:p>
          <a:p>
            <a:pPr lvl="1">
              <a:lnSpc>
                <a:spcPct val="200000"/>
              </a:lnSpc>
            </a:pPr>
            <a:r>
              <a:rPr lang="tr-TR" sz="2400" dirty="0" smtClean="0"/>
              <a:t>En yüksek görülme oranı okul çağıdır. </a:t>
            </a:r>
          </a:p>
          <a:p>
            <a:pPr lvl="1">
              <a:lnSpc>
                <a:spcPct val="200000"/>
              </a:lnSpc>
            </a:pPr>
            <a:r>
              <a:rPr lang="tr-TR" sz="2400" dirty="0" smtClean="0"/>
              <a:t>Alt </a:t>
            </a:r>
            <a:r>
              <a:rPr lang="tr-TR" sz="2400" dirty="0" err="1" smtClean="0"/>
              <a:t>Sed</a:t>
            </a:r>
            <a:r>
              <a:rPr lang="tr-TR" sz="2400" dirty="0" smtClean="0"/>
              <a:t> 13 kat</a:t>
            </a:r>
          </a:p>
          <a:p>
            <a:pPr lvl="1"/>
            <a:endParaRPr lang="tr-TR" dirty="0"/>
          </a:p>
        </p:txBody>
      </p:sp>
    </p:spTree>
    <p:extLst>
      <p:ext uri="{BB962C8B-B14F-4D97-AF65-F5344CB8AC3E}">
        <p14:creationId xmlns:p14="http://schemas.microsoft.com/office/powerpoint/2010/main" val="386023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Zorbalığın meydana </a:t>
            </a:r>
            <a:r>
              <a:rPr lang="tr-TR" dirty="0" err="1" smtClean="0"/>
              <a:t>geldiğiyerler</a:t>
            </a:r>
            <a:endParaRPr lang="tr-TR" dirty="0"/>
          </a:p>
        </p:txBody>
      </p:sp>
      <p:sp>
        <p:nvSpPr>
          <p:cNvPr id="3" name="İçerik Yer Tutucusu 2"/>
          <p:cNvSpPr>
            <a:spLocks noGrp="1"/>
          </p:cNvSpPr>
          <p:nvPr>
            <p:ph idx="1"/>
          </p:nvPr>
        </p:nvSpPr>
        <p:spPr/>
        <p:txBody>
          <a:bodyPr/>
          <a:lstStyle/>
          <a:p>
            <a:r>
              <a:rPr lang="tr-TR" dirty="0" smtClean="0"/>
              <a:t>Zorbalığı anlayabilmek için zorbalığın nerede meydana geldiğini saptamak önemlidir</a:t>
            </a:r>
          </a:p>
          <a:p>
            <a:r>
              <a:rPr lang="tr-TR" dirty="0" smtClean="0"/>
              <a:t>Oyun Alanları</a:t>
            </a:r>
          </a:p>
          <a:p>
            <a:r>
              <a:rPr lang="tr-TR" dirty="0" smtClean="0"/>
              <a:t>Okul koridorları</a:t>
            </a:r>
          </a:p>
          <a:p>
            <a:r>
              <a:rPr lang="tr-TR" dirty="0" smtClean="0"/>
              <a:t>Sınıflar</a:t>
            </a:r>
          </a:p>
          <a:p>
            <a:r>
              <a:rPr lang="tr-TR" dirty="0" smtClean="0"/>
              <a:t>Türkiye’de en çok sınıf sonra koridor, okul dışı yerler ve oyun alanları</a:t>
            </a:r>
            <a:endParaRPr lang="tr-TR" dirty="0"/>
          </a:p>
        </p:txBody>
      </p:sp>
    </p:spTree>
    <p:extLst>
      <p:ext uri="{BB962C8B-B14F-4D97-AF65-F5344CB8AC3E}">
        <p14:creationId xmlns:p14="http://schemas.microsoft.com/office/powerpoint/2010/main" val="1044061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Şikayet?</a:t>
            </a:r>
            <a:endParaRPr lang="tr-TR" dirty="0"/>
          </a:p>
        </p:txBody>
      </p:sp>
      <p:sp>
        <p:nvSpPr>
          <p:cNvPr id="3" name="İçerik Yer Tutucusu 2"/>
          <p:cNvSpPr>
            <a:spLocks noGrp="1"/>
          </p:cNvSpPr>
          <p:nvPr>
            <p:ph idx="1"/>
          </p:nvPr>
        </p:nvSpPr>
        <p:spPr/>
        <p:txBody>
          <a:bodyPr/>
          <a:lstStyle/>
          <a:p>
            <a:pPr marL="0" indent="0">
              <a:buNone/>
            </a:pPr>
            <a:endParaRPr lang="tr-TR" dirty="0"/>
          </a:p>
        </p:txBody>
      </p:sp>
    </p:spTree>
    <p:extLst>
      <p:ext uri="{BB962C8B-B14F-4D97-AF65-F5344CB8AC3E}">
        <p14:creationId xmlns:p14="http://schemas.microsoft.com/office/powerpoint/2010/main" val="593466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Zorbalığa karşı duyarlılığı azaltan yanlış inançlar</a:t>
            </a:r>
            <a:endParaRPr lang="tr-TR" dirty="0"/>
          </a:p>
        </p:txBody>
      </p:sp>
      <p:sp>
        <p:nvSpPr>
          <p:cNvPr id="3" name="İçerik Yer Tutucusu 2"/>
          <p:cNvSpPr>
            <a:spLocks noGrp="1"/>
          </p:cNvSpPr>
          <p:nvPr>
            <p:ph idx="1"/>
          </p:nvPr>
        </p:nvSpPr>
        <p:spPr/>
        <p:txBody>
          <a:bodyPr>
            <a:normAutofit lnSpcReduction="10000"/>
          </a:bodyPr>
          <a:lstStyle/>
          <a:p>
            <a:r>
              <a:rPr lang="tr-TR" dirty="0" smtClean="0"/>
              <a:t>Kavga etmek ve saldırganca davranmak, büyüme ve gelişmenin doğal bir parçasıdır; </a:t>
            </a:r>
          </a:p>
          <a:p>
            <a:r>
              <a:rPr lang="tr-TR" dirty="0"/>
              <a:t>Z</a:t>
            </a:r>
            <a:r>
              <a:rPr lang="tr-TR" dirty="0" smtClean="0"/>
              <a:t>orbalığa uğrayanlar belki bir süre acı çekerler ama daha sonra unutacaklarından pek de büyütülecek bir şey değildir; </a:t>
            </a:r>
          </a:p>
          <a:p>
            <a:r>
              <a:rPr lang="tr-TR" dirty="0"/>
              <a:t>B</a:t>
            </a:r>
            <a:r>
              <a:rPr lang="tr-TR" dirty="0" smtClean="0"/>
              <a:t>aşkalarını kızdırmak bazen eğlencelidir; </a:t>
            </a:r>
          </a:p>
          <a:p>
            <a:r>
              <a:rPr lang="tr-TR" dirty="0"/>
              <a:t>B</a:t>
            </a:r>
            <a:r>
              <a:rPr lang="tr-TR" dirty="0" smtClean="0"/>
              <a:t>azı öğrenciler zorbalığı hak ederler; </a:t>
            </a:r>
          </a:p>
          <a:p>
            <a:r>
              <a:rPr lang="tr-TR" dirty="0"/>
              <a:t>Z</a:t>
            </a:r>
            <a:r>
              <a:rPr lang="tr-TR" dirty="0" smtClean="0"/>
              <a:t>orbalıktan şikayet eden öğrenciler ana kuzusudurlar; </a:t>
            </a:r>
          </a:p>
          <a:p>
            <a:r>
              <a:rPr lang="tr-TR" dirty="0"/>
              <a:t>Z</a:t>
            </a:r>
            <a:r>
              <a:rPr lang="tr-TR" dirty="0" smtClean="0"/>
              <a:t>orbalık yapanları görmezden gelirseniz sizi bırakırlar;</a:t>
            </a:r>
          </a:p>
          <a:p>
            <a:r>
              <a:rPr lang="tr-TR" dirty="0" smtClean="0"/>
              <a:t>Zorbalık yapıldığında bunu yetişkinlere anlatmak ispiyonculuktur; </a:t>
            </a:r>
          </a:p>
          <a:p>
            <a:r>
              <a:rPr lang="tr-TR" dirty="0"/>
              <a:t>B</a:t>
            </a:r>
            <a:r>
              <a:rPr lang="tr-TR" dirty="0" smtClean="0"/>
              <a:t>ir zorbayla </a:t>
            </a:r>
            <a:r>
              <a:rPr lang="tr-TR" dirty="0" err="1" smtClean="0"/>
              <a:t>başetmenin</a:t>
            </a:r>
            <a:r>
              <a:rPr lang="tr-TR" dirty="0" smtClean="0"/>
              <a:t> en iyi yolu onunla kavga etmek ve intikam almaktır</a:t>
            </a:r>
            <a:endParaRPr lang="tr-TR" dirty="0"/>
          </a:p>
        </p:txBody>
      </p:sp>
    </p:spTree>
    <p:extLst>
      <p:ext uri="{BB962C8B-B14F-4D97-AF65-F5344CB8AC3E}">
        <p14:creationId xmlns:p14="http://schemas.microsoft.com/office/powerpoint/2010/main" val="1731219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ÖNERİLER?</a:t>
            </a:r>
            <a:endParaRPr lang="tr-TR" dirty="0"/>
          </a:p>
        </p:txBody>
      </p:sp>
      <p:sp>
        <p:nvSpPr>
          <p:cNvPr id="3" name="İçerik Yer Tutucusu 2"/>
          <p:cNvSpPr>
            <a:spLocks noGrp="1"/>
          </p:cNvSpPr>
          <p:nvPr>
            <p:ph idx="1"/>
          </p:nvPr>
        </p:nvSpPr>
        <p:spPr/>
        <p:txBody>
          <a:bodyPr/>
          <a:lstStyle/>
          <a:p>
            <a:endParaRPr lang="tr-TR" dirty="0"/>
          </a:p>
        </p:txBody>
      </p:sp>
    </p:spTree>
    <p:extLst>
      <p:ext uri="{BB962C8B-B14F-4D97-AF65-F5344CB8AC3E}">
        <p14:creationId xmlns:p14="http://schemas.microsoft.com/office/powerpoint/2010/main" val="743514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Sınır zeka</a:t>
            </a:r>
            <a:br>
              <a:rPr lang="tr-TR" dirty="0" smtClean="0"/>
            </a:br>
            <a:r>
              <a:rPr lang="tr-TR" dirty="0"/>
              <a:t>	</a:t>
            </a:r>
          </a:p>
        </p:txBody>
      </p:sp>
      <p:sp>
        <p:nvSpPr>
          <p:cNvPr id="3" name="İçerik Yer Tutucusu 2"/>
          <p:cNvSpPr>
            <a:spLocks noGrp="1"/>
          </p:cNvSpPr>
          <p:nvPr>
            <p:ph idx="1"/>
          </p:nvPr>
        </p:nvSpPr>
        <p:spPr/>
        <p:txBody>
          <a:bodyPr/>
          <a:lstStyle/>
          <a:p>
            <a:r>
              <a:rPr lang="tr-TR" dirty="0" smtClean="0"/>
              <a:t> IQ: 71-90</a:t>
            </a:r>
          </a:p>
          <a:p>
            <a:r>
              <a:rPr lang="tr-TR" dirty="0" smtClean="0"/>
              <a:t>Öğrenme hızı daha yavaş</a:t>
            </a:r>
          </a:p>
          <a:p>
            <a:r>
              <a:rPr lang="tr-TR" dirty="0" smtClean="0"/>
              <a:t>Genelleyememe</a:t>
            </a:r>
          </a:p>
          <a:p>
            <a:r>
              <a:rPr lang="tr-TR" dirty="0" smtClean="0"/>
              <a:t>Karmaşık fikirleri anlamada güçlük</a:t>
            </a:r>
          </a:p>
          <a:p>
            <a:r>
              <a:rPr lang="tr-TR" dirty="0" smtClean="0"/>
              <a:t>Okumayı geç sökme</a:t>
            </a:r>
          </a:p>
          <a:p>
            <a:r>
              <a:rPr lang="tr-TR" dirty="0" smtClean="0"/>
              <a:t>Okula gidene kadar fark edilmeme</a:t>
            </a:r>
          </a:p>
          <a:p>
            <a:r>
              <a:rPr lang="tr-TR" dirty="0" smtClean="0"/>
              <a:t>Sosyal uyum sorunu yaşamama</a:t>
            </a:r>
          </a:p>
          <a:p>
            <a:r>
              <a:rPr lang="tr-TR" dirty="0" smtClean="0"/>
              <a:t>Genellikle tembel yaramaz çocuk olarak adlandırılırlar.</a:t>
            </a:r>
            <a:endParaRPr lang="tr-TR" dirty="0"/>
          </a:p>
        </p:txBody>
      </p:sp>
    </p:spTree>
    <p:extLst>
      <p:ext uri="{BB962C8B-B14F-4D97-AF65-F5344CB8AC3E}">
        <p14:creationId xmlns:p14="http://schemas.microsoft.com/office/powerpoint/2010/main" val="1062672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Hafif derecede zeka geriliği</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r>
              <a:rPr lang="tr-TR" dirty="0" smtClean="0"/>
              <a:t>50/55-70</a:t>
            </a:r>
          </a:p>
          <a:p>
            <a:r>
              <a:rPr lang="tr-TR" dirty="0" smtClean="0"/>
              <a:t>Zeka geriliklerinin % 89’u bu gruptadır. </a:t>
            </a:r>
          </a:p>
          <a:p>
            <a:r>
              <a:rPr lang="tr-TR" dirty="0" smtClean="0"/>
              <a:t>Eğitilebilir düzeyde zeka gerilikleri bu gruptadır</a:t>
            </a:r>
          </a:p>
          <a:p>
            <a:r>
              <a:rPr lang="tr-TR" dirty="0" smtClean="0"/>
              <a:t>Akademik beceri gerektiren durumlara kadar </a:t>
            </a:r>
            <a:r>
              <a:rPr lang="tr-TR" dirty="0" err="1" smtClean="0"/>
              <a:t>farkedilmeyebilirler</a:t>
            </a:r>
            <a:endParaRPr lang="tr-TR" dirty="0" smtClean="0"/>
          </a:p>
          <a:p>
            <a:r>
              <a:rPr lang="tr-TR" dirty="0" smtClean="0"/>
              <a:t>En fazla 6. sınıfa kadar olan akademik bilgiyi öğrenebilirler</a:t>
            </a:r>
          </a:p>
          <a:p>
            <a:r>
              <a:rPr lang="tr-TR" dirty="0" smtClean="0"/>
              <a:t>Erken tanı ebeveyn desteği ve özel eğitim</a:t>
            </a:r>
          </a:p>
          <a:p>
            <a:r>
              <a:rPr lang="tr-TR" dirty="0" smtClean="0"/>
              <a:t>Alışılmadık toplumsal streslerde yardım ve rehberlik ihtiyacı</a:t>
            </a:r>
          </a:p>
          <a:p>
            <a:endParaRPr lang="tr-TR" dirty="0"/>
          </a:p>
        </p:txBody>
      </p:sp>
    </p:spTree>
    <p:extLst>
      <p:ext uri="{BB962C8B-B14F-4D97-AF65-F5344CB8AC3E}">
        <p14:creationId xmlns:p14="http://schemas.microsoft.com/office/powerpoint/2010/main" val="4064933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Orta derecede zeka geriliği</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r>
              <a:rPr lang="tr-TR" dirty="0" smtClean="0"/>
              <a:t>35/40- 50/55</a:t>
            </a:r>
          </a:p>
          <a:p>
            <a:r>
              <a:rPr lang="tr-TR" dirty="0" smtClean="0"/>
              <a:t>Tüm zeka özürlerinin % 10’u</a:t>
            </a:r>
          </a:p>
          <a:p>
            <a:r>
              <a:rPr lang="tr-TR" dirty="0" smtClean="0"/>
              <a:t>2. sınıf akademik bilgi</a:t>
            </a:r>
          </a:p>
          <a:p>
            <a:r>
              <a:rPr lang="tr-TR" dirty="0" smtClean="0"/>
              <a:t>Sosyal beceri ve uğraşı eğitimi alabilirler</a:t>
            </a:r>
          </a:p>
          <a:p>
            <a:r>
              <a:rPr lang="tr-TR" dirty="0" smtClean="0"/>
              <a:t>Aileden uzak olmamak şartıyla destek ve denetimle beceri gerektirmeyen işleri yaparak kendi geçimlerine katkıda bulunabilirler</a:t>
            </a:r>
          </a:p>
          <a:p>
            <a:r>
              <a:rPr lang="tr-TR" dirty="0" smtClean="0"/>
              <a:t>AĞIR DERECEDE ZEKA GERİLİĞİ</a:t>
            </a:r>
          </a:p>
          <a:p>
            <a:r>
              <a:rPr lang="tr-TR" dirty="0" smtClean="0"/>
              <a:t>20/25-30/35</a:t>
            </a:r>
            <a:endParaRPr lang="tr-TR" dirty="0"/>
          </a:p>
        </p:txBody>
      </p:sp>
    </p:spTree>
    <p:extLst>
      <p:ext uri="{BB962C8B-B14F-4D97-AF65-F5344CB8AC3E}">
        <p14:creationId xmlns:p14="http://schemas.microsoft.com/office/powerpoint/2010/main" val="2279537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Ayrılık kaygısı ve okul fobisi</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r>
              <a:rPr lang="tr-TR" dirty="0" smtClean="0"/>
              <a:t>Ayrılık kaygısı</a:t>
            </a:r>
          </a:p>
          <a:p>
            <a:r>
              <a:rPr lang="tr-TR" dirty="0" smtClean="0"/>
              <a:t>Uygun yaş, uygun şiddet</a:t>
            </a:r>
          </a:p>
          <a:p>
            <a:r>
              <a:rPr lang="tr-TR" dirty="0" smtClean="0"/>
              <a:t>Çocuk ve gençlerde %4</a:t>
            </a:r>
          </a:p>
          <a:p>
            <a:r>
              <a:rPr lang="tr-TR" dirty="0" smtClean="0"/>
              <a:t>En sık başlangıç 7-8</a:t>
            </a:r>
          </a:p>
          <a:p>
            <a:r>
              <a:rPr lang="tr-TR" dirty="0" smtClean="0"/>
              <a:t>Mizaç faktörü, biyolojik faktörler, anneye bağlanma özelliği, zorlayıcı yaşam olayları, annenin kaygı bozukluğu ve kaygılı bağlanma örüntüsü, aşırı koruyucu ebeveynlik</a:t>
            </a:r>
          </a:p>
          <a:p>
            <a:r>
              <a:rPr lang="tr-TR" dirty="0" smtClean="0"/>
              <a:t>Çocukluk döneminde en sık görülen rahatsızlık</a:t>
            </a:r>
          </a:p>
          <a:p>
            <a:r>
              <a:rPr lang="tr-TR" dirty="0" smtClean="0"/>
              <a:t>Tanı kriterleri: ayrılık ve kötü bir şey olacağı hissi, gitmeyi reddetme, ayrılık kabusları</a:t>
            </a:r>
            <a:endParaRPr lang="tr-TR" dirty="0"/>
          </a:p>
        </p:txBody>
      </p:sp>
    </p:spTree>
    <p:extLst>
      <p:ext uri="{BB962C8B-B14F-4D97-AF65-F5344CB8AC3E}">
        <p14:creationId xmlns:p14="http://schemas.microsoft.com/office/powerpoint/2010/main" val="2910659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Ayrılma durumunda baş ağrısı karın ağrısı</a:t>
            </a:r>
          </a:p>
          <a:p>
            <a:r>
              <a:rPr lang="tr-TR" dirty="0" smtClean="0"/>
              <a:t>4 hafta</a:t>
            </a:r>
          </a:p>
          <a:p>
            <a:r>
              <a:rPr lang="tr-TR" dirty="0" smtClean="0"/>
              <a:t>3/1 de okul fobisi</a:t>
            </a:r>
            <a:endParaRPr lang="tr-TR" dirty="0"/>
          </a:p>
        </p:txBody>
      </p:sp>
    </p:spTree>
    <p:extLst>
      <p:ext uri="{BB962C8B-B14F-4D97-AF65-F5344CB8AC3E}">
        <p14:creationId xmlns:p14="http://schemas.microsoft.com/office/powerpoint/2010/main" val="2217126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Okul fobisi</a:t>
            </a:r>
            <a:endParaRPr lang="tr-TR" dirty="0"/>
          </a:p>
        </p:txBody>
      </p:sp>
      <p:sp>
        <p:nvSpPr>
          <p:cNvPr id="3" name="İçerik Yer Tutucusu 2"/>
          <p:cNvSpPr>
            <a:spLocks noGrp="1"/>
          </p:cNvSpPr>
          <p:nvPr>
            <p:ph idx="1"/>
          </p:nvPr>
        </p:nvSpPr>
        <p:spPr/>
        <p:txBody>
          <a:bodyPr>
            <a:normAutofit/>
          </a:bodyPr>
          <a:lstStyle/>
          <a:p>
            <a:pPr>
              <a:lnSpc>
                <a:spcPct val="150000"/>
              </a:lnSpc>
            </a:pPr>
            <a:r>
              <a:rPr lang="tr-TR" sz="2400" dirty="0" smtClean="0"/>
              <a:t>Çocukların yaşadıkları duygusal sıkıntılar ve kaygılar nedeniyle okula gitmemesi, okula devam etmemesidir. Okul reddi davranışı okula devam etmede, bir günü okulda geçirmede çocuktan kaynaklanan güçlükler olarak tarif edilebilir okul günlerinde bedensel yakınmalar, öfke patlamaları, evde kalmayı tercih etme gibi davranışları içerir</a:t>
            </a:r>
            <a:endParaRPr lang="tr-TR" sz="2400" dirty="0"/>
          </a:p>
        </p:txBody>
      </p:sp>
    </p:spTree>
    <p:extLst>
      <p:ext uri="{BB962C8B-B14F-4D97-AF65-F5344CB8AC3E}">
        <p14:creationId xmlns:p14="http://schemas.microsoft.com/office/powerpoint/2010/main" val="2194173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Okul hayatının herhangi bir döneminde çıkabilir. </a:t>
            </a:r>
          </a:p>
          <a:p>
            <a:r>
              <a:rPr lang="tr-TR" dirty="0" smtClean="0"/>
              <a:t>Belirli yaş ve geçiş </a:t>
            </a:r>
            <a:r>
              <a:rPr lang="tr-TR" dirty="0" err="1" smtClean="0"/>
              <a:t>dönemlernde</a:t>
            </a:r>
            <a:r>
              <a:rPr lang="tr-TR" dirty="0" smtClean="0"/>
              <a:t> sıklığı artar</a:t>
            </a:r>
          </a:p>
          <a:p>
            <a:r>
              <a:rPr lang="tr-TR" dirty="0" smtClean="0"/>
              <a:t>5-6 yaş ve 10-11 yaşlarında artış gösterir</a:t>
            </a:r>
          </a:p>
          <a:p>
            <a:r>
              <a:rPr lang="tr-TR" dirty="0" smtClean="0"/>
              <a:t>Çocuğun kaygılı bir yapısının olması, özgüven eksikliği, okula hazırlanmamış olması, aşırı koruyucu ebeveynlik, ebeveynin kaygı bozukluğu</a:t>
            </a:r>
          </a:p>
          <a:p>
            <a:r>
              <a:rPr lang="tr-TR" dirty="0" smtClean="0"/>
              <a:t>Okula gitme saatlerinde bulantı, kusma, ağlama nöbetleri, öfke patlamaları, gece uykusunda güçlük, kabuslar.</a:t>
            </a:r>
          </a:p>
          <a:p>
            <a:r>
              <a:rPr lang="tr-TR" dirty="0" smtClean="0"/>
              <a:t>Okuldaki sıkıntılar eve gelince tamamen yok olur. </a:t>
            </a:r>
          </a:p>
          <a:p>
            <a:r>
              <a:rPr lang="tr-TR" dirty="0" smtClean="0"/>
              <a:t>Okula göndermeme sorunu büyütür</a:t>
            </a:r>
            <a:endParaRPr lang="tr-TR" dirty="0"/>
          </a:p>
        </p:txBody>
      </p:sp>
    </p:spTree>
    <p:extLst>
      <p:ext uri="{BB962C8B-B14F-4D97-AF65-F5344CB8AC3E}">
        <p14:creationId xmlns:p14="http://schemas.microsoft.com/office/powerpoint/2010/main" val="163250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414</TotalTime>
  <Words>1043</Words>
  <Application>Microsoft Office PowerPoint</Application>
  <PresentationFormat>Geniş ekran</PresentationFormat>
  <Paragraphs>103</Paragraphs>
  <Slides>23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Arial</vt:lpstr>
      <vt:lpstr>Tw Cen MT</vt:lpstr>
      <vt:lpstr>Tw Cen MT Condensed</vt:lpstr>
      <vt:lpstr>Wingdings 3</vt:lpstr>
      <vt:lpstr>Entegral</vt:lpstr>
      <vt:lpstr>Zeka geriliği VE ÇOCUK VE ERGENLERDE PROBLEM DAVRANIŞLAR</vt:lpstr>
      <vt:lpstr>Zeka geriliği </vt:lpstr>
      <vt:lpstr>Sınır zeka  </vt:lpstr>
      <vt:lpstr>Hafif derecede zeka geriliği</vt:lpstr>
      <vt:lpstr>Orta derecede zeka geriliği</vt:lpstr>
      <vt:lpstr>Ayrılık kaygısı ve okul fobisi</vt:lpstr>
      <vt:lpstr>PowerPoint Sunusu</vt:lpstr>
      <vt:lpstr>Okul fobisi</vt:lpstr>
      <vt:lpstr>PowerPoint Sunusu</vt:lpstr>
      <vt:lpstr>Karşı olma-karşı gelme bozukluğu</vt:lpstr>
      <vt:lpstr>PowerPoint Sunusu</vt:lpstr>
      <vt:lpstr>Okul zorbalığı</vt:lpstr>
      <vt:lpstr>PowerPoint Sunusu</vt:lpstr>
      <vt:lpstr>Zorbalık ve cinsiyet</vt:lpstr>
      <vt:lpstr>Zorbalık ve yaş</vt:lpstr>
      <vt:lpstr>Zorbalığın sonuçları</vt:lpstr>
      <vt:lpstr>PowerPoint Sunusu</vt:lpstr>
      <vt:lpstr>Zorba ve kurbanın özellikleri</vt:lpstr>
      <vt:lpstr>PowerPoint Sunusu</vt:lpstr>
      <vt:lpstr>Zorbalığın meydana geldiğiyerler</vt:lpstr>
      <vt:lpstr>Şikayet?</vt:lpstr>
      <vt:lpstr>Zorbalığa karşı duyarlılığı azaltan yanlış inançlar</vt:lpstr>
      <vt:lpstr>ÖNERİLER?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Zeka geriliğVE iÇOCUK VE ERGENLERDE PROBLEM DAVRANIŞLAR</dc:title>
  <dc:creator>EYLEM</dc:creator>
  <cp:lastModifiedBy>EYLEM</cp:lastModifiedBy>
  <cp:revision>21</cp:revision>
  <dcterms:created xsi:type="dcterms:W3CDTF">2014-12-17T10:11:02Z</dcterms:created>
  <dcterms:modified xsi:type="dcterms:W3CDTF">2014-12-17T17:05:46Z</dcterms:modified>
</cp:coreProperties>
</file>