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2" r:id="rId3"/>
    <p:sldId id="273" r:id="rId4"/>
    <p:sldId id="275" r:id="rId5"/>
    <p:sldId id="274" r:id="rId6"/>
    <p:sldId id="256" r:id="rId7"/>
    <p:sldId id="271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6" r:id="rId22"/>
    <p:sldId id="281" r:id="rId23"/>
    <p:sldId id="280" r:id="rId24"/>
    <p:sldId id="279" r:id="rId25"/>
    <p:sldId id="278" r:id="rId26"/>
    <p:sldId id="277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5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1285860"/>
            <a:ext cx="7467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>PERİODONTAL HASTALIKLARDA SİGARANIN ETKİLERİ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1428728" y="4143380"/>
            <a:ext cx="7467600" cy="1685925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400" dirty="0" smtClean="0"/>
              <a:t>Prof Dr Adnan TEZEL</a:t>
            </a:r>
          </a:p>
        </p:txBody>
      </p:sp>
      <p:pic>
        <p:nvPicPr>
          <p:cNvPr id="47108" name="Picture 4" descr="j029384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3929066"/>
            <a:ext cx="1738313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sv-SE" dirty="0" smtClean="0"/>
          </a:p>
          <a:p>
            <a:r>
              <a:rPr lang="tr-TR" dirty="0" smtClean="0"/>
              <a:t>Yapılan çalışmalarda</a:t>
            </a:r>
          </a:p>
          <a:p>
            <a:endParaRPr lang="tr-TR" dirty="0" smtClean="0"/>
          </a:p>
          <a:p>
            <a:r>
              <a:rPr lang="tr-TR" dirty="0" smtClean="0"/>
              <a:t>Sigaranın PGE2 ve IL-1ß gibi kemik </a:t>
            </a:r>
            <a:r>
              <a:rPr lang="tr-TR" dirty="0" err="1" smtClean="0"/>
              <a:t>rezorbsiyonunu</a:t>
            </a:r>
            <a:r>
              <a:rPr lang="tr-TR" dirty="0" smtClean="0"/>
              <a:t> </a:t>
            </a:r>
            <a:r>
              <a:rPr lang="sv-SE" dirty="0" smtClean="0"/>
              <a:t>gösteren medyatörlerin salınımını arttırarak kemik</a:t>
            </a:r>
            <a:r>
              <a:rPr lang="tr-TR" dirty="0" smtClean="0"/>
              <a:t> </a:t>
            </a:r>
            <a:r>
              <a:rPr lang="tr-TR" dirty="0" err="1" smtClean="0"/>
              <a:t>rezorbsiyonu</a:t>
            </a:r>
            <a:r>
              <a:rPr lang="tr-TR" dirty="0" smtClean="0"/>
              <a:t> yaptığı</a:t>
            </a:r>
          </a:p>
          <a:p>
            <a:r>
              <a:rPr lang="tr-TR" dirty="0" smtClean="0"/>
              <a:t>N</a:t>
            </a:r>
            <a:r>
              <a:rPr lang="it-IT" dirty="0" smtClean="0"/>
              <a:t>ikotinin IL-6, IL-7, IL-8, IL-10 ve IL-15 salınımını</a:t>
            </a:r>
            <a:r>
              <a:rPr lang="tr-TR" dirty="0" smtClean="0"/>
              <a:t> arttırdığı bildirilmiştir.</a:t>
            </a:r>
          </a:p>
          <a:p>
            <a:r>
              <a:rPr lang="tr-TR" dirty="0" err="1" smtClean="0"/>
              <a:t>Sitokinlerin</a:t>
            </a:r>
            <a:r>
              <a:rPr lang="tr-TR" dirty="0" smtClean="0"/>
              <a:t> artışı, </a:t>
            </a:r>
            <a:r>
              <a:rPr lang="tr-TR" dirty="0" err="1" smtClean="0"/>
              <a:t>matriks</a:t>
            </a:r>
            <a:r>
              <a:rPr lang="tr-TR" dirty="0" smtClean="0"/>
              <a:t> </a:t>
            </a:r>
            <a:r>
              <a:rPr lang="tr-TR" dirty="0" err="1" smtClean="0"/>
              <a:t>metalloproteinaz</a:t>
            </a:r>
            <a:r>
              <a:rPr lang="tr-TR" dirty="0" smtClean="0"/>
              <a:t> (MMP) ekspresyonunu etkileyebilmekte ve direkt veya </a:t>
            </a:r>
            <a:r>
              <a:rPr lang="tr-TR" dirty="0" err="1" smtClean="0"/>
              <a:t>indirekt</a:t>
            </a:r>
            <a:r>
              <a:rPr lang="tr-TR" dirty="0" smtClean="0"/>
              <a:t> doku yıkımına neden olabilmektedir.</a:t>
            </a:r>
          </a:p>
          <a:p>
            <a:r>
              <a:rPr lang="tr-TR" dirty="0" smtClean="0"/>
              <a:t>Sigaranın </a:t>
            </a:r>
            <a:r>
              <a:rPr lang="tr-TR" dirty="0" err="1" smtClean="0"/>
              <a:t>periodontal</a:t>
            </a:r>
            <a:r>
              <a:rPr lang="tr-TR" dirty="0" smtClean="0"/>
              <a:t> sağlığın idamesi için gerekli olan </a:t>
            </a:r>
            <a:r>
              <a:rPr lang="tr-TR" dirty="0" err="1" smtClean="0"/>
              <a:t>matriks</a:t>
            </a:r>
            <a:r>
              <a:rPr lang="tr-TR" dirty="0" smtClean="0"/>
              <a:t> </a:t>
            </a:r>
            <a:r>
              <a:rPr lang="tr-TR" dirty="0" err="1" smtClean="0"/>
              <a:t>metalloproteinaz</a:t>
            </a:r>
            <a:r>
              <a:rPr lang="tr-TR" dirty="0" smtClean="0"/>
              <a:t>/doku </a:t>
            </a:r>
            <a:r>
              <a:rPr lang="tr-TR" dirty="0" err="1" smtClean="0"/>
              <a:t>matriks</a:t>
            </a:r>
            <a:r>
              <a:rPr lang="tr-TR" dirty="0" smtClean="0"/>
              <a:t> </a:t>
            </a:r>
            <a:r>
              <a:rPr lang="tr-TR" dirty="0" err="1" smtClean="0"/>
              <a:t>metalloproteinaz</a:t>
            </a:r>
            <a:r>
              <a:rPr lang="tr-TR" dirty="0" smtClean="0"/>
              <a:t> inhibitörü dengesini bozarak dişetinin </a:t>
            </a:r>
            <a:r>
              <a:rPr lang="tr-TR" dirty="0" err="1" smtClean="0"/>
              <a:t>mayor</a:t>
            </a:r>
            <a:r>
              <a:rPr lang="tr-TR" dirty="0" smtClean="0"/>
              <a:t> </a:t>
            </a:r>
            <a:r>
              <a:rPr lang="tr-TR" dirty="0" err="1" smtClean="0"/>
              <a:t>ekstrasellüler</a:t>
            </a:r>
            <a:r>
              <a:rPr lang="tr-TR" dirty="0" smtClean="0"/>
              <a:t> </a:t>
            </a:r>
            <a:r>
              <a:rPr lang="tr-TR" dirty="0" err="1" smtClean="0"/>
              <a:t>komponenti</a:t>
            </a:r>
            <a:r>
              <a:rPr lang="tr-TR" dirty="0" smtClean="0"/>
              <a:t> olan </a:t>
            </a:r>
            <a:r>
              <a:rPr lang="tr-TR" dirty="0" err="1" smtClean="0"/>
              <a:t>kollagende</a:t>
            </a:r>
            <a:r>
              <a:rPr lang="tr-TR" dirty="0" smtClean="0"/>
              <a:t> yıkımı arttırdığını rapor etmişlerdir.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620688"/>
            <a:ext cx="7498080" cy="1143000"/>
          </a:xfrm>
        </p:spPr>
        <p:txBody>
          <a:bodyPr>
            <a:noAutofit/>
          </a:bodyPr>
          <a:lstStyle/>
          <a:p>
            <a:r>
              <a:rPr lang="tr-TR" sz="2800" i="1" dirty="0" smtClean="0"/>
              <a:t>Sigara ve </a:t>
            </a:r>
            <a:r>
              <a:rPr lang="tr-TR" sz="2800" i="1" dirty="0" err="1" smtClean="0"/>
              <a:t>mikroflora</a:t>
            </a:r>
            <a:r>
              <a:rPr lang="tr-TR" sz="2800" i="1" dirty="0" smtClean="0"/>
              <a:t/>
            </a:r>
            <a:br>
              <a:rPr lang="tr-TR" sz="2800" i="1" dirty="0" smtClean="0"/>
            </a:br>
            <a:r>
              <a:rPr lang="tr-TR" sz="2800" dirty="0" smtClean="0"/>
              <a:t/>
            </a:r>
            <a:br>
              <a:rPr lang="tr-TR" sz="2800" dirty="0" smtClean="0"/>
            </a:b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268760"/>
            <a:ext cx="8392976" cy="4800600"/>
          </a:xfrm>
        </p:spPr>
        <p:txBody>
          <a:bodyPr>
            <a:noAutofit/>
          </a:bodyPr>
          <a:lstStyle/>
          <a:p>
            <a:r>
              <a:rPr lang="tr-TR" sz="1800" dirty="0" smtClean="0"/>
              <a:t>Sigara içimi sırasında, ağız içi </a:t>
            </a:r>
            <a:r>
              <a:rPr lang="tr-TR" sz="1800" dirty="0" err="1" smtClean="0"/>
              <a:t>oksidatif</a:t>
            </a:r>
            <a:r>
              <a:rPr lang="tr-TR" sz="1800" dirty="0" smtClean="0"/>
              <a:t> potansiyelin azalmasına bağlı olarak anaerobik bakterilerin sayısında artış olabileceği düşünülmüştür. </a:t>
            </a:r>
          </a:p>
          <a:p>
            <a:r>
              <a:rPr lang="tr-TR" sz="1800" dirty="0" smtClean="0"/>
              <a:t>sigara içen bireylerde </a:t>
            </a:r>
            <a:r>
              <a:rPr lang="tr-TR" sz="1800" dirty="0" err="1" smtClean="0"/>
              <a:t>subgingival</a:t>
            </a:r>
            <a:r>
              <a:rPr lang="tr-TR" sz="1800" dirty="0" smtClean="0"/>
              <a:t> bölgedeki </a:t>
            </a:r>
          </a:p>
          <a:p>
            <a:r>
              <a:rPr lang="tr-TR" sz="1800" i="1" dirty="0" err="1" smtClean="0"/>
              <a:t>Tannerella</a:t>
            </a:r>
            <a:r>
              <a:rPr lang="tr-TR" sz="1800" i="1" dirty="0" smtClean="0"/>
              <a:t> </a:t>
            </a:r>
            <a:r>
              <a:rPr lang="tr-TR" sz="1800" i="1" dirty="0" err="1" smtClean="0"/>
              <a:t>forsythia</a:t>
            </a:r>
            <a:r>
              <a:rPr lang="tr-TR" sz="1800" i="1" dirty="0" smtClean="0"/>
              <a:t>, </a:t>
            </a:r>
          </a:p>
          <a:p>
            <a:r>
              <a:rPr lang="tr-TR" sz="1800" i="1" dirty="0" err="1" smtClean="0"/>
              <a:t>Fusobacterium</a:t>
            </a:r>
            <a:r>
              <a:rPr lang="tr-TR" sz="1800" i="1" dirty="0" smtClean="0"/>
              <a:t>,  </a:t>
            </a:r>
          </a:p>
          <a:p>
            <a:r>
              <a:rPr lang="tr-TR" sz="1800" i="1" dirty="0" err="1" smtClean="0"/>
              <a:t>Camphylobacter</a:t>
            </a:r>
            <a:r>
              <a:rPr lang="tr-TR" sz="1800" i="1" dirty="0" smtClean="0"/>
              <a:t> </a:t>
            </a:r>
            <a:r>
              <a:rPr lang="tr-TR" sz="1800" i="1" dirty="0" err="1" smtClean="0"/>
              <a:t>rectus</a:t>
            </a:r>
            <a:r>
              <a:rPr lang="tr-TR" sz="1800" i="1" dirty="0" smtClean="0"/>
              <a:t>, </a:t>
            </a:r>
          </a:p>
          <a:p>
            <a:r>
              <a:rPr lang="tr-TR" sz="1800" i="1" dirty="0" err="1" smtClean="0"/>
              <a:t>Bacteroides</a:t>
            </a:r>
            <a:r>
              <a:rPr lang="tr-TR" sz="1800" i="1" dirty="0" smtClean="0"/>
              <a:t>,</a:t>
            </a:r>
          </a:p>
          <a:p>
            <a:r>
              <a:rPr lang="tr-TR" sz="1800" i="1" dirty="0" err="1" smtClean="0"/>
              <a:t>Treponema</a:t>
            </a:r>
            <a:r>
              <a:rPr lang="tr-TR" sz="1800" i="1" dirty="0" smtClean="0"/>
              <a:t> </a:t>
            </a:r>
            <a:r>
              <a:rPr lang="tr-TR" sz="1800" i="1" dirty="0" err="1" smtClean="0"/>
              <a:t>denticola</a:t>
            </a:r>
            <a:r>
              <a:rPr lang="tr-TR" sz="1800" i="1" dirty="0" smtClean="0"/>
              <a:t> ve </a:t>
            </a:r>
            <a:r>
              <a:rPr lang="tr-TR" sz="1800" i="1" dirty="0" err="1" smtClean="0"/>
              <a:t>Aggregatibacter</a:t>
            </a:r>
            <a:r>
              <a:rPr lang="tr-TR" sz="1800" i="1" dirty="0" smtClean="0"/>
              <a:t> </a:t>
            </a:r>
            <a:r>
              <a:rPr lang="tr-TR" sz="1800" i="1" dirty="0" err="1" smtClean="0"/>
              <a:t>actinomycetemcomitans</a:t>
            </a:r>
            <a:r>
              <a:rPr lang="tr-TR" sz="1800" i="1" dirty="0" smtClean="0"/>
              <a:t>,</a:t>
            </a:r>
          </a:p>
          <a:p>
            <a:r>
              <a:rPr lang="tr-TR" sz="1800" i="1" dirty="0" err="1" smtClean="0"/>
              <a:t>Porphyromonas</a:t>
            </a:r>
            <a:r>
              <a:rPr lang="tr-TR" sz="1800" i="1" dirty="0" smtClean="0"/>
              <a:t> </a:t>
            </a:r>
            <a:r>
              <a:rPr lang="tr-TR" sz="1800" i="1" dirty="0" err="1" smtClean="0"/>
              <a:t>gingivalis</a:t>
            </a:r>
            <a:r>
              <a:rPr lang="tr-TR" sz="1800" i="1" dirty="0" smtClean="0"/>
              <a:t>, </a:t>
            </a:r>
          </a:p>
          <a:p>
            <a:r>
              <a:rPr lang="it-IT" sz="1800" i="1" dirty="0" smtClean="0"/>
              <a:t>Escherichia coli, Candida albicans oranları</a:t>
            </a:r>
          </a:p>
          <a:p>
            <a:r>
              <a:rPr lang="tr-TR" sz="1800" dirty="0" smtClean="0"/>
              <a:t>yüksek bulunmuştur.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i="1" dirty="0" smtClean="0"/>
              <a:t>Sigara ve konak cevabı</a:t>
            </a:r>
            <a:br>
              <a:rPr lang="tr-TR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Sigaranın iki farklı mekanizmayla konak cevabını değiştirerek </a:t>
            </a:r>
            <a:r>
              <a:rPr lang="tr-TR" dirty="0" err="1" smtClean="0"/>
              <a:t>periodontal</a:t>
            </a:r>
            <a:r>
              <a:rPr lang="tr-TR" dirty="0" smtClean="0"/>
              <a:t> yıkımı arttırdığı öne sürülmüştür. 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Birinci</a:t>
            </a:r>
          </a:p>
          <a:p>
            <a:r>
              <a:rPr lang="tr-TR" dirty="0" smtClean="0"/>
              <a:t>Enfeksiyonun nötralizasyonunda normal konak cevabının bozulması söz konusu iken,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ikinci</a:t>
            </a:r>
            <a:r>
              <a:rPr lang="tr-TR" dirty="0" smtClean="0"/>
              <a:t> </a:t>
            </a:r>
          </a:p>
          <a:p>
            <a:r>
              <a:rPr lang="tr-TR" dirty="0" smtClean="0"/>
              <a:t>Sağlıklı </a:t>
            </a:r>
            <a:r>
              <a:rPr lang="tr-TR" dirty="0" err="1" smtClean="0"/>
              <a:t>periodontal</a:t>
            </a:r>
            <a:r>
              <a:rPr lang="tr-TR" dirty="0" smtClean="0"/>
              <a:t> dokuların yıkımına neden olduğu düşünülmektedir.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Sigaranın, iyileşme sürecinde konak dokuyu enfeksiyondan korumak için önemli potansiyel faktörlerden olan </a:t>
            </a:r>
            <a:r>
              <a:rPr lang="tr-TR" dirty="0" err="1" smtClean="0"/>
              <a:t>Ig</a:t>
            </a:r>
            <a:r>
              <a:rPr lang="tr-TR" dirty="0" smtClean="0"/>
              <a:t> A ve </a:t>
            </a:r>
            <a:r>
              <a:rPr lang="tr-TR" dirty="0" err="1" smtClean="0"/>
              <a:t>Ig</a:t>
            </a:r>
            <a:r>
              <a:rPr lang="tr-TR" dirty="0" smtClean="0"/>
              <a:t> G düzeylerini,  T ve B lenfositlerin çoğalma kapasitesini azalttığı rapor edilmiştir.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Sigara içen </a:t>
            </a:r>
            <a:r>
              <a:rPr lang="tr-TR" dirty="0" err="1" smtClean="0"/>
              <a:t>periodontitisli</a:t>
            </a:r>
            <a:r>
              <a:rPr lang="tr-TR" dirty="0" smtClean="0"/>
              <a:t> bireylerin dişeti oluğu sıvısında yüksek oranda PMNL </a:t>
            </a:r>
            <a:r>
              <a:rPr lang="tr-TR" dirty="0" err="1" smtClean="0"/>
              <a:t>apoptozisi</a:t>
            </a:r>
            <a:r>
              <a:rPr lang="tr-TR" dirty="0" smtClean="0"/>
              <a:t> saptamışlar ve nikotinin bu hücreler üzerinde </a:t>
            </a:r>
            <a:r>
              <a:rPr lang="tr-TR" dirty="0" err="1" smtClean="0"/>
              <a:t>apoptotik</a:t>
            </a:r>
            <a:r>
              <a:rPr lang="tr-TR" dirty="0" smtClean="0"/>
              <a:t> etkisi olduğunu bildirmişlerdir. </a:t>
            </a:r>
          </a:p>
          <a:p>
            <a:endParaRPr lang="tr-TR" dirty="0" smtClean="0"/>
          </a:p>
          <a:p>
            <a:r>
              <a:rPr lang="tr-TR" dirty="0" smtClean="0"/>
              <a:t>sigara içen bireylerde tükürükte PMNL </a:t>
            </a:r>
            <a:r>
              <a:rPr lang="tr-TR" dirty="0" err="1" smtClean="0"/>
              <a:t>apoptozisinin</a:t>
            </a:r>
            <a:r>
              <a:rPr lang="tr-TR" dirty="0" smtClean="0"/>
              <a:t> sağlıklılara oranla arttığını rapor etmişlerdir. </a:t>
            </a:r>
          </a:p>
          <a:p>
            <a:r>
              <a:rPr lang="tr-TR" dirty="0" smtClean="0"/>
              <a:t>Ayrıca</a:t>
            </a:r>
          </a:p>
          <a:p>
            <a:r>
              <a:rPr lang="tr-TR" dirty="0" smtClean="0"/>
              <a:t>nikotinin IL-1ß üretimini engelleyerek </a:t>
            </a:r>
            <a:r>
              <a:rPr lang="tr-TR" dirty="0" err="1" smtClean="0"/>
              <a:t>nötrofillerin</a:t>
            </a:r>
            <a:r>
              <a:rPr lang="tr-TR" dirty="0" smtClean="0"/>
              <a:t> savunma fonksiyonunu engellediği belirtilmiştir.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smtClean="0"/>
              <a:t>Nikotinin lokal etkileri</a:t>
            </a:r>
            <a:br>
              <a:rPr lang="tr-TR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412776"/>
            <a:ext cx="7960928" cy="4800600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Nikotin,kan akımına karışıp adrenal bezlerden epinefrin salınmasına yol açarak </a:t>
            </a:r>
            <a:r>
              <a:rPr lang="tr-TR" dirty="0" err="1" smtClean="0"/>
              <a:t>vazokonstrüksiyona</a:t>
            </a:r>
            <a:r>
              <a:rPr lang="tr-TR" dirty="0" smtClean="0"/>
              <a:t> neden olmaktadır.</a:t>
            </a:r>
          </a:p>
          <a:p>
            <a:r>
              <a:rPr lang="tr-TR" dirty="0" err="1" smtClean="0"/>
              <a:t>Vazokonstrüktif</a:t>
            </a:r>
            <a:r>
              <a:rPr lang="tr-TR" dirty="0" smtClean="0"/>
              <a:t> etkisi </a:t>
            </a:r>
            <a:r>
              <a:rPr lang="tr-TR" dirty="0" err="1" smtClean="0"/>
              <a:t>mikrodolaşıma</a:t>
            </a:r>
            <a:r>
              <a:rPr lang="tr-TR" dirty="0" smtClean="0"/>
              <a:t> sahip dokularda</a:t>
            </a:r>
          </a:p>
          <a:p>
            <a:pPr>
              <a:buNone/>
            </a:pPr>
            <a:r>
              <a:rPr lang="tr-TR" dirty="0" smtClean="0"/>
              <a:t>	beslenme yetersizliğine neden olmaktadır. </a:t>
            </a:r>
          </a:p>
          <a:p>
            <a:r>
              <a:rPr lang="nn-NO" dirty="0" smtClean="0"/>
              <a:t>Sigaranın vazokonstrüksiyon etkisine bağlı olarak</a:t>
            </a:r>
            <a:r>
              <a:rPr lang="tr-TR" dirty="0" smtClean="0"/>
              <a:t> </a:t>
            </a:r>
            <a:r>
              <a:rPr lang="tr-TR" dirty="0" err="1" smtClean="0"/>
              <a:t>gingival</a:t>
            </a:r>
            <a:r>
              <a:rPr lang="tr-TR" dirty="0" smtClean="0"/>
              <a:t> kan akımını azalttığı ve bırakılmasını takiben 3-5 gün sonra </a:t>
            </a:r>
            <a:r>
              <a:rPr lang="tr-TR" dirty="0" err="1" smtClean="0"/>
              <a:t>gingival</a:t>
            </a:r>
            <a:r>
              <a:rPr lang="tr-TR" dirty="0" smtClean="0"/>
              <a:t> kan akımının arttığı rapor edilmiştir.</a:t>
            </a:r>
          </a:p>
          <a:p>
            <a:r>
              <a:rPr lang="tr-TR" dirty="0" smtClean="0"/>
              <a:t> Nikotinin </a:t>
            </a:r>
            <a:r>
              <a:rPr lang="tr-TR" dirty="0" err="1" smtClean="0"/>
              <a:t>gingival</a:t>
            </a:r>
            <a:r>
              <a:rPr lang="tr-TR" dirty="0" smtClean="0"/>
              <a:t> kan akımına etkisinin araştırıldığı bir çalışmada, lazer </a:t>
            </a:r>
            <a:r>
              <a:rPr lang="tr-TR" dirty="0" err="1" smtClean="0"/>
              <a:t>doppler</a:t>
            </a:r>
            <a:r>
              <a:rPr lang="tr-TR" dirty="0" smtClean="0"/>
              <a:t> akımölçer kullanılarak sigara içildiği sırada ölçülen </a:t>
            </a:r>
            <a:r>
              <a:rPr lang="tr-TR" dirty="0" err="1" smtClean="0"/>
              <a:t>gingival</a:t>
            </a:r>
            <a:r>
              <a:rPr lang="tr-TR" dirty="0" smtClean="0"/>
              <a:t> kan akımında herhangi bir değişiklik bulunamamıştır.</a:t>
            </a:r>
          </a:p>
          <a:p>
            <a:r>
              <a:rPr lang="tr-TR" dirty="0" smtClean="0"/>
              <a:t>Bu sonuç, sigaranın akut ve kronik etkilerinin farklı olabileceğine bağlanabilir.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Sigara tiryakilerinde dişeti oluğu sıvısındaki nikotin </a:t>
            </a:r>
            <a:r>
              <a:rPr lang="sv-SE" dirty="0" smtClean="0"/>
              <a:t>miktarı plazmadakinden 300 kat daha fazla bulunmuştur.</a:t>
            </a:r>
          </a:p>
          <a:p>
            <a:r>
              <a:rPr lang="es-ES" dirty="0" smtClean="0"/>
              <a:t>sigara içen ve içmeyen periodontal</a:t>
            </a:r>
            <a:r>
              <a:rPr lang="tr-TR" dirty="0" smtClean="0"/>
              <a:t> olarak sağlıklı bireylerin dişeti oluğu sıvısında C ve E vitamin seviyelerini karşılaştırdıkları çalışmalarında, sigara içenlerde C vitamini konsantrasyonunun azaldığını bildirmişlerdir.</a:t>
            </a:r>
          </a:p>
          <a:p>
            <a:r>
              <a:rPr lang="tr-TR" dirty="0" smtClean="0"/>
              <a:t>Nikotine maruz kalan </a:t>
            </a:r>
            <a:r>
              <a:rPr lang="tr-TR" dirty="0" err="1" smtClean="0"/>
              <a:t>gingival</a:t>
            </a:r>
            <a:r>
              <a:rPr lang="tr-TR" dirty="0" smtClean="0"/>
              <a:t> </a:t>
            </a:r>
            <a:r>
              <a:rPr lang="tr-TR" dirty="0" err="1" smtClean="0"/>
              <a:t>fibroblast</a:t>
            </a:r>
            <a:r>
              <a:rPr lang="tr-TR" dirty="0" smtClean="0"/>
              <a:t> hücrelerinde </a:t>
            </a:r>
            <a:r>
              <a:rPr lang="tr-TR" dirty="0" err="1" smtClean="0"/>
              <a:t>kollagenaz</a:t>
            </a:r>
            <a:r>
              <a:rPr lang="tr-TR" dirty="0" smtClean="0"/>
              <a:t> üretiminin arttığı ve </a:t>
            </a:r>
            <a:r>
              <a:rPr lang="tr-TR" dirty="0" err="1" smtClean="0"/>
              <a:t>kollegen</a:t>
            </a:r>
            <a:r>
              <a:rPr lang="tr-TR" dirty="0" smtClean="0"/>
              <a:t> üretiminin azaldığı ortaya konulmuştur.</a:t>
            </a:r>
          </a:p>
          <a:p>
            <a:r>
              <a:rPr lang="tr-TR" dirty="0" smtClean="0"/>
              <a:t> Ayrıca, bakteriyel </a:t>
            </a:r>
            <a:r>
              <a:rPr lang="tr-TR" dirty="0" err="1" smtClean="0"/>
              <a:t>lipopolisakkaritlerin</a:t>
            </a:r>
            <a:r>
              <a:rPr lang="tr-TR" dirty="0" smtClean="0"/>
              <a:t> nikotin ile birleştiği zaman </a:t>
            </a:r>
            <a:r>
              <a:rPr lang="tr-TR" dirty="0" err="1" smtClean="0"/>
              <a:t>enflamatuar</a:t>
            </a:r>
            <a:r>
              <a:rPr lang="tr-TR" dirty="0" smtClean="0"/>
              <a:t> </a:t>
            </a:r>
            <a:r>
              <a:rPr lang="tr-TR" dirty="0" err="1" smtClean="0"/>
              <a:t>mediatörlerin</a:t>
            </a:r>
            <a:r>
              <a:rPr lang="tr-TR" dirty="0" smtClean="0"/>
              <a:t> indüklendiği rapor edilmiştir.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   </a:t>
            </a:r>
            <a:r>
              <a:rPr lang="tr-TR" sz="2700" b="1" dirty="0" smtClean="0"/>
              <a:t>Sigara ve </a:t>
            </a:r>
            <a:r>
              <a:rPr lang="tr-TR" sz="2700" b="1" dirty="0" err="1" smtClean="0"/>
              <a:t>gingivitis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Sigara nedeniyle oluşan </a:t>
            </a:r>
            <a:r>
              <a:rPr lang="tr-TR" dirty="0" err="1" smtClean="0"/>
              <a:t>periferal</a:t>
            </a:r>
            <a:r>
              <a:rPr lang="tr-TR" dirty="0" smtClean="0"/>
              <a:t> kan damarlarındaki </a:t>
            </a:r>
            <a:r>
              <a:rPr lang="tr-TR" dirty="0" err="1" smtClean="0"/>
              <a:t>vazokonstrüksiyon</a:t>
            </a:r>
            <a:r>
              <a:rPr lang="tr-TR" dirty="0" smtClean="0"/>
              <a:t>, </a:t>
            </a:r>
            <a:r>
              <a:rPr lang="tr-TR" dirty="0" err="1" smtClean="0"/>
              <a:t>periodontal</a:t>
            </a:r>
            <a:r>
              <a:rPr lang="tr-TR" dirty="0" smtClean="0"/>
              <a:t> dokuları da etkilemekte ve azalmış kan akımına bağlı </a:t>
            </a:r>
            <a:r>
              <a:rPr lang="nn-NO" dirty="0" smtClean="0"/>
              <a:t>olarak sigara içenlerde, içmeyenlere göre gingivitis belirtileri</a:t>
            </a:r>
            <a:r>
              <a:rPr lang="tr-TR" dirty="0" smtClean="0"/>
              <a:t> daha az görünür hale gelmektedir.</a:t>
            </a:r>
          </a:p>
          <a:p>
            <a:r>
              <a:rPr lang="tr-TR" dirty="0" smtClean="0"/>
              <a:t>Basit </a:t>
            </a:r>
            <a:r>
              <a:rPr lang="tr-TR" dirty="0" err="1" smtClean="0"/>
              <a:t>gingivitis</a:t>
            </a:r>
            <a:r>
              <a:rPr lang="tr-TR" dirty="0" smtClean="0"/>
              <a:t> varlığında sigara içenler ve içmeyenler arasında, dişetinde klinik olarak belirgin bir farklılık saptanmazken, </a:t>
            </a:r>
            <a:r>
              <a:rPr lang="tr-TR" dirty="0" err="1" smtClean="0"/>
              <a:t>gingival</a:t>
            </a:r>
            <a:r>
              <a:rPr lang="tr-TR" dirty="0" smtClean="0"/>
              <a:t> indeks ve sondalamada kanama gibi değerlendirme yöntemlerinin kullanıldığı araştırmalarda yüksek plak seviyeleri bulunduğunda, sigara içenlerde dişetindeki iltihabi reaksiyonun klinik görüntüsünün içmeyenlere göre belirgin şekilde maskelendiği saptanmıştır.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Bu nedenle sigara içenlerin nadiren şiddetli </a:t>
            </a:r>
            <a:r>
              <a:rPr lang="tr-TR" dirty="0" err="1" smtClean="0">
                <a:solidFill>
                  <a:srgbClr val="FF0000"/>
                </a:solidFill>
              </a:rPr>
              <a:t>gingivitis</a:t>
            </a:r>
            <a:r>
              <a:rPr lang="tr-TR" dirty="0" smtClean="0">
                <a:solidFill>
                  <a:srgbClr val="FF0000"/>
                </a:solidFill>
              </a:rPr>
              <a:t> tablosu gösterdikleri bildirilmiştir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sz="2700" b="1" dirty="0" smtClean="0"/>
              <a:t>Sigara ve ANUG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Sigara akut </a:t>
            </a:r>
            <a:r>
              <a:rPr lang="tr-TR" dirty="0" err="1" smtClean="0"/>
              <a:t>nekrotizan</a:t>
            </a:r>
            <a:r>
              <a:rPr lang="tr-TR" dirty="0" smtClean="0"/>
              <a:t> </a:t>
            </a:r>
            <a:r>
              <a:rPr lang="tr-TR" dirty="0" err="1" smtClean="0"/>
              <a:t>ülseratif</a:t>
            </a:r>
            <a:r>
              <a:rPr lang="tr-TR" dirty="0" smtClean="0"/>
              <a:t> </a:t>
            </a:r>
            <a:r>
              <a:rPr lang="tr-TR" dirty="0" err="1" smtClean="0"/>
              <a:t>gingivitisin</a:t>
            </a:r>
            <a:r>
              <a:rPr lang="tr-TR" dirty="0" smtClean="0"/>
              <a:t> (ANUG)</a:t>
            </a:r>
          </a:p>
          <a:p>
            <a:pPr>
              <a:buNone/>
            </a:pPr>
            <a:r>
              <a:rPr lang="tr-TR" dirty="0" smtClean="0"/>
              <a:t>	etiyolojik faktörleri arasında yer almaktadır. </a:t>
            </a:r>
          </a:p>
          <a:p>
            <a:r>
              <a:rPr lang="nb-NO" dirty="0" smtClean="0"/>
              <a:t>Nikotinin kapillerde kontraksiyona</a:t>
            </a:r>
            <a:r>
              <a:rPr lang="tr-TR" dirty="0" smtClean="0"/>
              <a:t> yol açması nedeniyle beslenmenin bozulabileceği ve </a:t>
            </a:r>
            <a:r>
              <a:rPr lang="tr-TR" dirty="0" err="1" smtClean="0"/>
              <a:t>infeksiyona</a:t>
            </a:r>
            <a:r>
              <a:rPr lang="tr-TR" dirty="0" smtClean="0"/>
              <a:t> karşı direncin azalacağı rapor edilmiştir</a:t>
            </a:r>
          </a:p>
          <a:p>
            <a:r>
              <a:rPr lang="tr-TR" dirty="0" smtClean="0"/>
              <a:t> Ayrıca azalmış kan akımı veya stres sonucu artan </a:t>
            </a:r>
            <a:r>
              <a:rPr lang="tr-TR" dirty="0" err="1" smtClean="0"/>
              <a:t>steroid</a:t>
            </a:r>
            <a:r>
              <a:rPr lang="tr-TR" dirty="0" smtClean="0"/>
              <a:t> hormon düzeylerine bağlı olarak konak savunmasında baskılanma oluşabileceği ve bu durumun plaktaki bakteriler üzerine </a:t>
            </a:r>
            <a:r>
              <a:rPr lang="tr-TR" dirty="0" err="1" smtClean="0"/>
              <a:t>selektif</a:t>
            </a:r>
            <a:r>
              <a:rPr lang="tr-TR" dirty="0" smtClean="0"/>
              <a:t> etki yapabileceği düşünülmüştür.</a:t>
            </a:r>
          </a:p>
          <a:p>
            <a:r>
              <a:rPr lang="tr-TR" dirty="0" smtClean="0"/>
              <a:t>Bu durumda, </a:t>
            </a:r>
            <a:r>
              <a:rPr lang="tr-TR" dirty="0" err="1" smtClean="0"/>
              <a:t>Fusospiroketler</a:t>
            </a:r>
            <a:r>
              <a:rPr lang="tr-TR" dirty="0" smtClean="0"/>
              <a:t> gibi bazı mikroorganizmaların aşırı çoğalarak doku bütünlüğü bozulan bölgeleri işgal etmesinin söz konusu olabileceği açıklanmıştır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     Sigara ve </a:t>
            </a:r>
            <a:r>
              <a:rPr lang="tr-TR" sz="2400" b="1" dirty="0" err="1" smtClean="0"/>
              <a:t>periodontitis</a:t>
            </a:r>
            <a:endParaRPr lang="tr-TR" sz="2400" b="1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800600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Günümüzde </a:t>
            </a:r>
            <a:r>
              <a:rPr lang="tr-TR" dirty="0" err="1" smtClean="0"/>
              <a:t>periodontitis</a:t>
            </a:r>
            <a:r>
              <a:rPr lang="tr-TR" dirty="0" smtClean="0"/>
              <a:t>, etiyolojisinde çevresel ve genetik faktörler gibi birçok etkenin rol aldığı ‘</a:t>
            </a:r>
            <a:r>
              <a:rPr lang="tr-TR" dirty="0" err="1" smtClean="0"/>
              <a:t>multifaktöriyel</a:t>
            </a:r>
            <a:r>
              <a:rPr lang="tr-TR" dirty="0" smtClean="0"/>
              <a:t>’ bir hastalık olarak tanımlanmaktadır. </a:t>
            </a:r>
          </a:p>
          <a:p>
            <a:r>
              <a:rPr lang="tr-TR" dirty="0" smtClean="0"/>
              <a:t>Klinik ve epidemiyolojik çalışmalara göre sigara içmeyenlerde daha çok sondalamada kanama görülürken, sigara içenlerde </a:t>
            </a:r>
            <a:r>
              <a:rPr lang="tr-TR" dirty="0" err="1" smtClean="0"/>
              <a:t>ataşman</a:t>
            </a:r>
            <a:r>
              <a:rPr lang="tr-TR" dirty="0" smtClean="0"/>
              <a:t> kaybı ve cep derinliği daha fazla bulunmuştur.</a:t>
            </a:r>
          </a:p>
          <a:p>
            <a:r>
              <a:rPr lang="tr-TR" dirty="0" smtClean="0"/>
              <a:t>Yaş, ırk ve eğitim düzeylerinin standardizasyonunun sağlandığı klinik çalışmalarda sigara içenlerde içmeyenlere oranla </a:t>
            </a:r>
            <a:r>
              <a:rPr lang="tr-TR" dirty="0" err="1" smtClean="0"/>
              <a:t>periodontitis</a:t>
            </a:r>
            <a:r>
              <a:rPr lang="tr-TR" dirty="0" smtClean="0"/>
              <a:t> görülme olasılığının 3-4 kat daha fazla olduğu ve </a:t>
            </a:r>
            <a:r>
              <a:rPr lang="tr-TR" dirty="0" err="1" smtClean="0"/>
              <a:t>alveolar</a:t>
            </a:r>
            <a:r>
              <a:rPr lang="tr-TR" dirty="0" smtClean="0"/>
              <a:t> kemik yıkımının yılda içilen sigara sayısı ile arttığı bildirilmiştir</a:t>
            </a:r>
          </a:p>
          <a:p>
            <a:r>
              <a:rPr lang="tr-TR" dirty="0" smtClean="0"/>
              <a:t>Sigaranın </a:t>
            </a:r>
            <a:r>
              <a:rPr lang="tr-TR" dirty="0" err="1" smtClean="0"/>
              <a:t>periodontal</a:t>
            </a:r>
            <a:r>
              <a:rPr lang="tr-TR" dirty="0" smtClean="0"/>
              <a:t> hastalığa duyarlılık yaratan genetik faktörleri etkileyebileceği de yapılan geniş kapsamlı çalışmalarda rapor edilmiştir.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45920" y="121442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sz="2700" b="1" dirty="0" smtClean="0"/>
              <a:t>Sigaranın plak ve diş taşı oluşumu üzerine etkisi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00100" y="2714620"/>
            <a:ext cx="7740352" cy="48006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Sigara içenlerde, içmeyenlere kıyasla daha zayıf oral hijyen </a:t>
            </a:r>
          </a:p>
          <a:p>
            <a:r>
              <a:rPr lang="tr-TR" sz="2400" dirty="0" smtClean="0"/>
              <a:t>Plak miktarında artma</a:t>
            </a:r>
          </a:p>
          <a:p>
            <a:r>
              <a:rPr lang="tr-TR" sz="2400" dirty="0" smtClean="0"/>
              <a:t>Sigara tüketimi arttıkça plak miktarının arttığı tükürükteki kalsiyum </a:t>
            </a:r>
            <a:r>
              <a:rPr lang="tr-TR" sz="2400" dirty="0" err="1" smtClean="0"/>
              <a:t>fosfataz</a:t>
            </a:r>
            <a:r>
              <a:rPr lang="tr-TR" sz="2400" dirty="0" smtClean="0"/>
              <a:t> oranının ve tükürük akış hızının artmasına bağlı olarak sigara içenlerde diş taşı birikiminin daha fazla olduğu öne sürülmüştür</a:t>
            </a:r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00100" y="357166"/>
            <a:ext cx="749808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err="1"/>
              <a:t>Periodontal</a:t>
            </a:r>
            <a:r>
              <a:rPr lang="tr-TR" sz="2800" dirty="0"/>
              <a:t> Hastalıklarda </a:t>
            </a:r>
            <a:r>
              <a:rPr lang="tr-TR" sz="2800" dirty="0" smtClean="0"/>
              <a:t>Risk </a:t>
            </a:r>
            <a:r>
              <a:rPr lang="tr-TR" sz="2800" dirty="0"/>
              <a:t>Faktörler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71538" y="3571876"/>
            <a:ext cx="8272462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400" dirty="0" err="1" smtClean="0"/>
              <a:t>Gingivitis</a:t>
            </a:r>
            <a:r>
              <a:rPr lang="tr-TR" sz="2400" dirty="0" smtClean="0"/>
              <a:t>; </a:t>
            </a:r>
            <a:r>
              <a:rPr lang="tr-TR" sz="2400" dirty="0" err="1" smtClean="0"/>
              <a:t>gingival</a:t>
            </a:r>
            <a:r>
              <a:rPr lang="tr-TR" sz="2400" dirty="0" smtClean="0"/>
              <a:t> </a:t>
            </a:r>
            <a:r>
              <a:rPr lang="tr-TR" sz="2400" dirty="0" err="1" smtClean="0"/>
              <a:t>marginine</a:t>
            </a:r>
            <a:r>
              <a:rPr lang="tr-TR" sz="2400" dirty="0" smtClean="0"/>
              <a:t> </a:t>
            </a:r>
            <a:r>
              <a:rPr lang="tr-TR" sz="2400" dirty="0" err="1" smtClean="0"/>
              <a:t>kolonize</a:t>
            </a:r>
            <a:r>
              <a:rPr lang="tr-TR" sz="2400" dirty="0" smtClean="0"/>
              <a:t> olan mikroorganizmalar ve bu mikroorganizmaların etkilerini artıran lokal ve genel faktörlerin etkileşimi sonucu oluşan dişetinin iltihabi bir  hastalığıdır. </a:t>
            </a:r>
          </a:p>
          <a:p>
            <a:pPr eaLnBrk="1" hangingPunct="1"/>
            <a:r>
              <a:rPr lang="tr-TR" sz="2400" dirty="0" err="1" smtClean="0"/>
              <a:t>Periodontitis</a:t>
            </a:r>
            <a:r>
              <a:rPr lang="tr-TR" sz="2400" dirty="0" smtClean="0"/>
              <a:t>:tedavi edilmeyen </a:t>
            </a:r>
            <a:r>
              <a:rPr lang="tr-TR" sz="2400" dirty="0" err="1" smtClean="0"/>
              <a:t>gingivitisin</a:t>
            </a:r>
            <a:r>
              <a:rPr lang="tr-TR" sz="2400" dirty="0" smtClean="0"/>
              <a:t> ilerlemesi ile destek </a:t>
            </a:r>
            <a:r>
              <a:rPr lang="tr-TR" sz="2400" dirty="0" err="1" smtClean="0"/>
              <a:t>periodontal</a:t>
            </a:r>
            <a:r>
              <a:rPr lang="tr-TR" sz="2400" dirty="0" smtClean="0"/>
              <a:t> dokuların (alveol kemiği ve </a:t>
            </a:r>
            <a:r>
              <a:rPr lang="tr-TR" sz="2400" dirty="0" err="1" smtClean="0"/>
              <a:t>periodontal</a:t>
            </a:r>
            <a:r>
              <a:rPr lang="tr-TR" sz="2400" dirty="0" smtClean="0"/>
              <a:t> </a:t>
            </a:r>
            <a:r>
              <a:rPr lang="tr-TR" sz="2400" dirty="0" err="1" smtClean="0"/>
              <a:t>ligamentin</a:t>
            </a:r>
            <a:r>
              <a:rPr lang="tr-TR" sz="2400" dirty="0" smtClean="0"/>
              <a:t>) yıkımıyla sonuçlanabilen </a:t>
            </a:r>
            <a:r>
              <a:rPr lang="tr-TR" sz="2400" dirty="0" err="1" smtClean="0"/>
              <a:t>infeksiyoz</a:t>
            </a:r>
            <a:r>
              <a:rPr lang="tr-TR" sz="2400" dirty="0" smtClean="0"/>
              <a:t> bir hastalıktır.</a:t>
            </a:r>
          </a:p>
        </p:txBody>
      </p:sp>
      <p:pic>
        <p:nvPicPr>
          <p:cNvPr id="4" name="Picture 4" descr="http://galendis.com/wordpress/wp-content/uploads/2012/04/%C4%B0%C3%A7eri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428736"/>
            <a:ext cx="3357559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Image result for periodontal dokul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1428736"/>
            <a:ext cx="20002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Image result for periodontal dokul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1428736"/>
            <a:ext cx="20002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gulaytuter.com/img/hastpic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90" y="2428868"/>
            <a:ext cx="192881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4" descr="http://www.karedent.com/wp-content/uploads/2012/11/14754229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16" y="2428868"/>
            <a:ext cx="2071702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85852" y="107154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sz="2700" b="1" dirty="0" smtClean="0"/>
              <a:t>Sigaranın cerrahisiz ve cerrahi </a:t>
            </a:r>
            <a:r>
              <a:rPr lang="tr-TR" sz="2700" b="1" dirty="0" err="1" smtClean="0"/>
              <a:t>periodontal</a:t>
            </a:r>
            <a:r>
              <a:rPr lang="tr-TR" sz="2700" b="1" dirty="0" smtClean="0"/>
              <a:t> tedaviye etkileri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2636912"/>
            <a:ext cx="8172400" cy="4800600"/>
          </a:xfrm>
        </p:spPr>
        <p:txBody>
          <a:bodyPr>
            <a:normAutofit/>
          </a:bodyPr>
          <a:lstStyle/>
          <a:p>
            <a:r>
              <a:rPr lang="tr-TR" sz="2000" dirty="0" smtClean="0"/>
              <a:t>Başlangıç </a:t>
            </a:r>
            <a:r>
              <a:rPr lang="tr-TR" sz="2000" dirty="0" err="1" smtClean="0"/>
              <a:t>periodontal</a:t>
            </a:r>
            <a:r>
              <a:rPr lang="tr-TR" sz="2000" dirty="0" smtClean="0"/>
              <a:t> tedavi veya kemik cerrahisi, </a:t>
            </a:r>
            <a:r>
              <a:rPr lang="tr-TR" sz="2000" dirty="0" err="1" smtClean="0"/>
              <a:t>modifiye</a:t>
            </a:r>
            <a:r>
              <a:rPr lang="tr-TR" sz="2000" dirty="0" smtClean="0"/>
              <a:t> </a:t>
            </a:r>
            <a:r>
              <a:rPr lang="tr-TR" sz="2000" dirty="0" err="1" smtClean="0"/>
              <a:t>widman</a:t>
            </a:r>
            <a:r>
              <a:rPr lang="tr-TR" sz="2000" dirty="0" smtClean="0"/>
              <a:t> </a:t>
            </a:r>
            <a:r>
              <a:rPr lang="tr-TR" sz="2000" dirty="0" err="1" smtClean="0"/>
              <a:t>flep</a:t>
            </a:r>
            <a:r>
              <a:rPr lang="tr-TR" sz="2000" dirty="0" smtClean="0"/>
              <a:t> ve </a:t>
            </a:r>
            <a:r>
              <a:rPr lang="tr-TR" sz="2000" dirty="0" err="1" smtClean="0"/>
              <a:t>flep</a:t>
            </a:r>
            <a:r>
              <a:rPr lang="tr-TR" sz="2000" dirty="0" smtClean="0"/>
              <a:t> operasyonu gibi cerrahi işlemleri takiben sigara içenlerde içmeyenlere göre daha az klinik </a:t>
            </a:r>
            <a:r>
              <a:rPr lang="tr-TR" sz="2000" dirty="0" err="1" smtClean="0"/>
              <a:t>ataşman</a:t>
            </a:r>
            <a:r>
              <a:rPr lang="tr-TR" sz="2000" dirty="0" smtClean="0"/>
              <a:t> kazancı sağlandığı rapor edilmiştir. </a:t>
            </a:r>
          </a:p>
          <a:p>
            <a:r>
              <a:rPr lang="tr-TR" sz="2000" dirty="0" smtClean="0"/>
              <a:t>Sigaranın,cerrahi işlemlerden sonra </a:t>
            </a:r>
            <a:r>
              <a:rPr lang="tr-TR" sz="2000" dirty="0" err="1" smtClean="0"/>
              <a:t>revaskülarizasyonu</a:t>
            </a:r>
            <a:r>
              <a:rPr lang="tr-TR" sz="2000" dirty="0" smtClean="0"/>
              <a:t> geciktirerek ve büyüme faktörlerini baskılayarak iyileşmeyi geciktirdiği bildirilmiştir.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sz="2700" b="1" dirty="0" smtClean="0"/>
              <a:t>    Sigara içenlerde </a:t>
            </a:r>
            <a:r>
              <a:rPr lang="tr-TR" sz="2700" b="1" dirty="0" err="1" smtClean="0"/>
              <a:t>antimikrobiyal</a:t>
            </a:r>
            <a:r>
              <a:rPr lang="tr-TR" sz="2700" b="1" dirty="0" smtClean="0"/>
              <a:t> tedavi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smtClean="0"/>
              <a:t>Sigara içenlerde </a:t>
            </a:r>
            <a:r>
              <a:rPr lang="tr-TR" sz="2200" dirty="0" err="1" smtClean="0"/>
              <a:t>periodontal</a:t>
            </a:r>
            <a:r>
              <a:rPr lang="tr-TR" sz="2200" dirty="0" smtClean="0"/>
              <a:t> tedaviye cevap azaldığından dolayı ilave olarak </a:t>
            </a:r>
            <a:r>
              <a:rPr lang="tr-TR" sz="2200" dirty="0" err="1" smtClean="0"/>
              <a:t>antimikrobial</a:t>
            </a:r>
            <a:r>
              <a:rPr lang="tr-TR" sz="2200" dirty="0" smtClean="0"/>
              <a:t> tedavinin önerildiği çalışmalara göre sigara içenlerde sistemik </a:t>
            </a:r>
            <a:r>
              <a:rPr lang="tr-TR" sz="2200" dirty="0" err="1" smtClean="0"/>
              <a:t>amoksisilin</a:t>
            </a:r>
            <a:r>
              <a:rPr lang="tr-TR" sz="2200" dirty="0" smtClean="0"/>
              <a:t> ve </a:t>
            </a:r>
            <a:r>
              <a:rPr lang="tr-TR" sz="2200" dirty="0" err="1" smtClean="0"/>
              <a:t>metranidazol</a:t>
            </a:r>
            <a:r>
              <a:rPr lang="tr-TR" sz="2200" dirty="0" smtClean="0"/>
              <a:t> kombinasyonu ya da lokal uygulanan </a:t>
            </a:r>
            <a:r>
              <a:rPr lang="tr-TR" sz="2200" dirty="0" err="1" smtClean="0"/>
              <a:t>doksisiklin</a:t>
            </a:r>
            <a:endParaRPr lang="tr-TR" sz="2200" dirty="0" smtClean="0"/>
          </a:p>
          <a:p>
            <a:r>
              <a:rPr lang="tr-TR" sz="2200" dirty="0" smtClean="0"/>
              <a:t>jel veya </a:t>
            </a:r>
            <a:r>
              <a:rPr lang="tr-TR" sz="2200" dirty="0" err="1" smtClean="0"/>
              <a:t>minoksilin</a:t>
            </a:r>
            <a:r>
              <a:rPr lang="tr-TR" sz="2200" dirty="0" smtClean="0"/>
              <a:t> </a:t>
            </a:r>
            <a:r>
              <a:rPr lang="tr-TR" sz="2200" dirty="0" err="1" smtClean="0"/>
              <a:t>mikrosferlerinin</a:t>
            </a:r>
            <a:r>
              <a:rPr lang="tr-TR" sz="2200" dirty="0" smtClean="0"/>
              <a:t> mekanik tedavinin etkinliğini arttırdığı bulunmuştur. </a:t>
            </a:r>
          </a:p>
          <a:p>
            <a:r>
              <a:rPr lang="tr-TR" sz="2200" dirty="0" smtClean="0"/>
              <a:t>Ayrıca </a:t>
            </a:r>
          </a:p>
          <a:p>
            <a:r>
              <a:rPr lang="tr-TR" sz="2200" dirty="0" smtClean="0"/>
              <a:t>sigara içenlerde başlangıç </a:t>
            </a:r>
            <a:r>
              <a:rPr lang="tr-TR" sz="2200" dirty="0" err="1" smtClean="0"/>
              <a:t>periodontal</a:t>
            </a:r>
            <a:r>
              <a:rPr lang="tr-TR" sz="2200" dirty="0" smtClean="0"/>
              <a:t> tedaviye ek olarak lokal </a:t>
            </a:r>
            <a:r>
              <a:rPr lang="tr-TR" sz="2200" dirty="0" err="1" smtClean="0"/>
              <a:t>tetrasiklin</a:t>
            </a:r>
            <a:r>
              <a:rPr lang="tr-TR" sz="2200" dirty="0" smtClean="0"/>
              <a:t> uygulamaları ile sağlanan </a:t>
            </a:r>
            <a:r>
              <a:rPr lang="tr-TR" sz="2200" dirty="0" err="1" smtClean="0"/>
              <a:t>ataşman</a:t>
            </a:r>
            <a:r>
              <a:rPr lang="tr-TR" sz="2200" dirty="0" smtClean="0"/>
              <a:t> kazancının, ilacın </a:t>
            </a:r>
            <a:r>
              <a:rPr lang="tr-TR" sz="2200" dirty="0" err="1" smtClean="0"/>
              <a:t>antimikrobial</a:t>
            </a:r>
            <a:r>
              <a:rPr lang="tr-TR" sz="2200" dirty="0" smtClean="0"/>
              <a:t> etkinliğinin yanı sıra, </a:t>
            </a:r>
            <a:r>
              <a:rPr lang="tr-TR" sz="2200" dirty="0" err="1" smtClean="0"/>
              <a:t>tetrasiklinin</a:t>
            </a:r>
            <a:r>
              <a:rPr lang="tr-TR" sz="2200" dirty="0" smtClean="0"/>
              <a:t> </a:t>
            </a:r>
            <a:r>
              <a:rPr lang="tr-TR" sz="2200" dirty="0" err="1" smtClean="0"/>
              <a:t>antikollegenaz</a:t>
            </a:r>
            <a:endParaRPr lang="tr-TR" sz="2200" dirty="0" smtClean="0"/>
          </a:p>
          <a:p>
            <a:r>
              <a:rPr lang="tr-TR" sz="2200" dirty="0" smtClean="0"/>
              <a:t>aktivitesinden kaynaklandığı rapor edilmiştir.</a:t>
            </a:r>
            <a:endParaRPr lang="tr-TR" sz="2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sz="2700" b="1" dirty="0" smtClean="0"/>
              <a:t>Sert ve yumuşak doku </a:t>
            </a:r>
            <a:r>
              <a:rPr lang="tr-TR" sz="2700" b="1" dirty="0" err="1" smtClean="0"/>
              <a:t>greft</a:t>
            </a:r>
            <a:r>
              <a:rPr lang="tr-TR" sz="2700" b="1" dirty="0" smtClean="0"/>
              <a:t> prosedürleri ve sigara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Yumuşak doku </a:t>
            </a:r>
            <a:r>
              <a:rPr lang="tr-TR" dirty="0" err="1" smtClean="0"/>
              <a:t>greftlerinde</a:t>
            </a:r>
            <a:r>
              <a:rPr lang="tr-TR" dirty="0" smtClean="0"/>
              <a:t> yaklaşık ilk 48 </a:t>
            </a:r>
            <a:r>
              <a:rPr lang="da-DK" dirty="0" smtClean="0"/>
              <a:t>saat içinde yara yüzeyinden grefte doğru basit oksijen</a:t>
            </a:r>
            <a:r>
              <a:rPr lang="tr-TR" dirty="0" smtClean="0"/>
              <a:t> difüzyonu olmaktadır. </a:t>
            </a:r>
          </a:p>
          <a:p>
            <a:r>
              <a:rPr lang="tr-TR" dirty="0" smtClean="0"/>
              <a:t>Sigaraya bağlı olarak oksijenin </a:t>
            </a:r>
            <a:r>
              <a:rPr lang="tr-TR" dirty="0" err="1" smtClean="0"/>
              <a:t>greftteki</a:t>
            </a:r>
            <a:r>
              <a:rPr lang="tr-TR" dirty="0" smtClean="0"/>
              <a:t> kan damarlarına iletimi azalmakta ve </a:t>
            </a:r>
            <a:r>
              <a:rPr lang="tr-TR" dirty="0" err="1" smtClean="0"/>
              <a:t>greftin</a:t>
            </a:r>
            <a:r>
              <a:rPr lang="tr-TR" dirty="0" smtClean="0"/>
              <a:t> beslenmesi olumsuz etkilenmektedir.</a:t>
            </a:r>
          </a:p>
          <a:p>
            <a:r>
              <a:rPr lang="tr-TR" dirty="0" smtClean="0"/>
              <a:t>Nikotin, </a:t>
            </a:r>
            <a:r>
              <a:rPr lang="tr-TR" dirty="0" err="1" smtClean="0"/>
              <a:t>karbonmonoksit</a:t>
            </a:r>
            <a:r>
              <a:rPr lang="tr-TR" dirty="0" smtClean="0"/>
              <a:t> ve hidrojen siyanürün; hücrelere </a:t>
            </a:r>
            <a:r>
              <a:rPr lang="fi-FI" dirty="0" smtClean="0"/>
              <a:t>oksijen taşınma kapasitesinin azalması, dokuda</a:t>
            </a:r>
            <a:r>
              <a:rPr lang="tr-TR" dirty="0" smtClean="0"/>
              <a:t> </a:t>
            </a:r>
            <a:r>
              <a:rPr lang="tr-TR" dirty="0" err="1" smtClean="0"/>
              <a:t>anoksi</a:t>
            </a:r>
            <a:r>
              <a:rPr lang="tr-TR" dirty="0" smtClean="0"/>
              <a:t>, </a:t>
            </a:r>
            <a:r>
              <a:rPr lang="tr-TR" dirty="0" err="1" smtClean="0"/>
              <a:t>epitel</a:t>
            </a:r>
            <a:r>
              <a:rPr lang="tr-TR" dirty="0" smtClean="0"/>
              <a:t> hücrelerinin </a:t>
            </a:r>
            <a:r>
              <a:rPr lang="tr-TR" dirty="0" err="1" smtClean="0"/>
              <a:t>proliferasyonunun</a:t>
            </a:r>
            <a:r>
              <a:rPr lang="tr-TR" dirty="0" smtClean="0"/>
              <a:t> engellenmesi gibi negatif etkiler doğurarak ve </a:t>
            </a:r>
            <a:r>
              <a:rPr lang="tr-TR" dirty="0" err="1" smtClean="0"/>
              <a:t>periodontal</a:t>
            </a:r>
            <a:r>
              <a:rPr lang="tr-TR" dirty="0" smtClean="0"/>
              <a:t> hücrelere zarar vererek yumuşak doku </a:t>
            </a:r>
            <a:r>
              <a:rPr lang="tr-TR" dirty="0" err="1" smtClean="0"/>
              <a:t>greftlerinin</a:t>
            </a:r>
            <a:r>
              <a:rPr lang="tr-TR" dirty="0" smtClean="0"/>
              <a:t> iyileşmesinde gecikmeye neden olabileceği bildirilmiştir. </a:t>
            </a:r>
          </a:p>
          <a:p>
            <a:r>
              <a:rPr lang="tr-TR" dirty="0" smtClean="0"/>
              <a:t> Aynı zamanda </a:t>
            </a:r>
            <a:r>
              <a:rPr lang="tr-TR" dirty="0" err="1" smtClean="0"/>
              <a:t>furkasyon</a:t>
            </a:r>
            <a:r>
              <a:rPr lang="tr-TR" dirty="0" smtClean="0"/>
              <a:t> </a:t>
            </a:r>
            <a:r>
              <a:rPr lang="tr-TR" dirty="0" err="1" smtClean="0"/>
              <a:t>defektleri</a:t>
            </a:r>
            <a:r>
              <a:rPr lang="tr-TR" dirty="0" smtClean="0"/>
              <a:t> ve </a:t>
            </a:r>
            <a:r>
              <a:rPr lang="tr-TR" dirty="0" err="1" smtClean="0"/>
              <a:t>periodontal</a:t>
            </a:r>
            <a:r>
              <a:rPr lang="tr-TR" dirty="0" smtClean="0"/>
              <a:t> </a:t>
            </a:r>
            <a:r>
              <a:rPr lang="tr-TR" dirty="0" err="1" smtClean="0"/>
              <a:t>defektlerin</a:t>
            </a:r>
            <a:r>
              <a:rPr lang="tr-TR" dirty="0" smtClean="0"/>
              <a:t> yönlendirilmiş doku </a:t>
            </a:r>
            <a:r>
              <a:rPr lang="tr-TR" dirty="0" err="1" smtClean="0"/>
              <a:t>rejenerasyonu</a:t>
            </a:r>
            <a:r>
              <a:rPr lang="tr-TR" dirty="0" smtClean="0"/>
              <a:t> ile tedavisinde sigaranın operasyon başarısını azaltabileceği rapor edilmiştir.</a:t>
            </a:r>
          </a:p>
          <a:p>
            <a:r>
              <a:rPr lang="tr-TR" dirty="0" smtClean="0"/>
              <a:t>Serbest dişeti </a:t>
            </a:r>
            <a:r>
              <a:rPr lang="tr-TR" dirty="0" err="1" smtClean="0"/>
              <a:t>greftinin</a:t>
            </a:r>
            <a:r>
              <a:rPr lang="tr-TR" dirty="0" smtClean="0"/>
              <a:t> elde edildiği </a:t>
            </a:r>
            <a:r>
              <a:rPr lang="tr-TR" dirty="0" err="1" smtClean="0"/>
              <a:t>donor</a:t>
            </a:r>
            <a:r>
              <a:rPr lang="tr-TR" dirty="0" smtClean="0"/>
              <a:t> bölgede sigaraya bağlı olarak kanlanmanın azaldığını ve bölgede </a:t>
            </a:r>
            <a:r>
              <a:rPr lang="tr-TR" dirty="0" err="1" smtClean="0"/>
              <a:t>epitelizasyonun</a:t>
            </a:r>
            <a:r>
              <a:rPr lang="tr-TR" dirty="0" smtClean="0"/>
              <a:t> geciktiğini rapor etmişlerdir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57356" y="57148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sz="2700" b="1" dirty="0" err="1" smtClean="0"/>
              <a:t>İmplant</a:t>
            </a:r>
            <a:r>
              <a:rPr lang="tr-TR" sz="2700" b="1" dirty="0" smtClean="0"/>
              <a:t> tedavisi ve sigara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Sigara </a:t>
            </a:r>
            <a:r>
              <a:rPr lang="tr-TR" dirty="0" err="1" smtClean="0"/>
              <a:t>implant</a:t>
            </a:r>
            <a:r>
              <a:rPr lang="tr-TR" dirty="0" smtClean="0"/>
              <a:t> başarısızlığı için </a:t>
            </a:r>
            <a:r>
              <a:rPr lang="tr-TR" dirty="0" err="1" smtClean="0"/>
              <a:t>predispozan</a:t>
            </a:r>
            <a:r>
              <a:rPr lang="tr-TR" dirty="0" smtClean="0"/>
              <a:t> faktör olarak kabul edilmektedir.</a:t>
            </a:r>
          </a:p>
          <a:p>
            <a:r>
              <a:rPr lang="tr-TR" dirty="0" smtClean="0"/>
              <a:t>Sigara içenlere yapılan </a:t>
            </a:r>
            <a:r>
              <a:rPr lang="tr-TR" dirty="0" err="1" smtClean="0"/>
              <a:t>implantlarda</a:t>
            </a:r>
            <a:r>
              <a:rPr lang="tr-TR" dirty="0" smtClean="0"/>
              <a:t> ki başarısızlık oranının ortalama %0 -17 arasında sigara içmeyenlerde ise bu oranın ortalama %2 -</a:t>
            </a:r>
            <a:r>
              <a:rPr lang="es-ES" dirty="0" smtClean="0"/>
              <a:t>7 arasında olduğu</a:t>
            </a:r>
            <a:endParaRPr lang="tr-TR" dirty="0" smtClean="0"/>
          </a:p>
          <a:p>
            <a:r>
              <a:rPr lang="tr-TR" dirty="0" smtClean="0"/>
              <a:t>M</a:t>
            </a:r>
            <a:r>
              <a:rPr lang="es-ES" dirty="0" smtClean="0"/>
              <a:t>aksillaya yerleştirilen implantların</a:t>
            </a:r>
            <a:r>
              <a:rPr lang="tr-TR" dirty="0" smtClean="0"/>
              <a:t> </a:t>
            </a:r>
            <a:r>
              <a:rPr lang="sv-SE" dirty="0" smtClean="0"/>
              <a:t>mandibulaya yerleştirilen implantlara göre sigaradan</a:t>
            </a:r>
            <a:r>
              <a:rPr lang="tr-TR" dirty="0" smtClean="0"/>
              <a:t> daha çok etkilendiği belirtilmiştir.</a:t>
            </a:r>
          </a:p>
          <a:p>
            <a:r>
              <a:rPr lang="tr-TR" dirty="0" smtClean="0"/>
              <a:t>Peri-</a:t>
            </a:r>
            <a:r>
              <a:rPr lang="tr-TR" dirty="0" err="1" smtClean="0"/>
              <a:t>implant</a:t>
            </a:r>
            <a:r>
              <a:rPr lang="tr-TR" dirty="0" smtClean="0"/>
              <a:t> kemik kaybının değerlendirildiği araştırmalarda sigara içenlerde içmeyenlere kıyasla peri- </a:t>
            </a:r>
            <a:r>
              <a:rPr lang="tr-TR" dirty="0" err="1" smtClean="0"/>
              <a:t>implant</a:t>
            </a:r>
            <a:r>
              <a:rPr lang="tr-TR" dirty="0" smtClean="0"/>
              <a:t> hastalık olasılığı daha yüksek bulunmuştur.</a:t>
            </a:r>
          </a:p>
          <a:p>
            <a:r>
              <a:rPr lang="tr-TR" dirty="0" smtClean="0"/>
              <a:t>Ayrıca 2010 yılındaki bir çalışmaya göre nikotin </a:t>
            </a:r>
            <a:r>
              <a:rPr lang="tr-TR" dirty="0" err="1" smtClean="0"/>
              <a:t>ortodontik</a:t>
            </a:r>
            <a:r>
              <a:rPr lang="tr-TR" dirty="0" smtClean="0"/>
              <a:t> mini vidaların başarısını da negatif yönde etkilemektedir.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57290" y="1357298"/>
            <a:ext cx="7498080" cy="11430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Sigarayı bırakmanın </a:t>
            </a:r>
            <a:r>
              <a:rPr lang="tr-TR" sz="2400" b="1" dirty="0" err="1" smtClean="0"/>
              <a:t>periodontal</a:t>
            </a:r>
            <a:r>
              <a:rPr lang="tr-TR" sz="2400" b="1" dirty="0" smtClean="0"/>
              <a:t> duruma etkisi</a:t>
            </a:r>
            <a:br>
              <a:rPr lang="tr-TR" sz="2400" b="1" dirty="0" smtClean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728" y="2571744"/>
            <a:ext cx="7498080" cy="4800600"/>
          </a:xfrm>
        </p:spPr>
        <p:txBody>
          <a:bodyPr>
            <a:noAutofit/>
          </a:bodyPr>
          <a:lstStyle/>
          <a:p>
            <a:r>
              <a:rPr lang="tr-TR" sz="1600" dirty="0" smtClean="0"/>
              <a:t>Literatürde sigaranın bırakıldığı ilk haftalarda dişeti </a:t>
            </a:r>
            <a:r>
              <a:rPr lang="tr-TR" sz="1600" dirty="0" err="1" smtClean="0"/>
              <a:t>enflamasyonunun</a:t>
            </a:r>
            <a:r>
              <a:rPr lang="tr-TR" sz="1600" dirty="0" smtClean="0"/>
              <a:t> klinik olarak daha belirginleştiği, fırçalamada kanamanın arttığı, sigarayı bıraktıktan yaklaşık 1yıl sonra dişetinin normal anatomik yapı ve konturuna kavuşabileceği ayrıca kemik ve </a:t>
            </a:r>
            <a:r>
              <a:rPr lang="tr-TR" sz="1600" dirty="0" err="1" smtClean="0"/>
              <a:t>ataşman</a:t>
            </a:r>
            <a:r>
              <a:rPr lang="tr-TR" sz="1600" dirty="0" smtClean="0"/>
              <a:t> kaybı hızının yavaşladığı bildirilmiştir . </a:t>
            </a:r>
          </a:p>
          <a:p>
            <a:r>
              <a:rPr lang="tr-TR" sz="1600" dirty="0" smtClean="0"/>
              <a:t>Yapılan çalışmalarda, sigarayı bırakmış bireylerin </a:t>
            </a:r>
            <a:r>
              <a:rPr lang="es-ES" sz="1600" dirty="0" smtClean="0"/>
              <a:t>cerrahisiz ve cerrahi periodontal tedaviye cevapları ve</a:t>
            </a:r>
            <a:r>
              <a:rPr lang="tr-TR" sz="1600" dirty="0" smtClean="0"/>
              <a:t> </a:t>
            </a:r>
            <a:r>
              <a:rPr lang="tr-TR" sz="1600" dirty="0" err="1" smtClean="0"/>
              <a:t>implant</a:t>
            </a:r>
            <a:r>
              <a:rPr lang="tr-TR" sz="1600" dirty="0" smtClean="0"/>
              <a:t> başarı oranları hiç sigara içmeyenler ile benzer Bulunmuştur . </a:t>
            </a:r>
          </a:p>
          <a:p>
            <a:r>
              <a:rPr lang="tr-TR" sz="1600" dirty="0" smtClean="0"/>
              <a:t>sigaranın cerrahi operasyonlardan 6-8 hafta önce bırakılması durumunda operasyon sonrası komplikasyonlarda önemli ölçüde azalma gözlendiğini rapor etmişlerdir</a:t>
            </a:r>
            <a:endParaRPr lang="tr-TR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" sz="3100" b="1" dirty="0" smtClean="0"/>
              <a:t>Sigaranın oral mukozaya etkisi ve</a:t>
            </a:r>
            <a:r>
              <a:rPr lang="tr-TR" sz="3100" b="1" dirty="0" smtClean="0"/>
              <a:t> oral kanserler ile ilişkisi</a:t>
            </a:r>
            <a:r>
              <a:rPr lang="tr-TR" sz="4400" b="1" dirty="0" smtClean="0"/>
              <a:t/>
            </a:r>
            <a:br>
              <a:rPr lang="tr-TR" sz="4400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196752"/>
            <a:ext cx="7498080" cy="5661248"/>
          </a:xfrm>
        </p:spPr>
        <p:txBody>
          <a:bodyPr>
            <a:noAutofit/>
          </a:bodyPr>
          <a:lstStyle/>
          <a:p>
            <a:r>
              <a:rPr lang="tr-TR" sz="1800" dirty="0" smtClean="0"/>
              <a:t>Sigara dumanının oral mukoza dokusunu irrite ederek </a:t>
            </a:r>
            <a:r>
              <a:rPr lang="tr-TR" sz="1800" dirty="0" err="1" smtClean="0"/>
              <a:t>hiperkeratozise</a:t>
            </a:r>
            <a:r>
              <a:rPr lang="tr-TR" sz="1800" dirty="0" smtClean="0"/>
              <a:t> yol açtığı ve bu </a:t>
            </a:r>
            <a:r>
              <a:rPr lang="tr-TR" sz="1800" dirty="0" err="1" smtClean="0"/>
              <a:t>irritasyonda</a:t>
            </a:r>
            <a:r>
              <a:rPr lang="tr-TR" sz="1800" dirty="0" smtClean="0"/>
              <a:t> tütün içindeki herhangi bir maddeden çok, sigara dumanının sıcaklığının önemli rol oynadığı düşünülmüştür. </a:t>
            </a:r>
          </a:p>
          <a:p>
            <a:r>
              <a:rPr lang="tr-TR" sz="1800" dirty="0" smtClean="0"/>
              <a:t>Oral mukozanın </a:t>
            </a:r>
            <a:r>
              <a:rPr lang="tr-TR" sz="1800" dirty="0" err="1" smtClean="0"/>
              <a:t>benign</a:t>
            </a:r>
            <a:r>
              <a:rPr lang="tr-TR" sz="1800" dirty="0" smtClean="0"/>
              <a:t> </a:t>
            </a:r>
            <a:r>
              <a:rPr lang="tr-TR" sz="1800" dirty="0" err="1" smtClean="0"/>
              <a:t>pigmentasyonu</a:t>
            </a:r>
            <a:r>
              <a:rPr lang="tr-TR" sz="1800" dirty="0" smtClean="0"/>
              <a:t> olan </a:t>
            </a:r>
            <a:r>
              <a:rPr lang="tr-TR" sz="1800" dirty="0" err="1" smtClean="0"/>
              <a:t>gingival</a:t>
            </a:r>
            <a:r>
              <a:rPr lang="tr-TR" sz="1800" dirty="0" smtClean="0"/>
              <a:t> </a:t>
            </a:r>
            <a:r>
              <a:rPr lang="tr-TR" sz="1800" dirty="0" err="1" smtClean="0"/>
              <a:t>melanozis</a:t>
            </a:r>
            <a:r>
              <a:rPr lang="tr-TR" sz="1800" dirty="0" smtClean="0"/>
              <a:t> ile sigara içimi arasındaki pozitif korelasyon ise, </a:t>
            </a:r>
            <a:r>
              <a:rPr lang="tr-TR" sz="1800" dirty="0" err="1" smtClean="0"/>
              <a:t>benzpyrene</a:t>
            </a:r>
            <a:r>
              <a:rPr lang="tr-TR" sz="1800" dirty="0" smtClean="0"/>
              <a:t> ve nikotinin </a:t>
            </a:r>
            <a:r>
              <a:rPr lang="tr-TR" sz="1800" dirty="0" err="1" smtClean="0"/>
              <a:t>melanosit</a:t>
            </a:r>
            <a:r>
              <a:rPr lang="tr-TR" sz="1800" dirty="0" smtClean="0"/>
              <a:t> hücrelerine olan </a:t>
            </a:r>
            <a:r>
              <a:rPr lang="tr-TR" sz="1800" dirty="0" err="1" smtClean="0"/>
              <a:t>afinitesi</a:t>
            </a:r>
            <a:r>
              <a:rPr lang="tr-TR" sz="1800" dirty="0" smtClean="0"/>
              <a:t> ile ilişkilendirilmiştir.</a:t>
            </a:r>
          </a:p>
          <a:p>
            <a:r>
              <a:rPr lang="tr-TR" sz="1800" dirty="0" smtClean="0"/>
              <a:t>2011 yılında yayınlanan bir çalışmaya göre, pasif sigara içiciliğine maruz kalan çocukların </a:t>
            </a:r>
            <a:r>
              <a:rPr lang="tr-TR" sz="1800" dirty="0" err="1" smtClean="0"/>
              <a:t>gingival</a:t>
            </a:r>
            <a:r>
              <a:rPr lang="tr-TR" sz="1800" dirty="0" smtClean="0"/>
              <a:t> </a:t>
            </a:r>
            <a:r>
              <a:rPr lang="tr-TR" sz="1800" dirty="0" err="1" smtClean="0"/>
              <a:t>pigmentasyon</a:t>
            </a:r>
            <a:r>
              <a:rPr lang="tr-TR" sz="1800" dirty="0" smtClean="0"/>
              <a:t> oranı ve idrar </a:t>
            </a:r>
            <a:r>
              <a:rPr lang="tr-TR" sz="1800" dirty="0" err="1" smtClean="0"/>
              <a:t>kotinin</a:t>
            </a:r>
            <a:r>
              <a:rPr lang="tr-TR" sz="1800" dirty="0" smtClean="0"/>
              <a:t> miktarı arasında pozitif bir ilişki olduğu tespit edilmiştir. Bu durum iki farklı mekanizmayla açıklanmıştır. </a:t>
            </a:r>
          </a:p>
          <a:p>
            <a:r>
              <a:rPr lang="tr-TR" sz="1800" dirty="0" smtClean="0"/>
              <a:t>Birinci mekanizmada, nikotinin tükürük ve oral </a:t>
            </a:r>
            <a:r>
              <a:rPr lang="tr-TR" sz="1800" dirty="0" err="1" smtClean="0"/>
              <a:t>epitel</a:t>
            </a:r>
            <a:r>
              <a:rPr lang="tr-TR" sz="1800" dirty="0" smtClean="0"/>
              <a:t> hücrelere </a:t>
            </a:r>
            <a:r>
              <a:rPr lang="tr-TR" sz="1800" dirty="0" err="1" smtClean="0"/>
              <a:t>penetre</a:t>
            </a:r>
            <a:r>
              <a:rPr lang="tr-TR" sz="1800" dirty="0" smtClean="0"/>
              <a:t> olarak </a:t>
            </a:r>
            <a:r>
              <a:rPr lang="tr-TR" sz="1800" dirty="0" err="1" smtClean="0"/>
              <a:t>pigmentasyonu</a:t>
            </a:r>
            <a:r>
              <a:rPr lang="tr-TR" sz="1800" dirty="0" smtClean="0"/>
              <a:t> </a:t>
            </a:r>
            <a:r>
              <a:rPr lang="tr-TR" sz="1800" dirty="0" err="1" smtClean="0"/>
              <a:t>stimüle</a:t>
            </a:r>
            <a:r>
              <a:rPr lang="tr-TR" sz="1800" dirty="0" smtClean="0"/>
              <a:t> edebileceği, </a:t>
            </a:r>
          </a:p>
          <a:p>
            <a:r>
              <a:rPr lang="tr-TR" sz="1800" dirty="0" smtClean="0"/>
              <a:t>ikinci mekanizmada ise burundan </a:t>
            </a:r>
            <a:r>
              <a:rPr lang="tr-TR" sz="1800" dirty="0" err="1" smtClean="0"/>
              <a:t>inhale</a:t>
            </a:r>
            <a:r>
              <a:rPr lang="tr-TR" sz="1800" dirty="0" smtClean="0"/>
              <a:t> edilen </a:t>
            </a:r>
            <a:r>
              <a:rPr lang="tr-TR" sz="1800" dirty="0" err="1" smtClean="0"/>
              <a:t>benzyprene</a:t>
            </a:r>
            <a:r>
              <a:rPr lang="tr-TR" sz="1800" dirty="0" smtClean="0"/>
              <a:t> ve nikotinin kan akımı yolu ile </a:t>
            </a:r>
            <a:r>
              <a:rPr lang="tr-TR" sz="1800" dirty="0" err="1" smtClean="0"/>
              <a:t>gingival</a:t>
            </a:r>
            <a:r>
              <a:rPr lang="tr-TR" sz="1800" dirty="0" smtClean="0"/>
              <a:t> </a:t>
            </a:r>
            <a:r>
              <a:rPr lang="tr-TR" sz="1800" dirty="0" err="1" smtClean="0"/>
              <a:t>pigmentasyonu</a:t>
            </a:r>
            <a:r>
              <a:rPr lang="tr-TR" sz="1800" dirty="0" smtClean="0"/>
              <a:t> uyarabileceği düşünülmektedir. </a:t>
            </a:r>
            <a:r>
              <a:rPr lang="tr-TR" sz="1800" dirty="0" err="1" smtClean="0"/>
              <a:t>Robson</a:t>
            </a:r>
            <a:r>
              <a:rPr lang="tr-TR" sz="1800" dirty="0" smtClean="0"/>
              <a:t> ve arkadaşlarının çalışmalarında,</a:t>
            </a:r>
          </a:p>
          <a:p>
            <a:r>
              <a:rPr lang="tr-TR" sz="1800" dirty="0" smtClean="0"/>
              <a:t>sigara içenlerin tükürüğündeki nikotin miktarının, içilen sigara sayısına bağlı olarak değişebildiği ve yaklaşık 0.9 </a:t>
            </a:r>
            <a:r>
              <a:rPr lang="el-GR" sz="1800" dirty="0" smtClean="0"/>
              <a:t>μ</a:t>
            </a:r>
            <a:r>
              <a:rPr lang="tr-TR" sz="1800" dirty="0" smtClean="0"/>
              <a:t>g/ml- 4.6 </a:t>
            </a:r>
            <a:r>
              <a:rPr lang="el-GR" sz="1800" dirty="0" smtClean="0"/>
              <a:t>μ</a:t>
            </a:r>
            <a:r>
              <a:rPr lang="tr-TR" sz="1800" dirty="0" smtClean="0"/>
              <a:t>g/ml arasında olduğu bildirilmiştir.</a:t>
            </a:r>
            <a:endParaRPr lang="tr-TR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5410200"/>
          </a:xfrm>
        </p:spPr>
        <p:txBody>
          <a:bodyPr>
            <a:noAutofit/>
          </a:bodyPr>
          <a:lstStyle/>
          <a:p>
            <a:r>
              <a:rPr lang="tr-TR" sz="1800" dirty="0" smtClean="0"/>
              <a:t>Bilindiği üzere oral kanserler birçok kromozom ve gende çoklu moleküler genetik olaylara neden olan </a:t>
            </a:r>
            <a:r>
              <a:rPr lang="tr-TR" sz="1800" dirty="0" err="1" smtClean="0"/>
              <a:t>mutajenik</a:t>
            </a:r>
            <a:r>
              <a:rPr lang="tr-TR" sz="1800" dirty="0" smtClean="0"/>
              <a:t> olaylar sonucunda meydana gelmektedir. </a:t>
            </a:r>
          </a:p>
          <a:p>
            <a:r>
              <a:rPr lang="tr-TR" sz="1800" dirty="0" smtClean="0"/>
              <a:t>Genetik zararın sonucunda, hücre düzenleyici prosesler zarar görmekte, büyüme sinyallerinde yetersizlik,  </a:t>
            </a:r>
            <a:r>
              <a:rPr lang="tr-TR" sz="1800" dirty="0" err="1" smtClean="0"/>
              <a:t>apoptozisten</a:t>
            </a:r>
            <a:r>
              <a:rPr lang="tr-TR" sz="1800" dirty="0" smtClean="0"/>
              <a:t>  kaçınma, sınırsız üreme potansiyeli, doku </a:t>
            </a:r>
            <a:r>
              <a:rPr lang="tr-TR" sz="1800" dirty="0" err="1" smtClean="0"/>
              <a:t>invazyonu</a:t>
            </a:r>
            <a:r>
              <a:rPr lang="tr-TR" sz="1800" dirty="0" smtClean="0"/>
              <a:t> ve metastaz görülmektedir. </a:t>
            </a:r>
          </a:p>
          <a:p>
            <a:r>
              <a:rPr lang="tr-TR" sz="1800" dirty="0" smtClean="0"/>
              <a:t>Epidemiyolojik verilere göre tütün kullananlar ağız kanserleri açısından yüksek risk altındadır. </a:t>
            </a:r>
          </a:p>
          <a:p>
            <a:r>
              <a:rPr lang="tr-TR" sz="1800" dirty="0" smtClean="0"/>
              <a:t>Kanser gelişiminin tespiti için </a:t>
            </a:r>
            <a:r>
              <a:rPr lang="tr-TR" sz="1800" dirty="0" err="1" smtClean="0"/>
              <a:t>epitelyal</a:t>
            </a:r>
            <a:r>
              <a:rPr lang="tr-TR" sz="1800" dirty="0" smtClean="0"/>
              <a:t> </a:t>
            </a:r>
            <a:r>
              <a:rPr lang="tr-TR" sz="1800" dirty="0" err="1" smtClean="0"/>
              <a:t>displazinin</a:t>
            </a:r>
            <a:r>
              <a:rPr lang="tr-TR" sz="1800" dirty="0" smtClean="0"/>
              <a:t> varlığı önemli bir işarettir ve çalışmalarda oral </a:t>
            </a:r>
            <a:r>
              <a:rPr lang="tr-TR" sz="1800" dirty="0" err="1" smtClean="0"/>
              <a:t>epiteliyal</a:t>
            </a:r>
            <a:r>
              <a:rPr lang="tr-TR" sz="1800" dirty="0" smtClean="0"/>
              <a:t> </a:t>
            </a:r>
            <a:r>
              <a:rPr lang="tr-TR" sz="1800" dirty="0" err="1" smtClean="0"/>
              <a:t>displazinin</a:t>
            </a:r>
            <a:r>
              <a:rPr lang="tr-TR" sz="1800" dirty="0" smtClean="0"/>
              <a:t> sigara içme ile ilişkili olduğu gösterilmiştir.</a:t>
            </a:r>
          </a:p>
          <a:p>
            <a:r>
              <a:rPr lang="tr-TR" sz="1800" dirty="0" err="1" smtClean="0"/>
              <a:t>Epitelyal</a:t>
            </a:r>
            <a:r>
              <a:rPr lang="tr-TR" sz="1800" dirty="0" smtClean="0"/>
              <a:t> </a:t>
            </a:r>
            <a:r>
              <a:rPr lang="tr-TR" sz="1800" dirty="0" err="1" smtClean="0"/>
              <a:t>displazi</a:t>
            </a:r>
            <a:r>
              <a:rPr lang="tr-TR" sz="1800" dirty="0" smtClean="0"/>
              <a:t> oluşumunda tek </a:t>
            </a:r>
            <a:r>
              <a:rPr lang="tr-TR" sz="1800" dirty="0" err="1" smtClean="0"/>
              <a:t>başınatütün</a:t>
            </a:r>
            <a:r>
              <a:rPr lang="tr-TR" sz="1800" dirty="0" smtClean="0"/>
              <a:t> kullanımının, tek başına alkol kullanımından </a:t>
            </a:r>
            <a:r>
              <a:rPr lang="tr-TR" sz="1800" dirty="0" err="1" smtClean="0"/>
              <a:t>dahaetkili</a:t>
            </a:r>
            <a:r>
              <a:rPr lang="tr-TR" sz="1800" dirty="0" smtClean="0"/>
              <a:t> olduğu bildirilmiştir. Bütün bu bilgiler ışığında, sigaranın birçok sistemik hastalık ve kanserler ile ilişkili olduğu gibi </a:t>
            </a:r>
            <a:r>
              <a:rPr lang="tr-TR" sz="1800" dirty="0" err="1" smtClean="0"/>
              <a:t>periodontalhastalık</a:t>
            </a:r>
            <a:r>
              <a:rPr lang="tr-TR" sz="1800" dirty="0" smtClean="0"/>
              <a:t> ve oral </a:t>
            </a:r>
            <a:r>
              <a:rPr lang="tr-TR" sz="1800" dirty="0" err="1" smtClean="0"/>
              <a:t>prekanseröz</a:t>
            </a:r>
            <a:r>
              <a:rPr lang="tr-TR" sz="1800" dirty="0" smtClean="0"/>
              <a:t> lezyonların oluşumunda da</a:t>
            </a:r>
          </a:p>
          <a:p>
            <a:r>
              <a:rPr lang="tr-TR" sz="1800" dirty="0" smtClean="0"/>
              <a:t>ciddi rolü olduğu hatırlanarak ve bu konu ile ilgili </a:t>
            </a:r>
            <a:r>
              <a:rPr lang="tr-TR" sz="1800" dirty="0" err="1" smtClean="0"/>
              <a:t>molekülerdüzeydeki</a:t>
            </a:r>
            <a:r>
              <a:rPr lang="tr-TR" sz="1800" dirty="0" smtClean="0"/>
              <a:t> ileri çalışmalara ağırlık verilerek, çalışma</a:t>
            </a:r>
          </a:p>
          <a:p>
            <a:r>
              <a:rPr lang="tr-TR" sz="1800" dirty="0" smtClean="0"/>
              <a:t>sonuçlarının toplum ile daha etkin şekilde paylaşılmasının</a:t>
            </a:r>
          </a:p>
          <a:p>
            <a:r>
              <a:rPr lang="tr-TR" sz="1800" dirty="0" smtClean="0"/>
              <a:t>faydalı olacağı düşünülmektedir.</a:t>
            </a:r>
            <a:endParaRPr lang="tr-TR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81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8786813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55650" y="908050"/>
            <a:ext cx="7467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tr-TR" sz="3500" b="1" cap="none" dirty="0" smtClean="0"/>
              <a:t>         Risk faktörleri;</a:t>
            </a:r>
            <a:br>
              <a:rPr lang="tr-TR" sz="3500" b="1" cap="none" dirty="0" smtClean="0"/>
            </a:br>
            <a:endParaRPr lang="tr-TR" sz="3500" b="1" cap="none" dirty="0" smtClean="0"/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sz="2500" dirty="0" smtClean="0"/>
          </a:p>
          <a:p>
            <a:pPr eaLnBrk="1" hangingPunct="1">
              <a:buFont typeface="Wingdings" pitchFamily="2" charset="2"/>
              <a:buNone/>
            </a:pPr>
            <a:r>
              <a:rPr lang="tr-TR" sz="2500" dirty="0" smtClean="0"/>
              <a:t>	Bireyde var olan hastalık yapma riskini artıran özellikler risk faktör diye isimlendirilir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3200" b="1" dirty="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3200" b="1" dirty="0" smtClean="0"/>
              <a:t>  Çevresel,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3200" b="1" dirty="0" smtClean="0"/>
              <a:t>  Bireysel ve Davranışsal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3200" b="1" dirty="0" smtClean="0"/>
              <a:t>  Biyolojik faktörlerdir.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3200" b="1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3200" b="1" dirty="0" smtClean="0"/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400"/>
              <a:t>Periodontal hastalıklarda risk faktörler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4784" y="1643050"/>
            <a:ext cx="7859216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1900" dirty="0" smtClean="0"/>
              <a:t>Yaş</a:t>
            </a:r>
          </a:p>
          <a:p>
            <a:pPr eaLnBrk="1" hangingPunct="1">
              <a:lnSpc>
                <a:spcPct val="80000"/>
              </a:lnSpc>
            </a:pPr>
            <a:r>
              <a:rPr lang="tr-TR" sz="1900" dirty="0" smtClean="0"/>
              <a:t>Cinsiyet </a:t>
            </a:r>
          </a:p>
          <a:p>
            <a:pPr eaLnBrk="1" hangingPunct="1">
              <a:lnSpc>
                <a:spcPct val="80000"/>
              </a:lnSpc>
            </a:pPr>
            <a:r>
              <a:rPr lang="tr-TR" sz="1900" dirty="0" smtClean="0"/>
              <a:t>Genetik</a:t>
            </a:r>
          </a:p>
          <a:p>
            <a:pPr eaLnBrk="1" hangingPunct="1">
              <a:lnSpc>
                <a:spcPct val="80000"/>
              </a:lnSpc>
            </a:pPr>
            <a:r>
              <a:rPr lang="tr-TR" sz="1900" dirty="0" smtClean="0"/>
              <a:t>Sistemik hastalıklar(</a:t>
            </a:r>
            <a:r>
              <a:rPr lang="tr-TR" sz="1900" dirty="0" err="1" smtClean="0"/>
              <a:t>kardiovasküler</a:t>
            </a:r>
            <a:r>
              <a:rPr lang="tr-TR" sz="1900" dirty="0" smtClean="0"/>
              <a:t>, </a:t>
            </a:r>
            <a:r>
              <a:rPr lang="tr-TR" sz="1900" dirty="0" err="1" smtClean="0"/>
              <a:t>diabet</a:t>
            </a:r>
            <a:r>
              <a:rPr lang="tr-TR" sz="1900" dirty="0" smtClean="0"/>
              <a:t> kan hastalıkları gibi) </a:t>
            </a:r>
          </a:p>
          <a:p>
            <a:pPr eaLnBrk="1" hangingPunct="1">
              <a:lnSpc>
                <a:spcPct val="80000"/>
              </a:lnSpc>
            </a:pPr>
            <a:r>
              <a:rPr lang="tr-TR" sz="1900" dirty="0" smtClean="0"/>
              <a:t>Zayıflamış konak savunması</a:t>
            </a:r>
          </a:p>
          <a:p>
            <a:pPr eaLnBrk="1" hangingPunct="1">
              <a:lnSpc>
                <a:spcPct val="80000"/>
              </a:lnSpc>
            </a:pPr>
            <a:r>
              <a:rPr lang="tr-TR" sz="1900" dirty="0" smtClean="0"/>
              <a:t>Kötü ağız hijyeni</a:t>
            </a:r>
          </a:p>
          <a:p>
            <a:pPr eaLnBrk="1" hangingPunct="1">
              <a:lnSpc>
                <a:spcPct val="80000"/>
              </a:lnSpc>
            </a:pPr>
            <a:r>
              <a:rPr lang="tr-TR" sz="1900" dirty="0" smtClean="0"/>
              <a:t>Uygun olmayan kron ve </a:t>
            </a:r>
            <a:r>
              <a:rPr lang="tr-TR" sz="1900" dirty="0" err="1" smtClean="0"/>
              <a:t>dental</a:t>
            </a:r>
            <a:r>
              <a:rPr lang="tr-TR" sz="1900" dirty="0" smtClean="0"/>
              <a:t> restorasyonların kenarları</a:t>
            </a:r>
          </a:p>
          <a:p>
            <a:pPr eaLnBrk="1" hangingPunct="1">
              <a:lnSpc>
                <a:spcPct val="80000"/>
              </a:lnSpc>
            </a:pPr>
            <a:r>
              <a:rPr lang="tr-TR" sz="1900" dirty="0" smtClean="0"/>
              <a:t>Stres</a:t>
            </a:r>
          </a:p>
          <a:p>
            <a:pPr eaLnBrk="1" hangingPunct="1">
              <a:lnSpc>
                <a:spcPct val="80000"/>
              </a:lnSpc>
            </a:pPr>
            <a:r>
              <a:rPr lang="tr-TR" dirty="0" smtClean="0">
                <a:solidFill>
                  <a:srgbClr val="FF0000"/>
                </a:solidFill>
              </a:rPr>
              <a:t>Sigara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Beslenme (Diyet)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03648" y="404664"/>
            <a:ext cx="7504298" cy="105273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Sigara ve </a:t>
            </a:r>
            <a:r>
              <a:rPr lang="tr-TR" dirty="0" err="1" smtClean="0"/>
              <a:t>Periodontal</a:t>
            </a:r>
            <a:r>
              <a:rPr lang="tr-TR" dirty="0" smtClean="0"/>
              <a:t> hastalık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87624" y="1196752"/>
            <a:ext cx="7956376" cy="5256584"/>
          </a:xfrm>
        </p:spPr>
        <p:txBody>
          <a:bodyPr>
            <a:normAutofit/>
          </a:bodyPr>
          <a:lstStyle/>
          <a:p>
            <a:r>
              <a:rPr lang="tr-TR" dirty="0" smtClean="0"/>
              <a:t>Sigaranın 6000’den fazla gaz veya </a:t>
            </a:r>
            <a:r>
              <a:rPr lang="tr-TR" dirty="0" err="1" smtClean="0"/>
              <a:t>partiküler</a:t>
            </a:r>
            <a:r>
              <a:rPr lang="tr-TR" dirty="0" smtClean="0"/>
              <a:t> fazda </a:t>
            </a:r>
            <a:r>
              <a:rPr lang="tr-TR" dirty="0" err="1" smtClean="0"/>
              <a:t>sitotoksik</a:t>
            </a:r>
            <a:r>
              <a:rPr lang="tr-TR" dirty="0" smtClean="0"/>
              <a:t>, </a:t>
            </a:r>
            <a:r>
              <a:rPr lang="tr-TR" dirty="0" err="1" smtClean="0"/>
              <a:t>mutajenik</a:t>
            </a:r>
            <a:r>
              <a:rPr lang="tr-TR" dirty="0" smtClean="0"/>
              <a:t> ve </a:t>
            </a:r>
            <a:r>
              <a:rPr lang="tr-TR" dirty="0" err="1" smtClean="0"/>
              <a:t>karsinojenik</a:t>
            </a:r>
            <a:r>
              <a:rPr lang="tr-TR" dirty="0" smtClean="0"/>
              <a:t> madde içerdiği bildirilmiştir.</a:t>
            </a:r>
          </a:p>
          <a:p>
            <a:r>
              <a:rPr lang="tr-TR" dirty="0" smtClean="0"/>
              <a:t>      </a:t>
            </a:r>
            <a:r>
              <a:rPr lang="tr-TR" dirty="0" smtClean="0">
                <a:solidFill>
                  <a:srgbClr val="FF0000"/>
                </a:solidFill>
              </a:rPr>
              <a:t>Zehirler</a:t>
            </a:r>
          </a:p>
          <a:p>
            <a:r>
              <a:rPr lang="tr-TR" dirty="0" smtClean="0"/>
              <a:t>	Hidrojen siyanür, Azot oksitler, Amonyak,</a:t>
            </a:r>
          </a:p>
          <a:p>
            <a:r>
              <a:rPr lang="tr-TR" dirty="0" smtClean="0"/>
              <a:t>	</a:t>
            </a:r>
            <a:r>
              <a:rPr lang="tr-TR" dirty="0" err="1" smtClean="0"/>
              <a:t>Katekol</a:t>
            </a:r>
            <a:r>
              <a:rPr lang="tr-TR" dirty="0" smtClean="0"/>
              <a:t>, Formik Asit gibi zehirler;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      </a:t>
            </a:r>
            <a:r>
              <a:rPr lang="tr-TR" dirty="0" err="1" smtClean="0">
                <a:solidFill>
                  <a:srgbClr val="FF0000"/>
                </a:solidFill>
              </a:rPr>
              <a:t>Kanserojenik</a:t>
            </a:r>
            <a:r>
              <a:rPr lang="tr-TR" dirty="0" smtClean="0">
                <a:solidFill>
                  <a:srgbClr val="FF0000"/>
                </a:solidFill>
              </a:rPr>
              <a:t> maddeler</a:t>
            </a:r>
          </a:p>
          <a:p>
            <a:r>
              <a:rPr lang="tr-TR" dirty="0" smtClean="0"/>
              <a:t>	Arsenik, Krom, Nikel, </a:t>
            </a:r>
            <a:r>
              <a:rPr lang="tr-TR" dirty="0" err="1" smtClean="0"/>
              <a:t>Benzopiren</a:t>
            </a:r>
            <a:r>
              <a:rPr lang="tr-TR" dirty="0" smtClean="0"/>
              <a:t>, </a:t>
            </a:r>
            <a:r>
              <a:rPr lang="tr-TR" dirty="0" err="1" smtClean="0"/>
              <a:t>Nitrosaminaz</a:t>
            </a:r>
            <a:r>
              <a:rPr lang="tr-TR" dirty="0" smtClean="0"/>
              <a:t>, 	</a:t>
            </a:r>
            <a:r>
              <a:rPr lang="tr-TR" dirty="0" err="1" smtClean="0"/>
              <a:t>Kadminyum</a:t>
            </a:r>
            <a:r>
              <a:rPr lang="tr-TR" dirty="0" smtClean="0"/>
              <a:t>, Formaldehit, </a:t>
            </a:r>
            <a:r>
              <a:rPr lang="tr-TR" dirty="0" err="1" smtClean="0"/>
              <a:t>Asetaldehit</a:t>
            </a:r>
            <a:endParaRPr lang="tr-TR" dirty="0" smtClean="0"/>
          </a:p>
          <a:p>
            <a:r>
              <a:rPr lang="nn-NO" dirty="0" smtClean="0"/>
              <a:t>Her sigara içilişinde ortalama 20-30 ml karbonmonoksit</a:t>
            </a:r>
          </a:p>
          <a:p>
            <a:r>
              <a:rPr lang="tr-TR" dirty="0" smtClean="0"/>
              <a:t>ve 2-3 mg nikotinin </a:t>
            </a:r>
            <a:r>
              <a:rPr lang="tr-TR" dirty="0" err="1" smtClean="0"/>
              <a:t>inhale</a:t>
            </a:r>
            <a:r>
              <a:rPr lang="tr-TR" dirty="0" smtClean="0"/>
              <a:t> edildiği rapor edilmiştir.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1071538" y="1268760"/>
            <a:ext cx="807246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000" dirty="0" smtClean="0"/>
              <a:t>Sigaranın etkileri;</a:t>
            </a:r>
          </a:p>
          <a:p>
            <a:r>
              <a:rPr lang="tr-TR" sz="2000" dirty="0" smtClean="0"/>
              <a:t>	Akciğer kanseri, </a:t>
            </a:r>
            <a:r>
              <a:rPr lang="tr-TR" sz="2000" dirty="0" err="1" smtClean="0"/>
              <a:t>kardiyovasküler</a:t>
            </a:r>
            <a:r>
              <a:rPr lang="tr-TR" sz="2000" dirty="0" smtClean="0"/>
              <a:t> hastalıklar,diğer kanserler, </a:t>
            </a:r>
          </a:p>
          <a:p>
            <a:r>
              <a:rPr lang="tr-TR" sz="2000" dirty="0" smtClean="0"/>
              <a:t>	Kronik </a:t>
            </a:r>
            <a:r>
              <a:rPr lang="tr-TR" sz="2000" dirty="0" err="1" smtClean="0"/>
              <a:t>obstrüktif</a:t>
            </a:r>
            <a:r>
              <a:rPr lang="tr-TR" sz="2000" dirty="0" smtClean="0"/>
              <a:t> akciğer hastalığı, hamilelik komplikasyonları 	</a:t>
            </a:r>
            <a:r>
              <a:rPr lang="tr-TR" sz="2000" dirty="0" err="1" smtClean="0"/>
              <a:t>Osteoporöz</a:t>
            </a:r>
            <a:r>
              <a:rPr lang="tr-TR" sz="2000" dirty="0" smtClean="0"/>
              <a:t> gibi hastalıklara neden olduğu</a:t>
            </a:r>
          </a:p>
          <a:p>
            <a:r>
              <a:rPr lang="tr-TR" sz="2000" dirty="0" smtClean="0"/>
              <a:t>Aynı zamanda pasif içicilik</a:t>
            </a:r>
          </a:p>
          <a:p>
            <a:r>
              <a:rPr lang="tr-TR" sz="2000" dirty="0" smtClean="0"/>
              <a:t>	Solunum hastalıkları, akciğer kanseri, hipertansiyon,</a:t>
            </a:r>
          </a:p>
          <a:p>
            <a:r>
              <a:rPr lang="tr-TR" sz="2000" dirty="0" smtClean="0"/>
              <a:t>	</a:t>
            </a:r>
            <a:r>
              <a:rPr lang="tr-TR" sz="2000" dirty="0" err="1" smtClean="0"/>
              <a:t>İskemik</a:t>
            </a:r>
            <a:r>
              <a:rPr lang="tr-TR" sz="2000" dirty="0" smtClean="0"/>
              <a:t> kalp hastalıkları ile ilişkilendirilmiştir </a:t>
            </a:r>
          </a:p>
          <a:p>
            <a:r>
              <a:rPr lang="tr-TR" sz="2000" dirty="0" smtClean="0">
                <a:solidFill>
                  <a:srgbClr val="FF0000"/>
                </a:solidFill>
              </a:rPr>
              <a:t>             Akut </a:t>
            </a:r>
            <a:r>
              <a:rPr lang="tr-TR" sz="2000" dirty="0" err="1" smtClean="0">
                <a:solidFill>
                  <a:srgbClr val="FF0000"/>
                </a:solidFill>
              </a:rPr>
              <a:t>myokardiyal</a:t>
            </a:r>
            <a:r>
              <a:rPr lang="tr-TR" sz="2000" dirty="0" smtClean="0">
                <a:solidFill>
                  <a:srgbClr val="FF0000"/>
                </a:solidFill>
              </a:rPr>
              <a:t> enfarktüs</a:t>
            </a:r>
          </a:p>
          <a:p>
            <a:endParaRPr lang="tr-TR" sz="2000" dirty="0" smtClean="0"/>
          </a:p>
          <a:p>
            <a:r>
              <a:rPr lang="sv-SE" sz="2000" dirty="0" smtClean="0"/>
              <a:t>Hamilelik sırasında sigara kullanıldığında, </a:t>
            </a:r>
            <a:endParaRPr lang="tr-TR" sz="2000" dirty="0" smtClean="0"/>
          </a:p>
          <a:p>
            <a:r>
              <a:rPr lang="sv-SE" sz="2000" dirty="0" smtClean="0"/>
              <a:t>Sigaranın</a:t>
            </a:r>
            <a:r>
              <a:rPr lang="tr-TR" sz="2000" dirty="0" smtClean="0"/>
              <a:t> zararlı </a:t>
            </a:r>
            <a:r>
              <a:rPr lang="tr-TR" sz="2000" dirty="0" err="1" smtClean="0"/>
              <a:t>komponentlerinin</a:t>
            </a:r>
            <a:r>
              <a:rPr lang="tr-TR" sz="2000" dirty="0" smtClean="0"/>
              <a:t> direkt plasenta yoluyla </a:t>
            </a:r>
            <a:r>
              <a:rPr lang="tr-TR" sz="2000" dirty="0" err="1" smtClean="0"/>
              <a:t>fetusta</a:t>
            </a:r>
            <a:r>
              <a:rPr lang="tr-TR" sz="2000" dirty="0" smtClean="0"/>
              <a:t> geçtiği ve</a:t>
            </a:r>
          </a:p>
          <a:p>
            <a:r>
              <a:rPr lang="tr-TR" sz="2000" dirty="0" smtClean="0"/>
              <a:t> </a:t>
            </a:r>
            <a:r>
              <a:rPr lang="tr-TR" sz="2000" dirty="0" err="1" smtClean="0"/>
              <a:t>fetusta</a:t>
            </a:r>
            <a:r>
              <a:rPr lang="tr-TR" sz="2000" dirty="0" smtClean="0"/>
              <a:t> yüksek oranda </a:t>
            </a:r>
            <a:r>
              <a:rPr lang="tr-TR" sz="2000" dirty="0" err="1" smtClean="0"/>
              <a:t>kotinin</a:t>
            </a:r>
            <a:r>
              <a:rPr lang="tr-TR" sz="2000" dirty="0" smtClean="0"/>
              <a:t> biriktiği bunun sonucunda da </a:t>
            </a:r>
            <a:r>
              <a:rPr lang="tr-TR" sz="2000" dirty="0" err="1" smtClean="0"/>
              <a:t>fetusun</a:t>
            </a:r>
            <a:r>
              <a:rPr lang="tr-TR" sz="2000" dirty="0" smtClean="0"/>
              <a:t> astım ve solunum yolu hastalıkları açısından risk altına girdiği bulgulanmıştır.</a:t>
            </a:r>
          </a:p>
          <a:p>
            <a:endParaRPr 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548680"/>
            <a:ext cx="7498080" cy="5760640"/>
          </a:xfrm>
        </p:spPr>
        <p:txBody>
          <a:bodyPr>
            <a:normAutofit/>
          </a:bodyPr>
          <a:lstStyle/>
          <a:p>
            <a:r>
              <a:rPr lang="tr-TR" b="1" dirty="0" smtClean="0"/>
              <a:t>Sigaranın </a:t>
            </a:r>
            <a:r>
              <a:rPr lang="tr-TR" b="1" dirty="0" err="1" smtClean="0"/>
              <a:t>toksik</a:t>
            </a:r>
            <a:r>
              <a:rPr lang="tr-TR" b="1" dirty="0" smtClean="0"/>
              <a:t> etkileri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sz="2000" dirty="0" smtClean="0"/>
              <a:t>Sigaranın kimyasal </a:t>
            </a:r>
            <a:r>
              <a:rPr lang="tr-TR" sz="2000" dirty="0" err="1" smtClean="0"/>
              <a:t>komponentleri</a:t>
            </a:r>
            <a:r>
              <a:rPr lang="tr-TR" sz="2000" dirty="0" smtClean="0"/>
              <a:t> hücrelerde </a:t>
            </a:r>
            <a:r>
              <a:rPr lang="nn-NO" sz="2000" dirty="0" smtClean="0"/>
              <a:t>direkt olarak toksik hücre</a:t>
            </a:r>
            <a:r>
              <a:rPr lang="tr-TR" sz="2000" dirty="0" smtClean="0"/>
              <a:t> ölümünü yapar</a:t>
            </a:r>
          </a:p>
          <a:p>
            <a:r>
              <a:rPr lang="tr-TR" sz="2000" dirty="0" smtClean="0"/>
              <a:t>Sigara içimi ile serumda </a:t>
            </a:r>
            <a:r>
              <a:rPr lang="tr-TR" sz="2000" dirty="0" err="1" smtClean="0"/>
              <a:t>glukoz</a:t>
            </a:r>
            <a:r>
              <a:rPr lang="tr-TR" sz="2000" dirty="0" smtClean="0"/>
              <a:t>, </a:t>
            </a:r>
            <a:r>
              <a:rPr lang="tr-TR" sz="2000" dirty="0" err="1" smtClean="0"/>
              <a:t>kortizol</a:t>
            </a:r>
            <a:r>
              <a:rPr lang="tr-TR" sz="2000" dirty="0" smtClean="0"/>
              <a:t>, serbest yağ asidi ve adrenalin düzeylerini artırarak</a:t>
            </a:r>
          </a:p>
          <a:p>
            <a:pPr lvl="1"/>
            <a:r>
              <a:rPr lang="nn-NO" sz="2000" dirty="0" smtClean="0"/>
              <a:t>tansiyonun, </a:t>
            </a:r>
            <a:r>
              <a:rPr lang="tr-TR" sz="2000" dirty="0" smtClean="0"/>
              <a:t>	</a:t>
            </a:r>
          </a:p>
          <a:p>
            <a:pPr lvl="1"/>
            <a:r>
              <a:rPr lang="nn-NO" sz="2000" dirty="0" smtClean="0"/>
              <a:t>kalp hızının dolayısıyla da kalbin</a:t>
            </a:r>
            <a:r>
              <a:rPr lang="tr-TR" sz="2000" dirty="0" smtClean="0"/>
              <a:t> oksijen tüketiminin arttığı </a:t>
            </a:r>
          </a:p>
          <a:p>
            <a:pPr>
              <a:buNone/>
            </a:pPr>
            <a:endParaRPr lang="tr-TR" sz="2000" dirty="0" smtClean="0"/>
          </a:p>
          <a:p>
            <a:r>
              <a:rPr lang="tr-TR" sz="2000" dirty="0" smtClean="0"/>
              <a:t>Nikotinin </a:t>
            </a:r>
          </a:p>
          <a:p>
            <a:r>
              <a:rPr lang="tr-TR" sz="2000" dirty="0" err="1" smtClean="0"/>
              <a:t>Diabet</a:t>
            </a:r>
            <a:r>
              <a:rPr lang="tr-TR" sz="2000" dirty="0" smtClean="0"/>
              <a:t> ve </a:t>
            </a:r>
            <a:r>
              <a:rPr lang="tr-TR" sz="2000" dirty="0" err="1" smtClean="0"/>
              <a:t>insülin</a:t>
            </a:r>
            <a:r>
              <a:rPr lang="tr-TR" sz="2000" dirty="0" smtClean="0"/>
              <a:t> </a:t>
            </a:r>
            <a:r>
              <a:rPr lang="tr-TR" sz="2000" dirty="0" err="1" smtClean="0"/>
              <a:t>sekresyonu</a:t>
            </a:r>
            <a:r>
              <a:rPr lang="tr-TR" sz="2000" dirty="0" smtClean="0"/>
              <a:t> üzerine olan etkisini araştıran bazı hayvan ve insan çalışmalarının sonuçlarına göre, nikotine bağlı olarak </a:t>
            </a:r>
            <a:r>
              <a:rPr lang="tr-TR" sz="2000" dirty="0" err="1" smtClean="0"/>
              <a:t>insülinin</a:t>
            </a:r>
            <a:r>
              <a:rPr lang="tr-TR" sz="2000" dirty="0" smtClean="0"/>
              <a:t> </a:t>
            </a:r>
            <a:r>
              <a:rPr lang="tr-TR" sz="2000" dirty="0" err="1" smtClean="0"/>
              <a:t>salınımı</a:t>
            </a:r>
            <a:r>
              <a:rPr lang="tr-TR" sz="2000" dirty="0" smtClean="0"/>
              <a:t> ve etkisi azalmakta ve </a:t>
            </a:r>
            <a:r>
              <a:rPr lang="tr-TR" sz="2000" dirty="0" err="1" smtClean="0"/>
              <a:t>insülin</a:t>
            </a:r>
            <a:r>
              <a:rPr lang="tr-TR" sz="2000" dirty="0" smtClean="0"/>
              <a:t> direnci gelişebilmektedir.</a:t>
            </a:r>
            <a:endParaRPr lang="tr-TR" sz="2000" dirty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5656" y="1124744"/>
            <a:ext cx="7498080" cy="274042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/>
              <a:t>Sigara ve periodontal hastalık ilişkisi</a:t>
            </a:r>
            <a:br>
              <a:rPr lang="es-ES" sz="2800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tr-TR" sz="2400" dirty="0" smtClean="0"/>
          </a:p>
          <a:p>
            <a:r>
              <a:rPr lang="tr-TR" sz="2400" dirty="0" smtClean="0"/>
              <a:t>Azalmış </a:t>
            </a:r>
            <a:r>
              <a:rPr lang="tr-TR" sz="2400" dirty="0" err="1" smtClean="0"/>
              <a:t>nötrofil</a:t>
            </a:r>
            <a:r>
              <a:rPr lang="tr-TR" sz="2400" dirty="0" smtClean="0"/>
              <a:t> ve </a:t>
            </a:r>
            <a:r>
              <a:rPr lang="tr-TR" sz="2400" dirty="0" err="1" smtClean="0"/>
              <a:t>fibroblast</a:t>
            </a:r>
            <a:r>
              <a:rPr lang="tr-TR" sz="2400" dirty="0" smtClean="0"/>
              <a:t> fonksiyonu,</a:t>
            </a:r>
          </a:p>
          <a:p>
            <a:r>
              <a:rPr lang="tr-TR" sz="2400" dirty="0" smtClean="0"/>
              <a:t>Azalmış </a:t>
            </a:r>
            <a:r>
              <a:rPr lang="tr-TR" sz="2400" dirty="0" err="1" smtClean="0"/>
              <a:t>Ig</a:t>
            </a:r>
            <a:r>
              <a:rPr lang="tr-TR" sz="2400" dirty="0" smtClean="0"/>
              <a:t> G üretimi,  </a:t>
            </a:r>
          </a:p>
          <a:p>
            <a:r>
              <a:rPr lang="tr-TR" sz="2400" dirty="0" smtClean="0"/>
              <a:t>Büyüme faktörü üretimindeki azalma</a:t>
            </a:r>
          </a:p>
          <a:p>
            <a:r>
              <a:rPr lang="tr-TR" sz="2400" dirty="0" smtClean="0"/>
              <a:t>Artmış </a:t>
            </a:r>
            <a:r>
              <a:rPr lang="tr-TR" sz="2400" dirty="0" err="1" smtClean="0"/>
              <a:t>periopatojen</a:t>
            </a:r>
            <a:r>
              <a:rPr lang="tr-TR" sz="2400" dirty="0" smtClean="0"/>
              <a:t> </a:t>
            </a:r>
            <a:r>
              <a:rPr lang="tr-TR" sz="2400" dirty="0" err="1" smtClean="0"/>
              <a:t>prevalansı</a:t>
            </a:r>
            <a:r>
              <a:rPr lang="tr-TR" sz="2400" dirty="0" smtClean="0"/>
              <a:t>, Mekanik tedavi ile patojenlerin </a:t>
            </a:r>
            <a:r>
              <a:rPr lang="tr-TR" sz="2400" dirty="0" err="1" smtClean="0"/>
              <a:t>eliminizasyon</a:t>
            </a:r>
            <a:r>
              <a:rPr lang="tr-TR" sz="2400" dirty="0" smtClean="0"/>
              <a:t> zorluğu,</a:t>
            </a:r>
          </a:p>
          <a:p>
            <a:r>
              <a:rPr lang="tr-TR" sz="2400" dirty="0" err="1" smtClean="0"/>
              <a:t>Periodontitisin</a:t>
            </a:r>
            <a:r>
              <a:rPr lang="tr-TR" sz="2400" dirty="0" smtClean="0"/>
              <a:t> etiyolojisinde önemli rolü bulunan bazı patojen bakterilerin oral </a:t>
            </a:r>
            <a:r>
              <a:rPr lang="tr-TR" sz="2400" dirty="0" err="1" smtClean="0"/>
              <a:t>epitel</a:t>
            </a:r>
            <a:r>
              <a:rPr lang="tr-TR" sz="2400" dirty="0" smtClean="0"/>
              <a:t> hücrelere </a:t>
            </a:r>
            <a:r>
              <a:rPr lang="tr-TR" sz="2400" dirty="0" err="1" smtClean="0"/>
              <a:t>invazyonu</a:t>
            </a:r>
            <a:r>
              <a:rPr lang="tr-TR" sz="2400" dirty="0" smtClean="0"/>
              <a:t> ile doku yıkımında hızlanma</a:t>
            </a:r>
          </a:p>
          <a:p>
            <a:r>
              <a:rPr lang="tr-TR" sz="2400" dirty="0" smtClean="0"/>
              <a:t>Bazı çalışmalara </a:t>
            </a:r>
            <a:r>
              <a:rPr lang="fi-FI" sz="2400" dirty="0" smtClean="0"/>
              <a:t>göre yüksek orandaki nikotin ve kotinin seviyesi, epitel</a:t>
            </a:r>
            <a:r>
              <a:rPr lang="tr-TR" sz="2400" dirty="0" smtClean="0"/>
              <a:t> hücrelerindeki </a:t>
            </a:r>
            <a:r>
              <a:rPr lang="tr-TR" sz="2400" dirty="0" err="1" smtClean="0"/>
              <a:t>bakteriel</a:t>
            </a:r>
            <a:r>
              <a:rPr lang="tr-TR" sz="2400" dirty="0" smtClean="0"/>
              <a:t> </a:t>
            </a:r>
            <a:r>
              <a:rPr lang="tr-TR" sz="2400" dirty="0" err="1" smtClean="0"/>
              <a:t>kolonizasyonu</a:t>
            </a:r>
            <a:r>
              <a:rPr lang="tr-TR" sz="2400" dirty="0" smtClean="0"/>
              <a:t> arttırmaktadır.</a:t>
            </a:r>
          </a:p>
          <a:p>
            <a:pPr>
              <a:buNone/>
            </a:pPr>
            <a:endParaRPr lang="tr-TR" sz="2400" dirty="0" smtClean="0"/>
          </a:p>
          <a:p>
            <a:endParaRPr lang="tr-TR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726</TotalTime>
  <Words>1498</Words>
  <Application>Microsoft Office PowerPoint</Application>
  <PresentationFormat>Ekran Gösterisi (4:3)</PresentationFormat>
  <Paragraphs>162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Gündönümü</vt:lpstr>
      <vt:lpstr>   PERİODONTAL HASTALIKLARDA SİGARANIN ETKİLERİ</vt:lpstr>
      <vt:lpstr>Periodontal Hastalıklarda Risk Faktörler</vt:lpstr>
      <vt:lpstr>Slayt 3</vt:lpstr>
      <vt:lpstr>         Risk faktörleri; </vt:lpstr>
      <vt:lpstr>Periodontal hastalıklarda risk faktörler</vt:lpstr>
      <vt:lpstr>Sigara ve Periodontal hastalık </vt:lpstr>
      <vt:lpstr>Slayt 7</vt:lpstr>
      <vt:lpstr>Slayt 8</vt:lpstr>
      <vt:lpstr>Sigara ve periodontal hastalık ilişkisi  </vt:lpstr>
      <vt:lpstr>Slayt 10</vt:lpstr>
      <vt:lpstr>Sigara ve mikroflora  </vt:lpstr>
      <vt:lpstr>Sigara ve konak cevabı </vt:lpstr>
      <vt:lpstr>Slayt 13</vt:lpstr>
      <vt:lpstr>Nikotinin lokal etkileri </vt:lpstr>
      <vt:lpstr>Slayt 15</vt:lpstr>
      <vt:lpstr>   Sigara ve gingivitis </vt:lpstr>
      <vt:lpstr>Sigara ve ANUG </vt:lpstr>
      <vt:lpstr>     Sigara ve periodontitis</vt:lpstr>
      <vt:lpstr>Sigaranın plak ve diş taşı oluşumu üzerine etkisi </vt:lpstr>
      <vt:lpstr>Sigaranın cerrahisiz ve cerrahi periodontal tedaviye etkileri </vt:lpstr>
      <vt:lpstr>    Sigara içenlerde antimikrobiyal tedavi </vt:lpstr>
      <vt:lpstr>Sert ve yumuşak doku greft prosedürleri ve sigara </vt:lpstr>
      <vt:lpstr>İmplant tedavisi ve sigara </vt:lpstr>
      <vt:lpstr>Sigarayı bırakmanın periodontal duruma etkisi </vt:lpstr>
      <vt:lpstr>Sigaranın oral mukozaya etkisi ve oral kanserler ile ilişkisi </vt:lpstr>
      <vt:lpstr>Slayt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Sigara ve Periodontal Hastalık</dc:title>
  <cp:lastModifiedBy>HBOSTANCI</cp:lastModifiedBy>
  <cp:revision>66</cp:revision>
  <dcterms:modified xsi:type="dcterms:W3CDTF">2017-01-27T07:13:21Z</dcterms:modified>
</cp:coreProperties>
</file>