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70D99C9-DA41-4FDA-BA0E-3E47F252735D}"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716101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0D99C9-DA41-4FDA-BA0E-3E47F252735D}"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376192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0D99C9-DA41-4FDA-BA0E-3E47F252735D}"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41768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0D99C9-DA41-4FDA-BA0E-3E47F252735D}"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2339347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70D99C9-DA41-4FDA-BA0E-3E47F252735D}"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669782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0D99C9-DA41-4FDA-BA0E-3E47F252735D}" type="datetimeFigureOut">
              <a:rPr lang="tr-TR" smtClean="0"/>
              <a:t>5.09.2019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2999430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0D99C9-DA41-4FDA-BA0E-3E47F252735D}" type="datetimeFigureOut">
              <a:rPr lang="tr-TR" smtClean="0"/>
              <a:t>5.09.2019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2155316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0D99C9-DA41-4FDA-BA0E-3E47F252735D}" type="datetimeFigureOut">
              <a:rPr lang="tr-TR" smtClean="0"/>
              <a:t>5.09.2019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1307420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0D99C9-DA41-4FDA-BA0E-3E47F252735D}" type="datetimeFigureOut">
              <a:rPr lang="tr-TR" smtClean="0"/>
              <a:t>5.09.2019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2349557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70D99C9-DA41-4FDA-BA0E-3E47F252735D}" type="datetimeFigureOut">
              <a:rPr lang="tr-TR" smtClean="0"/>
              <a:t>5.09.2019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2521599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70D99C9-DA41-4FDA-BA0E-3E47F252735D}" type="datetimeFigureOut">
              <a:rPr lang="tr-TR" smtClean="0"/>
              <a:t>5.09.2019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0FC2DC-BF49-4698-BCF6-355AD6267475}" type="slidenum">
              <a:rPr lang="tr-TR" smtClean="0"/>
              <a:t>‹#›</a:t>
            </a:fld>
            <a:endParaRPr lang="tr-TR"/>
          </a:p>
        </p:txBody>
      </p:sp>
    </p:spTree>
    <p:extLst>
      <p:ext uri="{BB962C8B-B14F-4D97-AF65-F5344CB8AC3E}">
        <p14:creationId xmlns:p14="http://schemas.microsoft.com/office/powerpoint/2010/main" val="4167139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0D99C9-DA41-4FDA-BA0E-3E47F252735D}" type="datetimeFigureOut">
              <a:rPr lang="tr-TR" smtClean="0"/>
              <a:t>5.09.2019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FC2DC-BF49-4698-BCF6-355AD6267475}" type="slidenum">
              <a:rPr lang="tr-TR" smtClean="0"/>
              <a:t>‹#›</a:t>
            </a:fld>
            <a:endParaRPr lang="tr-TR"/>
          </a:p>
        </p:txBody>
      </p:sp>
    </p:spTree>
    <p:extLst>
      <p:ext uri="{BB962C8B-B14F-4D97-AF65-F5344CB8AC3E}">
        <p14:creationId xmlns:p14="http://schemas.microsoft.com/office/powerpoint/2010/main" val="3986211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68335" y="415636"/>
            <a:ext cx="9144000" cy="1149148"/>
          </a:xfrm>
        </p:spPr>
        <p:txBody>
          <a:bodyPr/>
          <a:lstStyle/>
          <a:p>
            <a:r>
              <a:rPr lang="tr-TR" sz="4400" dirty="0" smtClean="0"/>
              <a:t>Ücret, kâr ve </a:t>
            </a:r>
            <a:r>
              <a:rPr lang="tr-TR" sz="4400" dirty="0" smtClean="0"/>
              <a:t>rant ilişkisi</a:t>
            </a:r>
            <a:endParaRPr lang="tr-TR" sz="4400" dirty="0"/>
          </a:p>
        </p:txBody>
      </p:sp>
      <p:sp>
        <p:nvSpPr>
          <p:cNvPr id="3" name="Alt Başlık 2"/>
          <p:cNvSpPr>
            <a:spLocks noGrp="1"/>
          </p:cNvSpPr>
          <p:nvPr>
            <p:ph type="subTitle" idx="1"/>
          </p:nvPr>
        </p:nvSpPr>
        <p:spPr>
          <a:xfrm>
            <a:off x="1524000" y="2028305"/>
            <a:ext cx="9144000" cy="3246120"/>
          </a:xfrm>
        </p:spPr>
        <p:txBody>
          <a:bodyPr>
            <a:normAutofit/>
          </a:bodyPr>
          <a:lstStyle/>
          <a:p>
            <a:r>
              <a:rPr lang="tr-TR" sz="2800" dirty="0" err="1" smtClean="0"/>
              <a:t>Ricardo’ya</a:t>
            </a:r>
            <a:r>
              <a:rPr lang="tr-TR" sz="2800" dirty="0" smtClean="0"/>
              <a:t> göre politik iktisadın temel meselesi bölüşümdür. </a:t>
            </a:r>
          </a:p>
          <a:p>
            <a:r>
              <a:rPr lang="tr-TR" sz="2800" dirty="0" smtClean="0"/>
              <a:t>Bölüşüm, emekçiler, sermaye sahipleri ve toprak sahipleri arasındaki temel ilişkidir. </a:t>
            </a:r>
            <a:endParaRPr lang="tr-TR" sz="2800" dirty="0"/>
          </a:p>
        </p:txBody>
      </p:sp>
    </p:spTree>
    <p:extLst>
      <p:ext uri="{BB962C8B-B14F-4D97-AF65-F5344CB8AC3E}">
        <p14:creationId xmlns:p14="http://schemas.microsoft.com/office/powerpoint/2010/main" val="2401489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Yoksul yasaları </a:t>
            </a:r>
            <a:endParaRPr lang="tr-TR" dirty="0"/>
          </a:p>
        </p:txBody>
      </p:sp>
      <p:sp>
        <p:nvSpPr>
          <p:cNvPr id="3" name="İçerik Yer Tutucusu 2"/>
          <p:cNvSpPr>
            <a:spLocks noGrp="1"/>
          </p:cNvSpPr>
          <p:nvPr>
            <p:ph idx="1"/>
          </p:nvPr>
        </p:nvSpPr>
        <p:spPr/>
        <p:txBody>
          <a:bodyPr/>
          <a:lstStyle/>
          <a:p>
            <a:r>
              <a:rPr lang="tr-TR" dirty="0" smtClean="0"/>
              <a:t>Yoksul yasaları hem zenginin hem yoksulun koşullarını kötüleştirir </a:t>
            </a:r>
          </a:p>
          <a:p>
            <a:endParaRPr lang="tr-TR" dirty="0"/>
          </a:p>
          <a:p>
            <a:endParaRPr lang="tr-TR" dirty="0" smtClean="0"/>
          </a:p>
          <a:p>
            <a:r>
              <a:rPr lang="tr-TR" dirty="0"/>
              <a:t>Yoksul yasalarının kapsamını tedricen daraltarak yoksula bağımsız olmanın değerini anlatarak, geçiminde düzenli ya da rastlantısal olarak gelecek sadakalara değil, kendi bileğine güvenmesi gerektiğini, bunların erdemli kişilerce tercih edilmemesi gereken boş beklentiler olduğunu ona öğreterek, adım adım daha sağlam ve sağlıklı bir duruma varabiliriz </a:t>
            </a:r>
          </a:p>
        </p:txBody>
      </p:sp>
    </p:spTree>
    <p:extLst>
      <p:ext uri="{BB962C8B-B14F-4D97-AF65-F5344CB8AC3E}">
        <p14:creationId xmlns:p14="http://schemas.microsoft.com/office/powerpoint/2010/main" val="4226681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Kâr oranları </a:t>
            </a:r>
            <a:endParaRPr lang="tr-TR" dirty="0"/>
          </a:p>
        </p:txBody>
      </p:sp>
      <p:sp>
        <p:nvSpPr>
          <p:cNvPr id="3" name="İçerik Yer Tutucusu 2"/>
          <p:cNvSpPr>
            <a:spLocks noGrp="1"/>
          </p:cNvSpPr>
          <p:nvPr>
            <p:ph idx="1"/>
          </p:nvPr>
        </p:nvSpPr>
        <p:spPr/>
        <p:txBody>
          <a:bodyPr/>
          <a:lstStyle/>
          <a:p>
            <a:r>
              <a:rPr lang="tr-TR" dirty="0" smtClean="0"/>
              <a:t>Farklı işkollarında kâr oranları eşitlenme eğilimindedir </a:t>
            </a:r>
          </a:p>
          <a:p>
            <a:endParaRPr lang="tr-TR" dirty="0"/>
          </a:p>
          <a:p>
            <a:r>
              <a:rPr lang="tr-TR" dirty="0" smtClean="0"/>
              <a:t>Fiyatı belirleyen üretim biriminde üretilen malın değeri iki parçaya ayrılır: kâr ve ücret </a:t>
            </a:r>
            <a:endParaRPr lang="tr-TR" dirty="0"/>
          </a:p>
        </p:txBody>
      </p:sp>
    </p:spTree>
    <p:extLst>
      <p:ext uri="{BB962C8B-B14F-4D97-AF65-F5344CB8AC3E}">
        <p14:creationId xmlns:p14="http://schemas.microsoft.com/office/powerpoint/2010/main" val="4063296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 artışı </a:t>
            </a:r>
            <a:endParaRPr lang="tr-TR" dirty="0"/>
          </a:p>
        </p:txBody>
      </p:sp>
      <p:sp>
        <p:nvSpPr>
          <p:cNvPr id="3" name="İçerik Yer Tutucusu 2"/>
          <p:cNvSpPr>
            <a:spLocks noGrp="1"/>
          </p:cNvSpPr>
          <p:nvPr>
            <p:ph idx="1"/>
          </p:nvPr>
        </p:nvSpPr>
        <p:spPr>
          <a:xfrm>
            <a:off x="838200" y="1396538"/>
            <a:ext cx="10515600" cy="4780425"/>
          </a:xfrm>
        </p:spPr>
        <p:txBody>
          <a:bodyPr/>
          <a:lstStyle/>
          <a:p>
            <a:r>
              <a:rPr lang="tr-TR" dirty="0" smtClean="0"/>
              <a:t>Ücretler yükselirken kârlar düşer </a:t>
            </a:r>
          </a:p>
          <a:p>
            <a:endParaRPr lang="tr-TR" dirty="0"/>
          </a:p>
          <a:p>
            <a:r>
              <a:rPr lang="tr-TR" dirty="0" smtClean="0"/>
              <a:t>Ham mahsul fiyatının yükselmesi ya ranta ya da ücretlere gider </a:t>
            </a:r>
          </a:p>
          <a:p>
            <a:endParaRPr lang="tr-TR" dirty="0"/>
          </a:p>
          <a:p>
            <a:r>
              <a:rPr lang="tr-TR" dirty="0" smtClean="0"/>
              <a:t>Toprak mahsulünün emekçiye ve toprak sahibine yapılan ödemeden sonra kalan miktarı, çiftçiye aittir ve mal mevcudu kârını oluşturur </a:t>
            </a:r>
          </a:p>
          <a:p>
            <a:r>
              <a:rPr lang="tr-TR" dirty="0" smtClean="0"/>
              <a:t>Zahire fiyatındaki bir artış, </a:t>
            </a:r>
            <a:r>
              <a:rPr lang="tr-TR" dirty="0"/>
              <a:t>emekçinin para cinsinden ücretlerini de yükselterek çiftçinin elde ettiği kârın para cinsinden değerini düşürür. </a:t>
            </a:r>
            <a:endParaRPr lang="tr-TR" dirty="0" smtClean="0"/>
          </a:p>
          <a:p>
            <a:r>
              <a:rPr lang="tr-TR" dirty="0" smtClean="0"/>
              <a:t>Rant her zaman mahsulün fiyatınca belirlenir ve tüketicilerin </a:t>
            </a:r>
            <a:r>
              <a:rPr lang="tr-TR" smtClean="0"/>
              <a:t>omuzlarına biner </a:t>
            </a:r>
            <a:endParaRPr lang="tr-TR" dirty="0"/>
          </a:p>
          <a:p>
            <a:endParaRPr lang="tr-TR" dirty="0"/>
          </a:p>
        </p:txBody>
      </p:sp>
    </p:spTree>
    <p:extLst>
      <p:ext uri="{BB962C8B-B14F-4D97-AF65-F5344CB8AC3E}">
        <p14:creationId xmlns:p14="http://schemas.microsoft.com/office/powerpoint/2010/main" val="44864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Politik iktisadın temel meselesi</a:t>
            </a:r>
            <a:endParaRPr lang="tr-TR" dirty="0"/>
          </a:p>
        </p:txBody>
      </p:sp>
      <p:sp>
        <p:nvSpPr>
          <p:cNvPr id="3" name="İçerik Yer Tutucusu 2"/>
          <p:cNvSpPr>
            <a:spLocks noGrp="1"/>
          </p:cNvSpPr>
          <p:nvPr>
            <p:ph idx="1"/>
          </p:nvPr>
        </p:nvSpPr>
        <p:spPr/>
        <p:txBody>
          <a:bodyPr/>
          <a:lstStyle/>
          <a:p>
            <a:r>
              <a:rPr lang="tr-TR" dirty="0"/>
              <a:t>Yeryüzünün tüm ürünleri, dünya üzerinde emek, makine ve sermayenin bir arada kullanılması sonucu elde edilen her şey, toplumdaki üç sınıf arasında bölüşülür; bu üç sınıf, toprağın maliki, toprağı ekmede gereken mal mevcudu ya da sermayenin sahibi, son olarak da çalışmalarıyla toprağı işleyen emekçiler olarak adlandırılır. </a:t>
            </a:r>
          </a:p>
          <a:p>
            <a:endParaRPr lang="tr-TR" dirty="0"/>
          </a:p>
        </p:txBody>
      </p:sp>
    </p:spTree>
    <p:extLst>
      <p:ext uri="{BB962C8B-B14F-4D97-AF65-F5344CB8AC3E}">
        <p14:creationId xmlns:p14="http://schemas.microsoft.com/office/powerpoint/2010/main" val="3660029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Emeğin doğal ve piyasa fiyatı </a:t>
            </a:r>
            <a:endParaRPr lang="tr-TR" dirty="0"/>
          </a:p>
        </p:txBody>
      </p:sp>
      <p:sp>
        <p:nvSpPr>
          <p:cNvPr id="3" name="İçerik Yer Tutucusu 2"/>
          <p:cNvSpPr>
            <a:spLocks noGrp="1"/>
          </p:cNvSpPr>
          <p:nvPr>
            <p:ph idx="1"/>
          </p:nvPr>
        </p:nvSpPr>
        <p:spPr/>
        <p:txBody>
          <a:bodyPr/>
          <a:lstStyle/>
          <a:p>
            <a:r>
              <a:rPr lang="tr-TR" dirty="0"/>
              <a:t>Emek de satın alınan ve satılan, miktarı azalan ya da artan diğer tüm eşya gibi bir doğal fiyata bir de piyasa fiyatına sahiptir. Emeğin doğal fiyatı, emekçilerin soylarını bir artma ya da azalma olmaksızın korumaları ve sürdürmeleri için gerekli fiyattır. </a:t>
            </a:r>
            <a:endParaRPr lang="tr-TR" dirty="0" smtClean="0"/>
          </a:p>
          <a:p>
            <a:r>
              <a:rPr lang="tr-TR" dirty="0"/>
              <a:t>Emekçilerin sayısını koruyabilmek için gereken güç, emekçinin kendisini ve ailesini geçindirebilme gücü, onun ücret olarak aldığı paranın miktarına değil, o parayla satın alabileceği besin, zorunlu tüketim maddesi ve alıştığı rahatlık düzeyini karşılayacak eşya miktarına bağıldır. </a:t>
            </a:r>
          </a:p>
        </p:txBody>
      </p:sp>
    </p:spTree>
    <p:extLst>
      <p:ext uri="{BB962C8B-B14F-4D97-AF65-F5344CB8AC3E}">
        <p14:creationId xmlns:p14="http://schemas.microsoft.com/office/powerpoint/2010/main" val="1062284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Emeğin doğal fiyatı </a:t>
            </a:r>
            <a:endParaRPr lang="tr-TR" dirty="0"/>
          </a:p>
        </p:txBody>
      </p:sp>
      <p:sp>
        <p:nvSpPr>
          <p:cNvPr id="3" name="İçerik Yer Tutucusu 2"/>
          <p:cNvSpPr>
            <a:spLocks noGrp="1"/>
          </p:cNvSpPr>
          <p:nvPr>
            <p:ph idx="1"/>
          </p:nvPr>
        </p:nvSpPr>
        <p:spPr/>
        <p:txBody>
          <a:bodyPr/>
          <a:lstStyle/>
          <a:p>
            <a:r>
              <a:rPr lang="tr-TR" dirty="0" smtClean="0"/>
              <a:t>Emeğin </a:t>
            </a:r>
            <a:r>
              <a:rPr lang="tr-TR" dirty="0"/>
              <a:t>doğal fiyatı, emekçinin kendisini ve ailesini geçindirmesi için gereken besin, ihtiyaç maddesi ve keyif eşyası fiyatı tarafından belirlenir. Besin ve temel ihtiyaç maddelerinin fiyatı yükselirse emeğin doğal fiyatı da yükselir, düşerse emeğin doğal fiyatı da düşer </a:t>
            </a:r>
            <a:endParaRPr lang="tr-TR" dirty="0" smtClean="0"/>
          </a:p>
          <a:p>
            <a:r>
              <a:rPr lang="tr-TR" dirty="0"/>
              <a:t>Toplum ilerledikçe emeğin doğal fiyatı da yükselme eğilimi göstermiştir, çünkü söz konusu doğal fiyatı belirleyen ana mallardan biri, üretilmesi giderek zorlaştığı için pahalanmaktadır. </a:t>
            </a:r>
          </a:p>
        </p:txBody>
      </p:sp>
    </p:spTree>
    <p:extLst>
      <p:ext uri="{BB962C8B-B14F-4D97-AF65-F5344CB8AC3E}">
        <p14:creationId xmlns:p14="http://schemas.microsoft.com/office/powerpoint/2010/main" val="1533327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Emek ücreti arz ve talep yasasıyla belirlenir </a:t>
            </a:r>
            <a:endParaRPr lang="tr-TR" dirty="0"/>
          </a:p>
        </p:txBody>
      </p:sp>
      <p:sp>
        <p:nvSpPr>
          <p:cNvPr id="3" name="İçerik Yer Tutucusu 2"/>
          <p:cNvSpPr>
            <a:spLocks noGrp="1"/>
          </p:cNvSpPr>
          <p:nvPr>
            <p:ph idx="1"/>
          </p:nvPr>
        </p:nvSpPr>
        <p:spPr/>
        <p:txBody>
          <a:bodyPr/>
          <a:lstStyle/>
          <a:p>
            <a:r>
              <a:rPr lang="tr-TR" dirty="0" smtClean="0"/>
              <a:t>Ham mahsul ve emek dışında tüm malların doğal fiyatları, zenginliğin ve nüfusun artmasıyla birlikte düşme eğilimine girerler. </a:t>
            </a:r>
          </a:p>
          <a:p>
            <a:endParaRPr lang="tr-TR" dirty="0"/>
          </a:p>
          <a:p>
            <a:endParaRPr lang="tr-TR" dirty="0" smtClean="0"/>
          </a:p>
          <a:p>
            <a:r>
              <a:rPr lang="tr-TR" dirty="0" smtClean="0"/>
              <a:t>Emeğe talep sermaye miktarındaki değişmenin bir fonksiyonudur </a:t>
            </a:r>
            <a:endParaRPr lang="tr-TR" dirty="0"/>
          </a:p>
        </p:txBody>
      </p:sp>
    </p:spTree>
    <p:extLst>
      <p:ext uri="{BB962C8B-B14F-4D97-AF65-F5344CB8AC3E}">
        <p14:creationId xmlns:p14="http://schemas.microsoft.com/office/powerpoint/2010/main" val="3961311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Ücretlerin yükselmesinde ve düşmesinde iki neden</a:t>
            </a:r>
            <a:endParaRPr lang="tr-TR" dirty="0"/>
          </a:p>
        </p:txBody>
      </p:sp>
      <p:sp>
        <p:nvSpPr>
          <p:cNvPr id="3" name="İçerik Yer Tutucusu 2"/>
          <p:cNvSpPr>
            <a:spLocks noGrp="1"/>
          </p:cNvSpPr>
          <p:nvPr>
            <p:ph idx="1"/>
          </p:nvPr>
        </p:nvSpPr>
        <p:spPr/>
        <p:txBody>
          <a:bodyPr/>
          <a:lstStyle/>
          <a:p>
            <a:r>
              <a:rPr lang="tr-TR" dirty="0"/>
              <a:t>Birincisi, emek arzı ve talebi </a:t>
            </a:r>
            <a:endParaRPr lang="tr-TR" dirty="0" smtClean="0"/>
          </a:p>
          <a:p>
            <a:endParaRPr lang="tr-TR" dirty="0"/>
          </a:p>
          <a:p>
            <a:endParaRPr lang="tr-TR" dirty="0"/>
          </a:p>
          <a:p>
            <a:r>
              <a:rPr lang="tr-TR" dirty="0"/>
              <a:t>İkincisi, ücretlerin harcandığı malların fiyatı </a:t>
            </a:r>
          </a:p>
          <a:p>
            <a:endParaRPr lang="tr-TR" dirty="0"/>
          </a:p>
        </p:txBody>
      </p:sp>
    </p:spTree>
    <p:extLst>
      <p:ext uri="{BB962C8B-B14F-4D97-AF65-F5344CB8AC3E}">
        <p14:creationId xmlns:p14="http://schemas.microsoft.com/office/powerpoint/2010/main" val="2285567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Ücretler ve kârlar </a:t>
            </a:r>
            <a:endParaRPr lang="tr-TR" dirty="0"/>
          </a:p>
        </p:txBody>
      </p:sp>
      <p:sp>
        <p:nvSpPr>
          <p:cNvPr id="3" name="İçerik Yer Tutucusu 2"/>
          <p:cNvSpPr>
            <a:spLocks noGrp="1"/>
          </p:cNvSpPr>
          <p:nvPr>
            <p:ph idx="1"/>
          </p:nvPr>
        </p:nvSpPr>
        <p:spPr/>
        <p:txBody>
          <a:bodyPr/>
          <a:lstStyle/>
          <a:p>
            <a:r>
              <a:rPr lang="tr-TR" dirty="0"/>
              <a:t>Ü</a:t>
            </a:r>
            <a:r>
              <a:rPr lang="tr-TR" dirty="0" smtClean="0"/>
              <a:t>cretlerdeki </a:t>
            </a:r>
            <a:r>
              <a:rPr lang="tr-TR" dirty="0"/>
              <a:t>bu yükseliş, zorunlu olarak imalatçının kârlarında azalmayı beraberinde getirecektir, çünkü malların daha yüksek fiyattan satılması söz konusu olmadığı gibi, üretilmeleri için yapılan harcamalar da artacaktır </a:t>
            </a:r>
          </a:p>
        </p:txBody>
      </p:sp>
    </p:spTree>
    <p:extLst>
      <p:ext uri="{BB962C8B-B14F-4D97-AF65-F5344CB8AC3E}">
        <p14:creationId xmlns:p14="http://schemas.microsoft.com/office/powerpoint/2010/main" val="2120086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Zenginlik ve nüfus artışının etkileri </a:t>
            </a:r>
            <a:endParaRPr lang="tr-TR" dirty="0"/>
          </a:p>
        </p:txBody>
      </p:sp>
      <p:sp>
        <p:nvSpPr>
          <p:cNvPr id="3" name="İçerik Yer Tutucusu 2"/>
          <p:cNvSpPr>
            <a:spLocks noGrp="1"/>
          </p:cNvSpPr>
          <p:nvPr>
            <p:ph idx="1"/>
          </p:nvPr>
        </p:nvSpPr>
        <p:spPr/>
        <p:txBody>
          <a:bodyPr/>
          <a:lstStyle/>
          <a:p>
            <a:r>
              <a:rPr lang="tr-TR" dirty="0" smtClean="0"/>
              <a:t>Zenginlik ve nüfus arttıkça hem rant hem ücret yükselecektir </a:t>
            </a:r>
          </a:p>
          <a:p>
            <a:endParaRPr lang="tr-TR" dirty="0"/>
          </a:p>
          <a:p>
            <a:r>
              <a:rPr lang="tr-TR" dirty="0" smtClean="0"/>
              <a:t>Rantı yükselten nedenlerin aynıları, yani belli emek miktarıyla aynı ek besini sağlamanın giderek güçleşmesi, ücretleri de yükseltecektir</a:t>
            </a:r>
            <a:endParaRPr lang="tr-TR" dirty="0"/>
          </a:p>
        </p:txBody>
      </p:sp>
    </p:spTree>
    <p:extLst>
      <p:ext uri="{BB962C8B-B14F-4D97-AF65-F5344CB8AC3E}">
        <p14:creationId xmlns:p14="http://schemas.microsoft.com/office/powerpoint/2010/main" val="1673037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 artışı malların fiyatlarını yükseltmez </a:t>
            </a:r>
            <a:endParaRPr lang="tr-TR" dirty="0"/>
          </a:p>
        </p:txBody>
      </p:sp>
      <p:sp>
        <p:nvSpPr>
          <p:cNvPr id="3" name="İçerik Yer Tutucusu 2"/>
          <p:cNvSpPr>
            <a:spLocks noGrp="1"/>
          </p:cNvSpPr>
          <p:nvPr>
            <p:ph idx="1"/>
          </p:nvPr>
        </p:nvSpPr>
        <p:spPr/>
        <p:txBody>
          <a:bodyPr/>
          <a:lstStyle/>
          <a:p>
            <a:r>
              <a:rPr lang="tr-TR" dirty="0"/>
              <a:t>Ücretler yükselirse, genellikle bunun nedeni zenginlik ve sermaye artışının emeğe yeni bir talep yaratmış olmasıdır; bu da, şaşmaz biçimde, mal üretiminde artışı beraberinde getirir. </a:t>
            </a:r>
            <a:endParaRPr lang="tr-TR" dirty="0" smtClean="0"/>
          </a:p>
          <a:p>
            <a:endParaRPr lang="tr-TR" dirty="0"/>
          </a:p>
          <a:p>
            <a:endParaRPr lang="tr-TR" dirty="0"/>
          </a:p>
        </p:txBody>
      </p:sp>
    </p:spTree>
    <p:extLst>
      <p:ext uri="{BB962C8B-B14F-4D97-AF65-F5344CB8AC3E}">
        <p14:creationId xmlns:p14="http://schemas.microsoft.com/office/powerpoint/2010/main" val="2945959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537</Words>
  <Application>Microsoft Office PowerPoint</Application>
  <PresentationFormat>Geniş ekran</PresentationFormat>
  <Paragraphs>46</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Ücret, kâr ve rant ilişkisi</vt:lpstr>
      <vt:lpstr>Politik iktisadın temel meselesi</vt:lpstr>
      <vt:lpstr>Emeğin doğal ve piyasa fiyatı </vt:lpstr>
      <vt:lpstr>Emeğin doğal fiyatı </vt:lpstr>
      <vt:lpstr>Emek ücreti arz ve talep yasasıyla belirlenir </vt:lpstr>
      <vt:lpstr>Ücretlerin yükselmesinde ve düşmesinde iki neden</vt:lpstr>
      <vt:lpstr>Ücretler ve kârlar </vt:lpstr>
      <vt:lpstr>Zenginlik ve nüfus artışının etkileri </vt:lpstr>
      <vt:lpstr>Ücret artışı malların fiyatlarını yükseltmez </vt:lpstr>
      <vt:lpstr>Yoksul yasaları </vt:lpstr>
      <vt:lpstr>Kâr oranları </vt:lpstr>
      <vt:lpstr>Rant artışı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Ücret, kâr ve rant</dc:title>
  <dc:creator>User</dc:creator>
  <cp:lastModifiedBy>User</cp:lastModifiedBy>
  <cp:revision>4</cp:revision>
  <dcterms:created xsi:type="dcterms:W3CDTF">2019-09-05T15:12:04Z</dcterms:created>
  <dcterms:modified xsi:type="dcterms:W3CDTF">2019-09-05T16:15:17Z</dcterms:modified>
</cp:coreProperties>
</file>