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56" r:id="rId2"/>
    <p:sldId id="298" r:id="rId3"/>
    <p:sldId id="299" r:id="rId4"/>
    <p:sldId id="300" r:id="rId5"/>
    <p:sldId id="301" r:id="rId6"/>
    <p:sldId id="272" r:id="rId7"/>
    <p:sldId id="273" r:id="rId8"/>
    <p:sldId id="274" r:id="rId9"/>
    <p:sldId id="304" r:id="rId10"/>
    <p:sldId id="305" r:id="rId11"/>
    <p:sldId id="306" r:id="rId12"/>
    <p:sldId id="307" r:id="rId13"/>
    <p:sldId id="275" r:id="rId14"/>
    <p:sldId id="303" r:id="rId15"/>
    <p:sldId id="276" r:id="rId16"/>
    <p:sldId id="277" r:id="rId17"/>
    <p:sldId id="278" r:id="rId18"/>
    <p:sldId id="279" r:id="rId19"/>
    <p:sldId id="294" r:id="rId20"/>
    <p:sldId id="295" r:id="rId21"/>
    <p:sldId id="296" r:id="rId22"/>
    <p:sldId id="267" r:id="rId23"/>
    <p:sldId id="297" r:id="rId24"/>
    <p:sldId id="268"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308"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96" y="-4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69E437-A099-4BFD-A277-E71186E11297}" type="datetimeFigureOut">
              <a:rPr lang="tr-TR" smtClean="0"/>
              <a:pPr/>
              <a:t>9.8.2020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F9E6A4-0111-4B94-97AA-B44A85D3C7C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F336E93-BC69-4884-90C6-A4B83816D5C3}"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96C8EE5-B1D1-433F-9AA1-47F5BA963E76}"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1CFBB5C-5A80-4FEE-B002-FD7A4375C76F}"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EF80C01-DCF2-49EB-8058-70BE04AE395C}"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DA0479-1E55-4D3C-8D84-48DB61563EF0}"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FA5C168-4F4B-49E8-AD41-8B5D4BB8A010}"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82B93E2-F704-4A8E-9B82-18BFDC048B9E}" type="datetime1">
              <a:rPr lang="tr-TR" smtClean="0"/>
              <a:pPr/>
              <a:t>9.8.2020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A45EFEB-3F6D-46F5-9DFB-A60EF4DEE3D4}" type="datetime1">
              <a:rPr lang="tr-TR" smtClean="0"/>
              <a:pPr/>
              <a:t>9.8.2020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51ED06-4BB0-4298-B170-0CBD1E99580A}" type="datetime1">
              <a:rPr lang="tr-TR" smtClean="0"/>
              <a:pPr/>
              <a:t>9.8.2020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BF1D27-3271-4F2E-8F00-EAD8899AB877}"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C6E627-A346-45F3-BA13-0C0064941644}"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C15D4BF-5D49-4079-BE6A-A71F2DC6A52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C8BEF6-75BF-4523-928D-ECAFBB2B8878}" type="datetime1">
              <a:rPr lang="tr-TR" smtClean="0"/>
              <a:pPr/>
              <a:t>9.8.2020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5D4BF-5D49-4079-BE6A-A71F2DC6A52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Halkla İlişkiler Stratejileri</a:t>
            </a:r>
            <a:endParaRPr lang="tr-TR" dirty="0"/>
          </a:p>
        </p:txBody>
      </p:sp>
      <p:sp>
        <p:nvSpPr>
          <p:cNvPr id="3" name="Subtitle 2"/>
          <p:cNvSpPr>
            <a:spLocks noGrp="1"/>
          </p:cNvSpPr>
          <p:nvPr>
            <p:ph type="subTitle" idx="1"/>
          </p:nvPr>
        </p:nvSpPr>
        <p:spPr/>
        <p:txBody>
          <a:bodyPr/>
          <a:lstStyle/>
          <a:p>
            <a:r>
              <a:rPr lang="tr-TR" dirty="0" smtClean="0"/>
              <a:t>9.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sz="4000" dirty="0" err="1" smtClean="0"/>
              <a:t>Simüle</a:t>
            </a:r>
            <a:r>
              <a:rPr lang="tr-TR" sz="4000" dirty="0" smtClean="0"/>
              <a:t> etmek “-</a:t>
            </a:r>
            <a:r>
              <a:rPr lang="tr-TR" sz="4000" dirty="0" err="1" smtClean="0"/>
              <a:t>mış</a:t>
            </a:r>
            <a:r>
              <a:rPr lang="tr-TR" sz="4000" dirty="0" smtClean="0"/>
              <a:t>” gibi yapmak değildir.</a:t>
            </a:r>
          </a:p>
          <a:p>
            <a:r>
              <a:rPr lang="tr-TR" sz="4000" dirty="0" smtClean="0"/>
              <a:t>“Hastaymış gibi yapan kişi yatağa uzanıp bizi hasta olduğuna inandırmaya çalışır. </a:t>
            </a:r>
            <a:endParaRPr lang="tr-TR" sz="4000"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sz="4000" dirty="0" smtClean="0"/>
              <a:t>Bir hastalığı </a:t>
            </a:r>
            <a:r>
              <a:rPr lang="tr-TR" sz="4000" dirty="0" err="1" smtClean="0"/>
              <a:t>simüle</a:t>
            </a:r>
            <a:r>
              <a:rPr lang="tr-TR" sz="4000" dirty="0" smtClean="0"/>
              <a:t> eden kişi ise kendinde bu hastalığa ait semptomlar görülen kişidir”</a:t>
            </a:r>
          </a:p>
          <a:p>
            <a:endParaRPr lang="tr-TR" sz="4000"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sz="4000" dirty="0" smtClean="0"/>
              <a:t>Simülasyon bu “gerçekle” “sahte” ve “gerçekle” “düşsel” arasındaki farkı yok etmeye çalışmaktadır</a:t>
            </a:r>
          </a:p>
          <a:p>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SİMÜLASYON</a:t>
            </a:r>
            <a:endParaRPr lang="tr-TR" dirty="0"/>
          </a:p>
        </p:txBody>
      </p:sp>
      <p:sp>
        <p:nvSpPr>
          <p:cNvPr id="3" name="Content Placeholder 2"/>
          <p:cNvSpPr>
            <a:spLocks noGrp="1"/>
          </p:cNvSpPr>
          <p:nvPr>
            <p:ph idx="1"/>
          </p:nvPr>
        </p:nvSpPr>
        <p:spPr/>
        <p:txBody>
          <a:bodyPr/>
          <a:lstStyle/>
          <a:p>
            <a:r>
              <a:rPr lang="tr-TR" dirty="0" smtClean="0"/>
              <a:t>Bir araç bir makine bir sistem bir olguya özgü işleyiş biçiminin incelenme gösterme ya da açıklanma amacıyla bir market ya da bir bilgisayar programı aracılığı ile yapay bir şekilde yeniden üretilmesi.</a:t>
            </a:r>
          </a:p>
          <a:p>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sz="4000" dirty="0" smtClean="0"/>
              <a:t>Bir köken ya da bir gerçeklikten yoksun gerçeğin modeller aracılığıyla türetilmesine </a:t>
            </a:r>
            <a:r>
              <a:rPr lang="tr-TR" sz="4000" dirty="0" err="1" smtClean="0"/>
              <a:t>hipergerçek</a:t>
            </a:r>
            <a:r>
              <a:rPr lang="tr-TR" sz="4000" dirty="0" smtClean="0"/>
              <a:t> yani simülasyon denilmektedir. </a:t>
            </a:r>
            <a:endParaRPr lang="tr-TR" sz="4000" dirty="0"/>
          </a:p>
        </p:txBody>
      </p:sp>
      <p:sp>
        <p:nvSpPr>
          <p:cNvPr id="4"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SİMÜLASYON</a:t>
            </a:r>
            <a:endParaRPr lang="tr-TR" dirty="0"/>
          </a:p>
        </p:txBody>
      </p:sp>
      <p:sp>
        <p:nvSpPr>
          <p:cNvPr id="5" name="Slide Number Placeholder 4"/>
          <p:cNvSpPr>
            <a:spLocks noGrp="1"/>
          </p:cNvSpPr>
          <p:nvPr>
            <p:ph type="sldNum" sz="quarter" idx="12"/>
          </p:nvPr>
        </p:nvSpPr>
        <p:spPr/>
        <p:txBody>
          <a:bodyPr/>
          <a:lstStyle/>
          <a:p>
            <a:fld id="{3C15D4BF-5D49-4079-BE6A-A71F2DC6A525}"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HİPERGERÇEKLİK</a:t>
            </a:r>
            <a:endParaRPr lang="tr-TR" dirty="0"/>
          </a:p>
        </p:txBody>
      </p:sp>
      <p:sp>
        <p:nvSpPr>
          <p:cNvPr id="3" name="Content Placeholder 2"/>
          <p:cNvSpPr>
            <a:spLocks noGrp="1"/>
          </p:cNvSpPr>
          <p:nvPr>
            <p:ph idx="1"/>
          </p:nvPr>
        </p:nvSpPr>
        <p:spPr/>
        <p:txBody>
          <a:bodyPr/>
          <a:lstStyle/>
          <a:p>
            <a:r>
              <a:rPr lang="tr-TR" dirty="0" smtClean="0"/>
              <a:t>Gerçeklik çökmüştür ve bugün sadece imgeden yanılsamadan ya da simülasyondan ibarettir. Model temsil ettiği varsayılan gerçeklikten daha gerçektir. </a:t>
            </a:r>
            <a:r>
              <a:rPr lang="tr-TR" dirty="0" err="1" smtClean="0"/>
              <a:t>Hiper</a:t>
            </a:r>
            <a:r>
              <a:rPr lang="tr-TR" dirty="0" smtClean="0"/>
              <a:t>-gerçeklik “çoktan yeniden üretilmiş olan şeydir” kökeni ya da gerçekliği olmayan bir gerçeğin modelidir.</a:t>
            </a:r>
          </a:p>
          <a:p>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HİPER</a:t>
            </a:r>
            <a:r>
              <a:rPr lang="tr-TR" dirty="0" smtClean="0"/>
              <a:t> MEKAN</a:t>
            </a:r>
            <a:endParaRPr lang="tr-TR" dirty="0"/>
          </a:p>
        </p:txBody>
      </p:sp>
      <p:sp>
        <p:nvSpPr>
          <p:cNvPr id="3" name="Content Placeholder 2"/>
          <p:cNvSpPr>
            <a:spLocks noGrp="1"/>
          </p:cNvSpPr>
          <p:nvPr>
            <p:ph idx="1"/>
          </p:nvPr>
        </p:nvSpPr>
        <p:spPr/>
        <p:txBody>
          <a:bodyPr/>
          <a:lstStyle/>
          <a:p>
            <a:r>
              <a:rPr lang="tr-TR" dirty="0" smtClean="0"/>
              <a:t>Modern mekan kavramlarımızın anlamsız olduğuna işaret eden post modern terim. Mekan modern </a:t>
            </a:r>
            <a:r>
              <a:rPr lang="tr-TR" dirty="0" err="1" smtClean="0"/>
              <a:t>sayıltıların</a:t>
            </a:r>
            <a:r>
              <a:rPr lang="tr-TR" dirty="0" smtClean="0"/>
              <a:t> varsaydığı gibi bir şeyi temsil etmez. </a:t>
            </a:r>
          </a:p>
          <a:p>
            <a:r>
              <a:rPr lang="tr-TR" dirty="0" smtClean="0"/>
              <a:t>Yok edilmiştir ve mekansal engeller ortadan kalkmıştır. Her şey coğrafi bir akış içindedir. Mekanda sürekli olarak öngörülmeyen biçimlerde hareket etmektedir.</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İMGE</a:t>
            </a:r>
            <a:endParaRPr lang="tr-TR" dirty="0"/>
          </a:p>
        </p:txBody>
      </p:sp>
      <p:sp>
        <p:nvSpPr>
          <p:cNvPr id="3" name="Content Placeholder 2"/>
          <p:cNvSpPr>
            <a:spLocks noGrp="1"/>
          </p:cNvSpPr>
          <p:nvPr>
            <p:ph idx="1"/>
          </p:nvPr>
        </p:nvSpPr>
        <p:spPr/>
        <p:txBody>
          <a:bodyPr>
            <a:normAutofit/>
          </a:bodyPr>
          <a:lstStyle/>
          <a:p>
            <a:r>
              <a:rPr lang="tr-TR" dirty="0" smtClean="0"/>
              <a:t>Derin bir gerçekliğin yansıması olarak imge,</a:t>
            </a:r>
          </a:p>
          <a:p>
            <a:pPr marL="742950" lvl="2" indent="-342900"/>
            <a:r>
              <a:rPr lang="tr-TR" sz="2800" dirty="0" smtClean="0"/>
              <a:t>Birinci durumda imge, olumlu bir niteliğe sahiptir.</a:t>
            </a:r>
          </a:p>
          <a:p>
            <a:r>
              <a:rPr lang="tr-TR" dirty="0" smtClean="0"/>
              <a:t>Derin gerçekliği değiştiren ve gizleyen imge</a:t>
            </a:r>
          </a:p>
          <a:p>
            <a:pPr marL="742950" lvl="2" indent="-342900"/>
            <a:r>
              <a:rPr lang="tr-TR" sz="2800" dirty="0" smtClean="0"/>
              <a:t>İkinci durumda imge olumsuz bir niteliğe sahiptir.</a:t>
            </a:r>
          </a:p>
          <a:p>
            <a:pPr lvl="1">
              <a:buNone/>
            </a:pP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Derin gerçekliğin yokluğunu gizleyen imge</a:t>
            </a:r>
          </a:p>
          <a:p>
            <a:pPr lvl="1">
              <a:buFont typeface="Arial" pitchFamily="34" charset="0"/>
              <a:buChar char="•"/>
            </a:pPr>
            <a:r>
              <a:rPr lang="tr-TR" dirty="0" smtClean="0"/>
              <a:t>Üçüncü durumda imge, bir görünümün yerini almaya yani bir büyüleme aracı olmaya çalışmaktadır.</a:t>
            </a:r>
          </a:p>
          <a:p>
            <a:r>
              <a:rPr lang="tr-TR" dirty="0" smtClean="0"/>
              <a:t>Gerçekliğin hiçbir çeşidiyle ilişkisi olmayan kendi kendinin saf </a:t>
            </a:r>
            <a:r>
              <a:rPr lang="tr-TR" dirty="0" err="1" smtClean="0"/>
              <a:t>simülakrı</a:t>
            </a:r>
            <a:r>
              <a:rPr lang="tr-TR" dirty="0" smtClean="0"/>
              <a:t> olan imge</a:t>
            </a:r>
          </a:p>
          <a:p>
            <a:pPr lvl="1">
              <a:buFont typeface="Arial" pitchFamily="34" charset="0"/>
              <a:buChar char="•"/>
            </a:pPr>
            <a:r>
              <a:rPr lang="tr-TR" dirty="0" smtClean="0"/>
              <a:t>Dördüncü durumda imge artık görüntü düzenine değil simülasyon düzenine ait bir şeydir. </a:t>
            </a:r>
            <a:endParaRPr lang="tr-TR" dirty="0"/>
          </a:p>
        </p:txBody>
      </p:sp>
      <p:sp>
        <p:nvSpPr>
          <p:cNvPr id="4"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İMGE</a:t>
            </a:r>
            <a:endParaRPr lang="tr-TR" dirty="0"/>
          </a:p>
        </p:txBody>
      </p:sp>
      <p:sp>
        <p:nvSpPr>
          <p:cNvPr id="5" name="Slide Number Placeholder 4"/>
          <p:cNvSpPr>
            <a:spLocks noGrp="1"/>
          </p:cNvSpPr>
          <p:nvPr>
            <p:ph type="sldNum" sz="quarter" idx="12"/>
          </p:nvPr>
        </p:nvSpPr>
        <p:spPr/>
        <p:txBody>
          <a:bodyPr/>
          <a:lstStyle/>
          <a:p>
            <a:fld id="{3C15D4BF-5D49-4079-BE6A-A71F2DC6A525}"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a:xfrm>
            <a:off x="457200" y="1340768"/>
            <a:ext cx="8229600" cy="4785395"/>
          </a:xfrm>
        </p:spPr>
        <p:txBody>
          <a:bodyPr>
            <a:noAutofit/>
          </a:bodyPr>
          <a:lstStyle/>
          <a:p>
            <a:r>
              <a:rPr lang="tr-TR" sz="3000" dirty="0" err="1"/>
              <a:t>Baudrillard’a</a:t>
            </a:r>
            <a:r>
              <a:rPr lang="tr-TR" sz="3000" dirty="0"/>
              <a:t> göre, bütünüyle asıllarını yitirdiğimiz ve yerlerini </a:t>
            </a:r>
            <a:r>
              <a:rPr lang="tr-TR" sz="3000" dirty="0" err="1"/>
              <a:t>simülakrlarına</a:t>
            </a:r>
            <a:r>
              <a:rPr lang="tr-TR" sz="3000" dirty="0"/>
              <a:t> bırakan inanılmaz sayıda olguyla yaşıyoruz ve bunun bilincinde değiliz. </a:t>
            </a:r>
            <a:endParaRPr lang="tr-TR" sz="3000" dirty="0" smtClean="0"/>
          </a:p>
          <a:p>
            <a:r>
              <a:rPr lang="tr-TR" sz="3000" dirty="0" smtClean="0"/>
              <a:t>Devlet</a:t>
            </a:r>
            <a:r>
              <a:rPr lang="tr-TR" sz="3000" dirty="0"/>
              <a:t>, otorite, politika, din, ordu, eğitim, sanat, sağlık, iletişim, hukuk gibi bütün kapsamlı olgu ve kurumlar asılları ile bağlarını kopararak gerçek olma özelliklerini yitirmişler, dolayısıyla mantık yasalarının ötesine geçerek </a:t>
            </a:r>
            <a:r>
              <a:rPr lang="tr-TR" sz="3000" dirty="0" err="1"/>
              <a:t>hiperuzamda</a:t>
            </a:r>
            <a:r>
              <a:rPr lang="tr-TR" sz="3000" dirty="0"/>
              <a:t> simülasyon yasalarıyla uyumlu bir doğaya sahip hale </a:t>
            </a:r>
            <a:r>
              <a:rPr lang="tr-TR" sz="3000" dirty="0" smtClean="0"/>
              <a:t>gelmiş. </a:t>
            </a:r>
            <a:br>
              <a:rPr lang="tr-TR" sz="3000" dirty="0" smtClean="0"/>
            </a:br>
            <a:endParaRPr lang="tr-TR" sz="3000"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Baudrillard</a:t>
            </a:r>
            <a:endParaRPr lang="tr-TR" dirty="0"/>
          </a:p>
        </p:txBody>
      </p:sp>
      <p:sp>
        <p:nvSpPr>
          <p:cNvPr id="3" name="Content Placeholder 2"/>
          <p:cNvSpPr>
            <a:spLocks noGrp="1"/>
          </p:cNvSpPr>
          <p:nvPr>
            <p:ph idx="1"/>
          </p:nvPr>
        </p:nvSpPr>
        <p:spPr/>
        <p:txBody>
          <a:bodyPr>
            <a:normAutofit/>
          </a:bodyPr>
          <a:lstStyle/>
          <a:p>
            <a:r>
              <a:rPr lang="tr-TR" dirty="0" err="1" smtClean="0"/>
              <a:t>Baudrillard</a:t>
            </a:r>
            <a:r>
              <a:rPr lang="tr-TR" dirty="0" smtClean="0"/>
              <a:t> döneminin </a:t>
            </a:r>
            <a:r>
              <a:rPr lang="tr-TR" dirty="0"/>
              <a:t>siyasal, politik, kültürel ve entelektüel atmosferini yorumlamış, deneyimlerini ve birikimlerini simülasyon teorisi ile ifade etmiştir.</a:t>
            </a:r>
            <a:r>
              <a:rPr lang="tr-TR" dirty="0" smtClean="0"/>
              <a:t> </a:t>
            </a:r>
            <a:br>
              <a:rPr lang="tr-TR" dirty="0" smtClean="0"/>
            </a:b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normAutofit fontScale="92500" lnSpcReduction="10000"/>
          </a:bodyPr>
          <a:lstStyle/>
          <a:p>
            <a:r>
              <a:rPr lang="tr-TR" dirty="0"/>
              <a:t>En önemlisi de, her simülasyon </a:t>
            </a:r>
            <a:r>
              <a:rPr lang="tr-TR" dirty="0" err="1"/>
              <a:t>simülakrı</a:t>
            </a:r>
            <a:r>
              <a:rPr lang="tr-TR" dirty="0"/>
              <a:t> olduğu gerçekliğin parçalanıp yok olduğunu gizlemek için kendi kendisini </a:t>
            </a:r>
            <a:r>
              <a:rPr lang="tr-TR" dirty="0" err="1"/>
              <a:t>simüle</a:t>
            </a:r>
            <a:r>
              <a:rPr lang="tr-TR" dirty="0"/>
              <a:t> </a:t>
            </a:r>
            <a:r>
              <a:rPr lang="tr-TR" dirty="0" smtClean="0"/>
              <a:t>etmektedir.</a:t>
            </a:r>
          </a:p>
          <a:p>
            <a:r>
              <a:rPr lang="tr-TR" dirty="0" smtClean="0"/>
              <a:t>Dolayısıyla </a:t>
            </a:r>
            <a:r>
              <a:rPr lang="tr-TR" dirty="0"/>
              <a:t>gerçek diye algılanan veya yaşanan her şeyin ön koşulu bir simülasyondur ve simülasyon gerçekle olan bütün bağını özellikle kopardığından, gerçek hangi katmandan geçilirse geçilsin rasyonelliğini yitirmiş, sentetik ve </a:t>
            </a:r>
            <a:r>
              <a:rPr lang="tr-TR" dirty="0" err="1"/>
              <a:t>hipergerçektir</a:t>
            </a:r>
            <a:r>
              <a:rPr lang="tr-TR" dirty="0"/>
              <a:t>. </a:t>
            </a:r>
            <a:r>
              <a:rPr lang="tr-TR" dirty="0" smtClean="0"/>
              <a:t/>
            </a:r>
            <a:br>
              <a:rPr lang="tr-TR" dirty="0" smtClean="0"/>
            </a:b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normAutofit fontScale="92500" lnSpcReduction="20000"/>
          </a:bodyPr>
          <a:lstStyle/>
          <a:p>
            <a:r>
              <a:rPr lang="tr-TR" dirty="0" err="1"/>
              <a:t>Baudrillard</a:t>
            </a:r>
            <a:r>
              <a:rPr lang="tr-TR" dirty="0"/>
              <a:t> </a:t>
            </a:r>
            <a:r>
              <a:rPr lang="tr-TR" dirty="0" smtClean="0"/>
              <a:t> </a:t>
            </a:r>
            <a:r>
              <a:rPr lang="tr-TR" dirty="0" err="1" smtClean="0"/>
              <a:t>Simülakrlar</a:t>
            </a:r>
            <a:r>
              <a:rPr lang="tr-TR" dirty="0" smtClean="0"/>
              <a:t> </a:t>
            </a:r>
            <a:r>
              <a:rPr lang="tr-TR" dirty="0"/>
              <a:t>ve Simülasyon’ da hastalık semptomlarından bahseder. </a:t>
            </a:r>
            <a:endParaRPr lang="tr-TR" dirty="0" smtClean="0"/>
          </a:p>
          <a:p>
            <a:r>
              <a:rPr lang="tr-TR" dirty="0" smtClean="0"/>
              <a:t>Yaşadığımız </a:t>
            </a:r>
            <a:r>
              <a:rPr lang="tr-TR" dirty="0"/>
              <a:t>çağda insanlar hastalık </a:t>
            </a:r>
            <a:r>
              <a:rPr lang="tr-TR" dirty="0" smtClean="0"/>
              <a:t>belirtilerini </a:t>
            </a:r>
            <a:r>
              <a:rPr lang="tr-TR" dirty="0" err="1"/>
              <a:t>simüle</a:t>
            </a:r>
            <a:r>
              <a:rPr lang="tr-TR" dirty="0"/>
              <a:t> ettiklerinden </a:t>
            </a:r>
            <a:r>
              <a:rPr lang="tr-TR" dirty="0" smtClean="0"/>
              <a:t>hastadır </a:t>
            </a:r>
            <a:r>
              <a:rPr lang="tr-TR" dirty="0"/>
              <a:t>–özellikle psikolojik vakalar en belirgin örneklerdir- </a:t>
            </a:r>
            <a:endParaRPr lang="tr-TR" dirty="0" smtClean="0"/>
          </a:p>
          <a:p>
            <a:r>
              <a:rPr lang="tr-TR" dirty="0" smtClean="0"/>
              <a:t>Dolayısıyla </a:t>
            </a:r>
            <a:r>
              <a:rPr lang="tr-TR" dirty="0"/>
              <a:t>semptom olarak algılanan şey bir </a:t>
            </a:r>
            <a:r>
              <a:rPr lang="tr-TR" dirty="0" err="1"/>
              <a:t>simülakrdır</a:t>
            </a:r>
            <a:r>
              <a:rPr lang="tr-TR" dirty="0"/>
              <a:t> ve insanı da </a:t>
            </a:r>
            <a:r>
              <a:rPr lang="tr-TR" dirty="0" err="1"/>
              <a:t>simülakr</a:t>
            </a:r>
            <a:r>
              <a:rPr lang="tr-TR" dirty="0"/>
              <a:t> bir hastaya </a:t>
            </a:r>
            <a:r>
              <a:rPr lang="tr-TR" dirty="0" smtClean="0"/>
              <a:t>dönüştürmektedir.</a:t>
            </a:r>
          </a:p>
          <a:p>
            <a:r>
              <a:rPr lang="tr-TR" dirty="0" smtClean="0"/>
              <a:t>Ortada </a:t>
            </a:r>
            <a:r>
              <a:rPr lang="tr-TR" dirty="0"/>
              <a:t>ne gerçek belirti ve ne de gerçek hasta varken, insan hasta, belirti var kabul edilir. </a:t>
            </a:r>
            <a:r>
              <a:rPr lang="tr-TR" dirty="0" smtClean="0"/>
              <a:t/>
            </a:r>
            <a:br>
              <a:rPr lang="tr-TR" dirty="0" smtClean="0"/>
            </a:b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sz="4000" dirty="0" smtClean="0"/>
              <a:t>“gerçek” ve “hakikat” düzeneklerinin birbirleriyle nasıl yer değiştirdiğine göz atmamız yeterlidir.</a:t>
            </a:r>
            <a:endParaRPr lang="tr-TR" sz="4000"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err="1" smtClean="0"/>
              <a:t>Baudrillard</a:t>
            </a:r>
            <a:r>
              <a:rPr lang="tr-TR" dirty="0" smtClean="0"/>
              <a:t> </a:t>
            </a:r>
            <a:r>
              <a:rPr lang="tr-TR" dirty="0"/>
              <a:t>tanrısal gücün simülasyonu olarak da ikonaları ve heykelleri işaret eder, ona göre gerçek kutsal imgelerin yok edilişidir </a:t>
            </a:r>
            <a:r>
              <a:rPr lang="tr-TR" dirty="0" smtClean="0"/>
              <a:t>bu..</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sz="4000" dirty="0" smtClean="0"/>
              <a:t>Bir resmin taklidi, bir eserin yorumu veya tarihî bir yapının kopyası tüm özelliğini yitirerek aslının yerine geçebilmektedir. </a:t>
            </a:r>
            <a:endParaRPr lang="tr-TR" sz="4000"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LASCAUX</a:t>
            </a:r>
            <a:r>
              <a:rPr lang="tr-TR" dirty="0" smtClean="0"/>
              <a:t> MAĞARASI</a:t>
            </a:r>
            <a:endParaRPr lang="tr-TR" dirty="0"/>
          </a:p>
        </p:txBody>
      </p:sp>
      <p:sp>
        <p:nvSpPr>
          <p:cNvPr id="3" name="Content Placeholder 2"/>
          <p:cNvSpPr>
            <a:spLocks noGrp="1"/>
          </p:cNvSpPr>
          <p:nvPr>
            <p:ph idx="1"/>
          </p:nvPr>
        </p:nvSpPr>
        <p:spPr/>
        <p:txBody>
          <a:bodyPr/>
          <a:lstStyle/>
          <a:p>
            <a:r>
              <a:rPr lang="tr-TR" dirty="0" smtClean="0"/>
              <a:t>Mağaranın orijinali koruma gerekçesi ile ziyarete kapanmış ancak 5m. İleriye aynı mağaranın tıpatıp kopyası inşa edilerek ziyarete açılmıştır. Ziyaretçiler önce gerçek mağaraya dikiz deliğinden bakıp, sonra mağaranın kopyasının tamamını ziyaret edebilmektedir.</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LASCAUX</a:t>
            </a:r>
            <a:r>
              <a:rPr lang="tr-TR" dirty="0" smtClean="0"/>
              <a:t> MAĞARASI</a:t>
            </a:r>
            <a:endParaRPr lang="tr-TR" dirty="0"/>
          </a:p>
        </p:txBody>
      </p:sp>
      <p:sp>
        <p:nvSpPr>
          <p:cNvPr id="3" name="Content Placeholder 2"/>
          <p:cNvSpPr>
            <a:spLocks noGrp="1"/>
          </p:cNvSpPr>
          <p:nvPr>
            <p:ph idx="1"/>
          </p:nvPr>
        </p:nvSpPr>
        <p:spPr/>
        <p:txBody>
          <a:bodyPr/>
          <a:lstStyle/>
          <a:p>
            <a:r>
              <a:rPr lang="tr-TR" dirty="0" err="1" smtClean="0"/>
              <a:t>Baudrillard’a</a:t>
            </a:r>
            <a:r>
              <a:rPr lang="tr-TR" dirty="0" smtClean="0"/>
              <a:t> göre gerçeği ile kopyası arasında bir fark yoktur. Çünkü kopya ikisini de yapaylaştırmaya yetmiştir.</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DİSNEYLAND</a:t>
            </a:r>
            <a:endParaRPr lang="tr-TR" dirty="0"/>
          </a:p>
        </p:txBody>
      </p:sp>
      <p:sp>
        <p:nvSpPr>
          <p:cNvPr id="3" name="Content Placeholder 2"/>
          <p:cNvSpPr>
            <a:spLocks noGrp="1"/>
          </p:cNvSpPr>
          <p:nvPr>
            <p:ph idx="1"/>
          </p:nvPr>
        </p:nvSpPr>
        <p:spPr/>
        <p:txBody>
          <a:bodyPr/>
          <a:lstStyle/>
          <a:p>
            <a:r>
              <a:rPr lang="tr-TR" dirty="0" err="1" smtClean="0"/>
              <a:t>Disneyland</a:t>
            </a:r>
            <a:r>
              <a:rPr lang="tr-TR" dirty="0" smtClean="0"/>
              <a:t> ABD’li </a:t>
            </a:r>
            <a:r>
              <a:rPr lang="tr-TR" dirty="0" err="1" smtClean="0"/>
              <a:t>Walt</a:t>
            </a:r>
            <a:r>
              <a:rPr lang="tr-TR" dirty="0" smtClean="0"/>
              <a:t> Disney tarafından 17 Temmuz 1955’te kuruldu. </a:t>
            </a:r>
          </a:p>
          <a:p>
            <a:r>
              <a:rPr lang="tr-TR" dirty="0" smtClean="0"/>
              <a:t>Dünyanın en büyük eğlence parkı ve turizm merkezi.</a:t>
            </a:r>
          </a:p>
          <a:p>
            <a:r>
              <a:rPr lang="tr-TR" dirty="0" err="1" smtClean="0"/>
              <a:t>Disneyland</a:t>
            </a:r>
            <a:r>
              <a:rPr lang="tr-TR" dirty="0" smtClean="0"/>
              <a:t> sanatçının kahramanlarını yaşatan düzenlemeleri ve donatımlarıyla daha çok çocukların ilgisini çeken bir özelliğe sahiptir. </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DİSNEYLAND</a:t>
            </a:r>
            <a:endParaRPr lang="tr-TR" dirty="0"/>
          </a:p>
        </p:txBody>
      </p:sp>
      <p:sp>
        <p:nvSpPr>
          <p:cNvPr id="3" name="Content Placeholder 2"/>
          <p:cNvSpPr>
            <a:spLocks noGrp="1"/>
          </p:cNvSpPr>
          <p:nvPr>
            <p:ph idx="1"/>
          </p:nvPr>
        </p:nvSpPr>
        <p:spPr/>
        <p:txBody>
          <a:bodyPr/>
          <a:lstStyle/>
          <a:p>
            <a:r>
              <a:rPr lang="tr-TR" dirty="0" err="1" smtClean="0"/>
              <a:t>Baudrillard’a</a:t>
            </a:r>
            <a:r>
              <a:rPr lang="tr-TR" dirty="0" smtClean="0"/>
              <a:t> göre, </a:t>
            </a:r>
            <a:r>
              <a:rPr lang="tr-TR" dirty="0" err="1" smtClean="0"/>
              <a:t>Disneyland</a:t>
            </a:r>
            <a:r>
              <a:rPr lang="tr-TR" dirty="0" smtClean="0"/>
              <a:t> bütün </a:t>
            </a:r>
            <a:r>
              <a:rPr lang="tr-TR" dirty="0" err="1" smtClean="0"/>
              <a:t>simülakr</a:t>
            </a:r>
            <a:r>
              <a:rPr lang="tr-TR" dirty="0" smtClean="0"/>
              <a:t> düzenlerinin iç içe geçmiş olduğu kusursuz bir modeldir. Her şeyden önce korsanlar, geleceğin dünyası gibi şeylerden bir illüzyon ve </a:t>
            </a:r>
            <a:r>
              <a:rPr lang="tr-TR" dirty="0" err="1" smtClean="0"/>
              <a:t>fantazm</a:t>
            </a:r>
            <a:r>
              <a:rPr lang="tr-TR" dirty="0" smtClean="0"/>
              <a:t> (bir arzu veya istek uğruna gerçeğin deforme edilmesi durumu) oyunudur. Bu düşsel evren kendine düşen görevi başarıyla yerine getirmektedir.</a:t>
            </a:r>
          </a:p>
          <a:p>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28</a:t>
            </a:fld>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DİSNEYLAND</a:t>
            </a:r>
            <a:endParaRPr lang="tr-TR" dirty="0"/>
          </a:p>
        </p:txBody>
      </p:sp>
      <p:sp>
        <p:nvSpPr>
          <p:cNvPr id="3" name="Content Placeholder 2"/>
          <p:cNvSpPr>
            <a:spLocks noGrp="1"/>
          </p:cNvSpPr>
          <p:nvPr>
            <p:ph idx="1"/>
          </p:nvPr>
        </p:nvSpPr>
        <p:spPr/>
        <p:txBody>
          <a:bodyPr/>
          <a:lstStyle/>
          <a:p>
            <a:r>
              <a:rPr lang="tr-TR" dirty="0" smtClean="0"/>
              <a:t>Kalabalıkları buraya çeken şey gerçek Amerika’nın minyatürleşmiş toplumsal bir mikro </a:t>
            </a:r>
            <a:r>
              <a:rPr lang="tr-TR" dirty="0" err="1" smtClean="0"/>
              <a:t>kozmoza</a:t>
            </a:r>
            <a:r>
              <a:rPr lang="tr-TR" dirty="0" smtClean="0"/>
              <a:t> benziyor olması ve alınan kolektif keyiftir.</a:t>
            </a:r>
          </a:p>
          <a:p>
            <a:r>
              <a:rPr lang="tr-TR" dirty="0" err="1" smtClean="0"/>
              <a:t>Disneyland’deki</a:t>
            </a:r>
            <a:r>
              <a:rPr lang="tr-TR" dirty="0" smtClean="0"/>
              <a:t> düşsellik ne gerçektir ne sahte. Burası gerçeğe özgü düşselliği gerçeğe simetrik bir şekilde yeniden üretebilmek amacıyla tasarlanmış bir ikna makinesidir.</a:t>
            </a:r>
          </a:p>
          <a:p>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Baudrillard</a:t>
            </a:r>
            <a:endParaRPr lang="tr-TR" dirty="0"/>
          </a:p>
        </p:txBody>
      </p:sp>
      <p:sp>
        <p:nvSpPr>
          <p:cNvPr id="3" name="Content Placeholder 2"/>
          <p:cNvSpPr>
            <a:spLocks noGrp="1"/>
          </p:cNvSpPr>
          <p:nvPr>
            <p:ph idx="1"/>
          </p:nvPr>
        </p:nvSpPr>
        <p:spPr/>
        <p:txBody>
          <a:bodyPr>
            <a:normAutofit/>
          </a:bodyPr>
          <a:lstStyle/>
          <a:p>
            <a:r>
              <a:rPr lang="tr-TR" dirty="0" smtClean="0"/>
              <a:t>Amaç, </a:t>
            </a:r>
            <a:r>
              <a:rPr lang="tr-TR" dirty="0"/>
              <a:t>bir yandan gündelik ve olağan olanı diğer yandan insan benliğini kendisi için ve kendisine göre yeniden inşa eden simülasyonu deşifre etmektir. </a:t>
            </a:r>
            <a:endParaRPr lang="tr-TR" dirty="0" smtClean="0"/>
          </a:p>
          <a:p>
            <a:r>
              <a:rPr lang="tr-TR" dirty="0" err="1" smtClean="0"/>
              <a:t>Baudrillard’ın</a:t>
            </a:r>
            <a:r>
              <a:rPr lang="tr-TR" dirty="0" smtClean="0"/>
              <a:t> </a:t>
            </a:r>
            <a:r>
              <a:rPr lang="tr-TR" dirty="0"/>
              <a:t>temel meselesi anlamdır ve bu anlamda yüklü olan değerle insan etkinliğinin ilişkisidir</a:t>
            </a:r>
            <a:r>
              <a:rPr lang="tr-TR" dirty="0" smtClean="0"/>
              <a:t>.? </a:t>
            </a:r>
            <a:br>
              <a:rPr lang="tr-TR" dirty="0" smtClean="0"/>
            </a:b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a:t>
            </a:fld>
            <a:endParaRPr lang="tr-T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MOBİUS</a:t>
            </a:r>
            <a:r>
              <a:rPr lang="tr-TR" dirty="0" smtClean="0"/>
              <a:t> ŞERİDİ</a:t>
            </a:r>
            <a:endParaRPr lang="tr-TR" dirty="0"/>
          </a:p>
        </p:txBody>
      </p:sp>
      <p:pic>
        <p:nvPicPr>
          <p:cNvPr id="6" name="Content Placeholder 5" descr="indir (1).jpg"/>
          <p:cNvPicPr>
            <a:picLocks noGrp="1" noChangeAspect="1"/>
          </p:cNvPicPr>
          <p:nvPr>
            <p:ph idx="1"/>
          </p:nvPr>
        </p:nvPicPr>
        <p:blipFill>
          <a:blip r:embed="rId2" cstate="print"/>
          <a:stretch>
            <a:fillRect/>
          </a:stretch>
        </p:blipFill>
        <p:spPr>
          <a:xfrm>
            <a:off x="395536" y="1412776"/>
            <a:ext cx="4176464" cy="2606082"/>
          </a:xfrm>
        </p:spPr>
      </p:pic>
      <p:pic>
        <p:nvPicPr>
          <p:cNvPr id="7" name="Content Placeholder 3" descr="indir.jpg"/>
          <p:cNvPicPr>
            <a:picLocks noChangeAspect="1"/>
          </p:cNvPicPr>
          <p:nvPr/>
        </p:nvPicPr>
        <p:blipFill>
          <a:blip r:embed="rId3" cstate="print"/>
          <a:stretch>
            <a:fillRect/>
          </a:stretch>
        </p:blipFill>
        <p:spPr>
          <a:xfrm>
            <a:off x="4572000" y="4005064"/>
            <a:ext cx="4199724" cy="2592287"/>
          </a:xfrm>
          <a:prstGeom prst="rect">
            <a:avLst/>
          </a:prstGeom>
        </p:spPr>
      </p:pic>
      <p:sp>
        <p:nvSpPr>
          <p:cNvPr id="8" name="Slide Number Placeholder 7"/>
          <p:cNvSpPr>
            <a:spLocks noGrp="1"/>
          </p:cNvSpPr>
          <p:nvPr>
            <p:ph type="sldNum" sz="quarter" idx="12"/>
          </p:nvPr>
        </p:nvSpPr>
        <p:spPr/>
        <p:txBody>
          <a:bodyPr/>
          <a:lstStyle/>
          <a:p>
            <a:fld id="{3C15D4BF-5D49-4079-BE6A-A71F2DC6A525}" type="slidenum">
              <a:rPr lang="tr-TR" smtClean="0"/>
              <a:pPr/>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MOBİUS</a:t>
            </a:r>
            <a:r>
              <a:rPr lang="tr-TR" dirty="0" smtClean="0"/>
              <a:t> ŞERİDİ</a:t>
            </a:r>
            <a:endParaRPr lang="tr-TR" dirty="0"/>
          </a:p>
        </p:txBody>
      </p:sp>
      <p:sp>
        <p:nvSpPr>
          <p:cNvPr id="5" name="Content Placeholder 4"/>
          <p:cNvSpPr>
            <a:spLocks noGrp="1"/>
          </p:cNvSpPr>
          <p:nvPr>
            <p:ph idx="1"/>
          </p:nvPr>
        </p:nvSpPr>
        <p:spPr/>
        <p:txBody>
          <a:bodyPr>
            <a:normAutofit lnSpcReduction="10000"/>
          </a:bodyPr>
          <a:lstStyle/>
          <a:p>
            <a:r>
              <a:rPr lang="tr-TR" dirty="0" err="1" smtClean="0"/>
              <a:t>Baudrillard</a:t>
            </a:r>
            <a:r>
              <a:rPr lang="tr-TR" dirty="0" smtClean="0"/>
              <a:t> simülasyon atmosferinin bireyi ve gerçekliği nasıl kaosa sürüklediğini </a:t>
            </a:r>
            <a:r>
              <a:rPr lang="tr-TR" dirty="0" err="1" smtClean="0"/>
              <a:t>mobius</a:t>
            </a:r>
            <a:r>
              <a:rPr lang="tr-TR" dirty="0" smtClean="0"/>
              <a:t> şeridiyle anlatır.</a:t>
            </a:r>
          </a:p>
          <a:p>
            <a:r>
              <a:rPr lang="tr-TR" dirty="0" err="1" smtClean="0"/>
              <a:t>Mobius</a:t>
            </a:r>
            <a:r>
              <a:rPr lang="tr-TR" dirty="0" smtClean="0"/>
              <a:t> </a:t>
            </a:r>
            <a:r>
              <a:rPr lang="tr-TR" dirty="0"/>
              <a:t>şeridi, geometrik olarak uzunca bir şeridin bir ucunu 180 derece bükerek diğer </a:t>
            </a:r>
            <a:r>
              <a:rPr lang="tr-TR" dirty="0" smtClean="0"/>
              <a:t>ucu </a:t>
            </a:r>
            <a:r>
              <a:rPr lang="tr-TR" dirty="0"/>
              <a:t>ile birleştirilmesiyle elde edilen yüzeydir</a:t>
            </a:r>
            <a:r>
              <a:rPr lang="tr-TR" dirty="0" smtClean="0"/>
              <a:t>.</a:t>
            </a:r>
          </a:p>
          <a:p>
            <a:r>
              <a:rPr lang="tr-TR" dirty="0" smtClean="0"/>
              <a:t>Yüzeyleri tersine çevirmek imkansız olduğu gibi her şey daha da karmaşıklaşır.</a:t>
            </a:r>
          </a:p>
          <a:p>
            <a:r>
              <a:rPr lang="tr-TR" dirty="0" smtClean="0"/>
              <a:t>Özünde de simülasyon vardır.</a:t>
            </a:r>
            <a:endParaRPr lang="tr-TR" dirty="0"/>
          </a:p>
        </p:txBody>
      </p:sp>
      <p:sp>
        <p:nvSpPr>
          <p:cNvPr id="6" name="Slide Number Placeholder 5"/>
          <p:cNvSpPr>
            <a:spLocks noGrp="1"/>
          </p:cNvSpPr>
          <p:nvPr>
            <p:ph type="sldNum" sz="quarter" idx="12"/>
          </p:nvPr>
        </p:nvSpPr>
        <p:spPr/>
        <p:txBody>
          <a:bodyPr/>
          <a:lstStyle/>
          <a:p>
            <a:fld id="{3C15D4BF-5D49-4079-BE6A-A71F2DC6A525}" type="slidenum">
              <a:rPr lang="tr-TR" smtClean="0"/>
              <a:pPr/>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SUİKASTLER</a:t>
            </a:r>
            <a:endParaRPr lang="tr-TR" dirty="0"/>
          </a:p>
        </p:txBody>
      </p:sp>
      <p:sp>
        <p:nvSpPr>
          <p:cNvPr id="3" name="Content Placeholder 2"/>
          <p:cNvSpPr>
            <a:spLocks noGrp="1"/>
          </p:cNvSpPr>
          <p:nvPr>
            <p:ph idx="1"/>
          </p:nvPr>
        </p:nvSpPr>
        <p:spPr/>
        <p:txBody>
          <a:bodyPr/>
          <a:lstStyle/>
          <a:p>
            <a:r>
              <a:rPr lang="tr-TR" dirty="0" err="1" smtClean="0"/>
              <a:t>Baudrillard</a:t>
            </a:r>
            <a:r>
              <a:rPr lang="tr-TR" dirty="0" smtClean="0"/>
              <a:t> Amerikan başkanlarına düzenlenen suikastları simülasyon süzgecinden geçirir.</a:t>
            </a:r>
          </a:p>
          <a:p>
            <a:r>
              <a:rPr lang="tr-TR" dirty="0" smtClean="0"/>
              <a:t>Johnson, </a:t>
            </a:r>
            <a:r>
              <a:rPr lang="tr-TR" dirty="0" err="1" smtClean="0"/>
              <a:t>Nixon</a:t>
            </a:r>
            <a:r>
              <a:rPr lang="tr-TR" dirty="0" smtClean="0"/>
              <a:t> ve Ford’un başına gelen suikastların politik güce sahip olmak yerine politik gücün avantajlarından başka bir şeye sahip olmadıklarını gizleyen </a:t>
            </a:r>
            <a:r>
              <a:rPr lang="tr-TR" dirty="0" err="1" smtClean="0"/>
              <a:t>simule</a:t>
            </a:r>
            <a:r>
              <a:rPr lang="tr-TR" dirty="0" smtClean="0"/>
              <a:t> </a:t>
            </a:r>
            <a:r>
              <a:rPr lang="tr-TR" dirty="0" err="1" smtClean="0"/>
              <a:t>suikastler</a:t>
            </a:r>
            <a:r>
              <a:rPr lang="tr-TR" dirty="0" smtClean="0"/>
              <a:t> olduğunu belirtir.</a:t>
            </a:r>
          </a:p>
          <a:p>
            <a:r>
              <a:rPr lang="tr-TR" dirty="0" err="1" smtClean="0"/>
              <a:t>Watergate</a:t>
            </a:r>
            <a:r>
              <a:rPr lang="tr-TR" dirty="0" smtClean="0"/>
              <a:t> skandalı</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32</a:t>
            </a:fld>
            <a:endParaRPr 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smtClean="0"/>
              <a:t>Mikro evren yaratma arzusu olduğunu söyler.</a:t>
            </a:r>
          </a:p>
          <a:p>
            <a:pPr lvl="1"/>
            <a:r>
              <a:rPr lang="tr-TR" dirty="0" smtClean="0"/>
              <a:t>Nükleer santraller</a:t>
            </a:r>
          </a:p>
          <a:p>
            <a:pPr lvl="1"/>
            <a:r>
              <a:rPr lang="tr-TR" dirty="0" smtClean="0"/>
              <a:t>Savaşlar</a:t>
            </a:r>
          </a:p>
          <a:p>
            <a:pPr lvl="1">
              <a:buNone/>
            </a:pP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33</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HİPERMARKETLER</a:t>
            </a:r>
            <a:endParaRPr lang="tr-TR" dirty="0"/>
          </a:p>
        </p:txBody>
      </p:sp>
      <p:sp>
        <p:nvSpPr>
          <p:cNvPr id="3" name="Content Placeholder 2"/>
          <p:cNvSpPr>
            <a:spLocks noGrp="1"/>
          </p:cNvSpPr>
          <p:nvPr>
            <p:ph idx="1"/>
          </p:nvPr>
        </p:nvSpPr>
        <p:spPr/>
        <p:txBody>
          <a:bodyPr/>
          <a:lstStyle/>
          <a:p>
            <a:r>
              <a:rPr lang="tr-TR" dirty="0" smtClean="0"/>
              <a:t>Hipermarketler toplumsallık biçiminin gelişmekte olduğu </a:t>
            </a:r>
            <a:r>
              <a:rPr lang="tr-TR" dirty="0" err="1" smtClean="0"/>
              <a:t>hiper</a:t>
            </a:r>
            <a:r>
              <a:rPr lang="tr-TR" dirty="0" smtClean="0"/>
              <a:t> alanlara yönlendirmektedir.</a:t>
            </a:r>
          </a:p>
          <a:p>
            <a:r>
              <a:rPr lang="tr-TR" dirty="0" smtClean="0"/>
              <a:t>“Özgürlük” kavramıyla dünyamızı genişletme potansiyelimizin satın alma gücümüz kadar olduğu satır arasında verilir.</a:t>
            </a:r>
          </a:p>
          <a:p>
            <a:r>
              <a:rPr lang="tr-TR" dirty="0" smtClean="0"/>
              <a:t>“Daha fazla satın alırsan o kadar özgürsün bu hayatta” </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34</a:t>
            </a:fld>
            <a:endParaRPr lang="tr-T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smtClean="0"/>
              <a:t>Sinema</a:t>
            </a:r>
          </a:p>
          <a:p>
            <a:r>
              <a:rPr lang="tr-TR" dirty="0" smtClean="0"/>
              <a:t>Televizyon</a:t>
            </a:r>
          </a:p>
          <a:p>
            <a:r>
              <a:rPr lang="tr-TR" dirty="0" smtClean="0"/>
              <a:t>Reklamlar</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35</a:t>
            </a:fld>
            <a:endParaRPr lang="tr-T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smtClean="0"/>
              <a:t>Medya simülasyon evreninin en önemli taşıyıcı unsuru.</a:t>
            </a:r>
          </a:p>
          <a:p>
            <a:r>
              <a:rPr lang="tr-TR" dirty="0" smtClean="0"/>
              <a:t>Binlerce görüntü akıyor. Duyarsızca algılanıyor.</a:t>
            </a:r>
          </a:p>
          <a:p>
            <a:r>
              <a:rPr lang="tr-TR" dirty="0" smtClean="0"/>
              <a:t>Savaş haberi ile deterjan reklamı aynı duygusal ve düşsel açıdan verilir.</a:t>
            </a:r>
          </a:p>
          <a:p>
            <a:r>
              <a:rPr lang="tr-TR" dirty="0" err="1" smtClean="0"/>
              <a:t>Rating</a:t>
            </a:r>
            <a:r>
              <a:rPr lang="tr-TR" dirty="0" smtClean="0"/>
              <a:t>, performans, başarı, anket</a:t>
            </a:r>
          </a:p>
          <a:p>
            <a:r>
              <a:rPr lang="tr-TR" dirty="0" smtClean="0"/>
              <a:t>Hız</a:t>
            </a:r>
          </a:p>
          <a:p>
            <a:pPr>
              <a:buNone/>
            </a:pPr>
            <a:endParaRPr lang="tr-TR" dirty="0" smtClean="0"/>
          </a:p>
          <a:p>
            <a:endParaRPr lang="tr-TR" dirty="0" smtClean="0"/>
          </a:p>
          <a:p>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36</a:t>
            </a:fld>
            <a:endParaRPr lang="tr-T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err="1" smtClean="0"/>
              <a:t>Reality</a:t>
            </a:r>
            <a:r>
              <a:rPr lang="tr-TR" dirty="0" smtClean="0"/>
              <a:t> </a:t>
            </a:r>
            <a:r>
              <a:rPr lang="tr-TR" dirty="0" err="1" smtClean="0"/>
              <a:t>showlar</a:t>
            </a:r>
            <a:endParaRPr lang="tr-TR" dirty="0" smtClean="0"/>
          </a:p>
          <a:p>
            <a:r>
              <a:rPr lang="tr-TR" dirty="0" smtClean="0"/>
              <a:t>Haberler, stüdyolar</a:t>
            </a:r>
          </a:p>
          <a:p>
            <a:r>
              <a:rPr lang="tr-TR" dirty="0" err="1" smtClean="0"/>
              <a:t>BBG</a:t>
            </a:r>
            <a:endParaRPr lang="tr-TR" dirty="0" smtClean="0"/>
          </a:p>
          <a:p>
            <a:r>
              <a:rPr lang="tr-TR" dirty="0" smtClean="0"/>
              <a:t>Truman Show</a:t>
            </a:r>
          </a:p>
          <a:p>
            <a:r>
              <a:rPr lang="tr-TR" dirty="0" err="1" smtClean="0"/>
              <a:t>Matrix</a:t>
            </a:r>
            <a:r>
              <a:rPr lang="tr-TR" dirty="0" smtClean="0"/>
              <a:t> (</a:t>
            </a:r>
            <a:r>
              <a:rPr lang="tr-TR" dirty="0" err="1" smtClean="0"/>
              <a:t>Baudrillard</a:t>
            </a:r>
            <a:r>
              <a:rPr lang="tr-TR" dirty="0" smtClean="0"/>
              <a:t> filmin senaryosunu yazanların simülasyon kuramını anlayamamış olduğunu ifade ediyor)</a:t>
            </a:r>
          </a:p>
          <a:p>
            <a:r>
              <a:rPr lang="tr-TR" dirty="0" smtClean="0"/>
              <a:t>Mad </a:t>
            </a:r>
            <a:r>
              <a:rPr lang="tr-TR" dirty="0" err="1" smtClean="0"/>
              <a:t>City</a:t>
            </a:r>
            <a:r>
              <a:rPr lang="tr-TR" dirty="0" smtClean="0"/>
              <a:t> (haber </a:t>
            </a:r>
            <a:r>
              <a:rPr lang="tr-TR" dirty="0" err="1" smtClean="0"/>
              <a:t>simülakrı</a:t>
            </a:r>
            <a:r>
              <a:rPr lang="tr-TR" dirty="0" smtClean="0"/>
              <a:t>)</a:t>
            </a:r>
          </a:p>
          <a:p>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37</a:t>
            </a:fld>
            <a:endParaRPr lang="tr-T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err="1" smtClean="0"/>
              <a:t>Baudrillard’a</a:t>
            </a:r>
            <a:r>
              <a:rPr lang="tr-TR" dirty="0" smtClean="0"/>
              <a:t> göre gerçeğin tepkisizleştiği yerde simülasyon vardır.</a:t>
            </a:r>
          </a:p>
          <a:p>
            <a:r>
              <a:rPr lang="tr-TR" dirty="0" smtClean="0"/>
              <a:t>Ona göre çağımızın hastalığı gerçeğin üretimi ve yeniden üretimi denilen şeydir. Bu yüzden maddi üretimin bizzat kendisi </a:t>
            </a:r>
            <a:r>
              <a:rPr lang="tr-TR" dirty="0" err="1" smtClean="0"/>
              <a:t>hipergerçek</a:t>
            </a:r>
            <a:r>
              <a:rPr lang="tr-TR" dirty="0" smtClean="0"/>
              <a:t> bir şeye dönüşmüştür. </a:t>
            </a:r>
          </a:p>
          <a:p>
            <a:r>
              <a:rPr lang="tr-TR" dirty="0" smtClean="0"/>
              <a:t>“Gerçek simülasyona dönüştü buna yol açansa kültür endüstrisinin kendisidir.”</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38</a:t>
            </a:fld>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smtClean="0"/>
              <a:t>Sağlıkla </a:t>
            </a:r>
            <a:r>
              <a:rPr lang="tr-TR" dirty="0" smtClean="0"/>
              <a:t>kalın...</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39</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Gösterge</a:t>
            </a:r>
            <a:endParaRPr lang="tr-TR" dirty="0"/>
          </a:p>
        </p:txBody>
      </p:sp>
      <p:sp>
        <p:nvSpPr>
          <p:cNvPr id="3" name="Content Placeholder 2"/>
          <p:cNvSpPr>
            <a:spLocks noGrp="1"/>
          </p:cNvSpPr>
          <p:nvPr>
            <p:ph idx="1"/>
          </p:nvPr>
        </p:nvSpPr>
        <p:spPr/>
        <p:txBody>
          <a:bodyPr/>
          <a:lstStyle/>
          <a:p>
            <a:r>
              <a:rPr lang="tr-TR" dirty="0"/>
              <a:t>Gösterge, en genel anlamıyla bir ifadenin ya da oluşun dışavurumsal bütün dizgelerini kapsayan üst yapının adıdır.</a:t>
            </a:r>
          </a:p>
        </p:txBody>
      </p:sp>
      <p:sp>
        <p:nvSpPr>
          <p:cNvPr id="4" name="Slide Number Placeholder 3"/>
          <p:cNvSpPr>
            <a:spLocks noGrp="1"/>
          </p:cNvSpPr>
          <p:nvPr>
            <p:ph type="sldNum" sz="quarter" idx="12"/>
          </p:nvPr>
        </p:nvSpPr>
        <p:spPr/>
        <p:txBody>
          <a:bodyPr/>
          <a:lstStyle/>
          <a:p>
            <a:fld id="{3C15D4BF-5D49-4079-BE6A-A71F2DC6A525}"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normAutofit/>
          </a:bodyPr>
          <a:lstStyle/>
          <a:p>
            <a:r>
              <a:rPr lang="tr-TR" dirty="0" err="1"/>
              <a:t>Baudrillard</a:t>
            </a:r>
            <a:r>
              <a:rPr lang="tr-TR" dirty="0"/>
              <a:t> </a:t>
            </a:r>
            <a:r>
              <a:rPr lang="tr-TR" dirty="0" err="1"/>
              <a:t>hiperuzamda</a:t>
            </a:r>
            <a:r>
              <a:rPr lang="tr-TR" dirty="0"/>
              <a:t> yaşadığımızı kabul eder ve tam bu noktada </a:t>
            </a:r>
            <a:r>
              <a:rPr lang="tr-TR" dirty="0" err="1"/>
              <a:t>hipergerçek</a:t>
            </a:r>
            <a:r>
              <a:rPr lang="tr-TR" dirty="0"/>
              <a:t> bir dünyada bir deneyim olarak gerçeğin ve hakikat olanın </a:t>
            </a:r>
            <a:r>
              <a:rPr lang="tr-TR" dirty="0" smtClean="0"/>
              <a:t>ne olduğunu sorgular.</a:t>
            </a:r>
          </a:p>
          <a:p>
            <a:r>
              <a:rPr lang="tr-TR" dirty="0" smtClean="0"/>
              <a:t>Simülasyon </a:t>
            </a:r>
            <a:r>
              <a:rPr lang="tr-TR" dirty="0"/>
              <a:t>böyle bir evrende rasyonel ayırımların ötesine geçmiş, gerçeği üretmeyi ve gerçeği kanıtlamayı imkânsızlaştırmıştır.</a:t>
            </a:r>
            <a:r>
              <a:rPr lang="tr-TR" dirty="0" smtClean="0"/>
              <a:t> </a:t>
            </a:r>
            <a:br>
              <a:rPr lang="tr-TR" dirty="0" smtClean="0"/>
            </a:b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SİMULAKRUM</a:t>
            </a:r>
            <a:endParaRPr lang="tr-TR" dirty="0"/>
          </a:p>
        </p:txBody>
      </p:sp>
      <p:sp>
        <p:nvSpPr>
          <p:cNvPr id="3" name="Content Placeholder 2"/>
          <p:cNvSpPr>
            <a:spLocks noGrp="1"/>
          </p:cNvSpPr>
          <p:nvPr>
            <p:ph idx="1"/>
          </p:nvPr>
        </p:nvSpPr>
        <p:spPr/>
        <p:txBody>
          <a:bodyPr/>
          <a:lstStyle/>
          <a:p>
            <a:r>
              <a:rPr lang="tr-TR" dirty="0" smtClean="0"/>
              <a:t>Orijinali olmayan bir kopyanın kopyası.</a:t>
            </a:r>
          </a:p>
          <a:p>
            <a:r>
              <a:rPr lang="tr-TR" dirty="0" smtClean="0"/>
              <a:t>Gerçek ile model arasında hiç fark kalmamıştır.</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SİMÜLAKR</a:t>
            </a:r>
            <a:endParaRPr lang="tr-TR" dirty="0"/>
          </a:p>
        </p:txBody>
      </p:sp>
      <p:sp>
        <p:nvSpPr>
          <p:cNvPr id="3" name="Content Placeholder 2"/>
          <p:cNvSpPr>
            <a:spLocks noGrp="1"/>
          </p:cNvSpPr>
          <p:nvPr>
            <p:ph idx="1"/>
          </p:nvPr>
        </p:nvSpPr>
        <p:spPr/>
        <p:txBody>
          <a:bodyPr/>
          <a:lstStyle/>
          <a:p>
            <a:r>
              <a:rPr lang="tr-TR" dirty="0" smtClean="0"/>
              <a:t>Bir gerçeklik olarak algılanmak istenen görünüm</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err="1" smtClean="0"/>
              <a:t>SİMÜLE</a:t>
            </a:r>
            <a:r>
              <a:rPr lang="tr-TR" dirty="0" smtClean="0"/>
              <a:t> ETMEK</a:t>
            </a:r>
            <a:endParaRPr lang="tr-TR" dirty="0"/>
          </a:p>
        </p:txBody>
      </p:sp>
      <p:sp>
        <p:nvSpPr>
          <p:cNvPr id="3" name="Content Placeholder 2"/>
          <p:cNvSpPr>
            <a:spLocks noGrp="1"/>
          </p:cNvSpPr>
          <p:nvPr>
            <p:ph idx="1"/>
          </p:nvPr>
        </p:nvSpPr>
        <p:spPr/>
        <p:txBody>
          <a:bodyPr/>
          <a:lstStyle/>
          <a:p>
            <a:r>
              <a:rPr lang="tr-TR" dirty="0" smtClean="0"/>
              <a:t>Gerçek olmayan bir şeyi gerçekmiş gibi sunmak, göstermeye çalışmak.</a:t>
            </a:r>
            <a:endParaRPr lang="tr-TR"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sz="4000" dirty="0" smtClean="0"/>
              <a:t>Gizlemek (</a:t>
            </a:r>
            <a:r>
              <a:rPr lang="tr-TR" sz="4000" dirty="0" err="1" smtClean="0"/>
              <a:t>dissimuler</a:t>
            </a:r>
            <a:r>
              <a:rPr lang="tr-TR" sz="4000" dirty="0" smtClean="0"/>
              <a:t>), sahip olunan şeye sahip değilmiş gibi yapmak; </a:t>
            </a:r>
            <a:r>
              <a:rPr lang="tr-TR" sz="4000" dirty="0" err="1" smtClean="0"/>
              <a:t>simüle</a:t>
            </a:r>
            <a:r>
              <a:rPr lang="tr-TR" sz="4000" dirty="0" smtClean="0"/>
              <a:t> etmek ise sahip olunmayan şeye sahipmiş gibi yapmaktır. </a:t>
            </a:r>
            <a:endParaRPr lang="tr-TR" sz="4000" dirty="0"/>
          </a:p>
        </p:txBody>
      </p:sp>
      <p:sp>
        <p:nvSpPr>
          <p:cNvPr id="4" name="Slide Number Placeholder 3"/>
          <p:cNvSpPr>
            <a:spLocks noGrp="1"/>
          </p:cNvSpPr>
          <p:nvPr>
            <p:ph type="sldNum" sz="quarter" idx="12"/>
          </p:nvPr>
        </p:nvSpPr>
        <p:spPr/>
        <p:txBody>
          <a:bodyPr/>
          <a:lstStyle/>
          <a:p>
            <a:fld id="{3C15D4BF-5D49-4079-BE6A-A71F2DC6A525}" type="slidenum">
              <a:rPr lang="tr-TR" smtClean="0"/>
              <a:pPr/>
              <a:t>9</a:t>
            </a:fld>
            <a:endParaRPr lang="tr-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1158</Words>
  <Application>Microsoft Office PowerPoint</Application>
  <PresentationFormat>On-screen Show (4:3)</PresentationFormat>
  <Paragraphs>140</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Halkla İlişkiler Stratejileri</vt:lpstr>
      <vt:lpstr>Baudrillard</vt:lpstr>
      <vt:lpstr>Baudrillard</vt:lpstr>
      <vt:lpstr>Gösterge</vt:lpstr>
      <vt:lpstr>Slide 5</vt:lpstr>
      <vt:lpstr>SİMULAKRUM</vt:lpstr>
      <vt:lpstr>SİMÜLAKR</vt:lpstr>
      <vt:lpstr>SİMÜLE ETMEK</vt:lpstr>
      <vt:lpstr>Slide 9</vt:lpstr>
      <vt:lpstr>Slide 10</vt:lpstr>
      <vt:lpstr>Slide 11</vt:lpstr>
      <vt:lpstr>Slide 12</vt:lpstr>
      <vt:lpstr>SİMÜLASYON</vt:lpstr>
      <vt:lpstr>SİMÜLASYON</vt:lpstr>
      <vt:lpstr>HİPERGERÇEKLİK</vt:lpstr>
      <vt:lpstr>HİPER MEKAN</vt:lpstr>
      <vt:lpstr>İMGE</vt:lpstr>
      <vt:lpstr>İMGE</vt:lpstr>
      <vt:lpstr>Slide 19</vt:lpstr>
      <vt:lpstr>Slide 20</vt:lpstr>
      <vt:lpstr>Slide 21</vt:lpstr>
      <vt:lpstr>Slide 22</vt:lpstr>
      <vt:lpstr>Slide 23</vt:lpstr>
      <vt:lpstr>Slide 24</vt:lpstr>
      <vt:lpstr>LASCAUX MAĞARASI</vt:lpstr>
      <vt:lpstr>LASCAUX MAĞARASI</vt:lpstr>
      <vt:lpstr>DİSNEYLAND</vt:lpstr>
      <vt:lpstr>DİSNEYLAND</vt:lpstr>
      <vt:lpstr>DİSNEYLAND</vt:lpstr>
      <vt:lpstr>MOBİUS ŞERİDİ</vt:lpstr>
      <vt:lpstr>MOBİUS ŞERİDİ</vt:lpstr>
      <vt:lpstr>SUİKASTLER</vt:lpstr>
      <vt:lpstr>Slide 33</vt:lpstr>
      <vt:lpstr>HİPERMARKETLER</vt:lpstr>
      <vt:lpstr>Slide 35</vt:lpstr>
      <vt:lpstr>Slide 36</vt:lpstr>
      <vt:lpstr>Slide 37</vt:lpstr>
      <vt:lpstr>Slide 38</vt:lpstr>
      <vt:lpstr>Slide 39</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Hewlett-Packard Company</dc:creator>
  <cp:lastModifiedBy>Hewlett-Packard Company</cp:lastModifiedBy>
  <cp:revision>4</cp:revision>
  <dcterms:created xsi:type="dcterms:W3CDTF">2020-04-28T05:33:10Z</dcterms:created>
  <dcterms:modified xsi:type="dcterms:W3CDTF">2020-08-09T06:40:46Z</dcterms:modified>
</cp:coreProperties>
</file>