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28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1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205" y="320040"/>
            <a:ext cx="10942955" cy="1959610"/>
          </a:xfrm>
        </p:spPr>
        <p:txBody>
          <a:bodyPr/>
          <a:lstStyle/>
          <a:p>
            <a:r>
              <a:rPr lang="tr-TR" altLang="en-US" sz="4400" b="1" dirty="0">
                <a:solidFill>
                  <a:schemeClr val="tx1"/>
                </a:solidFill>
              </a:rPr>
              <a:t>FİZİK TEDAVİ VE </a:t>
            </a:r>
            <a:br>
              <a:rPr lang="tr-TR" altLang="en-US" sz="4400" b="1" dirty="0">
                <a:solidFill>
                  <a:schemeClr val="tx1"/>
                </a:solidFill>
              </a:rPr>
            </a:br>
            <a:r>
              <a:rPr lang="tr-TR" altLang="en-US" sz="4400" b="1" dirty="0">
                <a:solidFill>
                  <a:schemeClr val="tx1"/>
                </a:solidFill>
              </a:rPr>
              <a:t>REHABİLİTASYON YÖNTEMLER</a:t>
            </a:r>
            <a:r>
              <a:rPr lang="tr-TR" altLang="en-US" sz="4400" dirty="0">
                <a:solidFill>
                  <a:schemeClr val="tx1"/>
                </a:solidFill>
              </a:rPr>
              <a:t>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993" y="4359275"/>
            <a:ext cx="10949517" cy="1752600"/>
          </a:xfrm>
        </p:spPr>
        <p:txBody>
          <a:bodyPr/>
          <a:lstStyle/>
          <a:p>
            <a:r>
              <a:rPr lang="tr-TR" altLang="en-US" sz="4400" b="1" dirty="0" err="1">
                <a:solidFill>
                  <a:srgbClr val="FF0000"/>
                </a:solidFill>
              </a:rPr>
              <a:t>Yüzeyel</a:t>
            </a:r>
            <a:r>
              <a:rPr lang="tr-TR" altLang="en-US" sz="4400" b="1" dirty="0">
                <a:solidFill>
                  <a:srgbClr val="FF0000"/>
                </a:solidFill>
              </a:rPr>
              <a:t> sıcak uygulamalar hot </a:t>
            </a:r>
            <a:r>
              <a:rPr lang="tr-TR" altLang="en-US" sz="4400" b="1" dirty="0" err="1">
                <a:solidFill>
                  <a:srgbClr val="FF0000"/>
                </a:solidFill>
              </a:rPr>
              <a:t>pack</a:t>
            </a:r>
            <a:r>
              <a:rPr lang="tr-TR" altLang="en-US" sz="4400" b="1" dirty="0">
                <a:solidFill>
                  <a:srgbClr val="FF0000"/>
                </a:solidFill>
              </a:rPr>
              <a:t> –parafin-</a:t>
            </a:r>
            <a:r>
              <a:rPr lang="tr-TR" altLang="en-US" sz="4400" b="1" dirty="0" err="1">
                <a:solidFill>
                  <a:srgbClr val="FF0000"/>
                </a:solidFill>
              </a:rPr>
              <a:t>infraruj</a:t>
            </a:r>
            <a:r>
              <a:rPr lang="tr-TR" altLang="en-US" sz="4400" b="1" dirty="0">
                <a:solidFill>
                  <a:srgbClr val="FF0000"/>
                </a:solidFill>
              </a:rPr>
              <a:t>- ultraviyole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07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440" y="20955"/>
            <a:ext cx="6010910" cy="35064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5" descr="parafin-banyosu1-700x477.jpg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02350" y="2693670"/>
            <a:ext cx="5887720" cy="41370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Sıcak uygulama 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Ağrı</a:t>
            </a:r>
          </a:p>
          <a:p>
            <a:r>
              <a:rPr lang="en-US"/>
              <a:t>Kas spazmı, kontraktür</a:t>
            </a:r>
          </a:p>
          <a:p>
            <a:r>
              <a:rPr lang="en-US"/>
              <a:t>Metabolizma arttırılması</a:t>
            </a:r>
          </a:p>
          <a:p>
            <a:r>
              <a:rPr lang="en-US"/>
              <a:t>Bursit, tenosinovit, tendinit, fibrozit</a:t>
            </a:r>
          </a:p>
          <a:p>
            <a:r>
              <a:rPr lang="en-US"/>
              <a:t>Fibromyalji</a:t>
            </a:r>
          </a:p>
          <a:p>
            <a:r>
              <a:rPr lang="en-US"/>
              <a:t>Myalji</a:t>
            </a:r>
          </a:p>
          <a:p>
            <a:r>
              <a:rPr lang="en-US"/>
              <a:t>RA (akut dönem hariç), OA</a:t>
            </a:r>
          </a:p>
          <a:p>
            <a:r>
              <a:rPr lang="en-US"/>
              <a:t>Bel ve boyun ağrıları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Sıcak uygulama kontrendikasyonları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10972800" cy="4953000"/>
          </a:xfrm>
        </p:spPr>
        <p:txBody>
          <a:bodyPr/>
          <a:lstStyle/>
          <a:p>
            <a:r>
              <a:rPr lang="en-US"/>
              <a:t>Akut inflamasyon, travma , hemoraji</a:t>
            </a:r>
          </a:p>
          <a:p>
            <a:r>
              <a:rPr lang="en-US"/>
              <a:t>Kanama bozuklukları</a:t>
            </a:r>
          </a:p>
          <a:p>
            <a:r>
              <a:rPr lang="en-US"/>
              <a:t>Duyu bozuklukları</a:t>
            </a:r>
          </a:p>
          <a:p>
            <a:r>
              <a:rPr lang="en-US"/>
              <a:t>Ağrıya cevapsızlık ve iletişim bozuklukları</a:t>
            </a:r>
          </a:p>
          <a:p>
            <a:r>
              <a:rPr lang="en-US"/>
              <a:t>Termoregülasyon bozuklukları</a:t>
            </a:r>
          </a:p>
          <a:p>
            <a:r>
              <a:rPr lang="en-US"/>
              <a:t>Maligniteler</a:t>
            </a:r>
          </a:p>
          <a:p>
            <a:r>
              <a:rPr lang="en-US"/>
              <a:t>Ödem</a:t>
            </a:r>
          </a:p>
          <a:p>
            <a:r>
              <a:rPr lang="en-US"/>
              <a:t>İskemi</a:t>
            </a:r>
          </a:p>
          <a:p>
            <a:r>
              <a:rPr lang="en-US"/>
              <a:t>Atrofik deri</a:t>
            </a:r>
          </a:p>
          <a:p>
            <a:r>
              <a:rPr lang="en-US"/>
              <a:t>Hamile bayanlarda fetus üzerine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ULTRAVİOLE (MOR ÖTESİ IŞINLAR)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464165" cy="4953000"/>
          </a:xfrm>
        </p:spPr>
        <p:txBody>
          <a:bodyPr/>
          <a:lstStyle/>
          <a:p>
            <a:r>
              <a:rPr lang="en-US"/>
              <a:t>Dalga boyu 136-3900 A arasında olan elektromanyetik dalgalardır.</a:t>
            </a:r>
          </a:p>
          <a:p>
            <a:r>
              <a:rPr lang="en-US"/>
              <a:t>Tıpta kullanım dalga boyları 1880-3900 A dır.</a:t>
            </a:r>
          </a:p>
          <a:p>
            <a:r>
              <a:rPr lang="en-US"/>
              <a:t>Doğal kaynağı güneştir. Güneşin yaydığın ışınların %1 UVdir. Ancak bize ulaşımında engel olduğu için yararlanım çok azdır.</a:t>
            </a:r>
          </a:p>
          <a:p>
            <a:r>
              <a:rPr lang="en-US"/>
              <a:t>Bu nedenle karbon arklı lambalar, civa buharlı lambalar , gün ışıklı lambalar kullanılır.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UV fizyolojik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İlk etki deride görülür. D vit yapımını uyarır.</a:t>
            </a:r>
          </a:p>
          <a:p>
            <a:r>
              <a:rPr lang="en-US"/>
              <a:t>Lokal olarak Etkileri:</a:t>
            </a:r>
          </a:p>
          <a:p>
            <a:endParaRPr lang="en-US"/>
          </a:p>
          <a:p>
            <a:r>
              <a:rPr lang="en-US"/>
              <a:t>1) İzole insan hücre ve dokularına etkisi</a:t>
            </a:r>
          </a:p>
          <a:p>
            <a:r>
              <a:rPr lang="en-US"/>
              <a:t>a) çekirdekte RNA ve DNA da değişiklikler oluşur</a:t>
            </a:r>
          </a:p>
          <a:p>
            <a:r>
              <a:rPr lang="en-US"/>
              <a:t>b) proteinler 2800Ada denatüre olur.</a:t>
            </a:r>
          </a:p>
          <a:p>
            <a:r>
              <a:rPr lang="en-US"/>
              <a:t>c) Ertrositler hemoliz olur</a:t>
            </a:r>
          </a:p>
          <a:p>
            <a:r>
              <a:rPr lang="en-US"/>
              <a:t>d) Kasların elektriksel etkisi azalır.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2) Spesifik deri üzerine etkisi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179050" cy="4953000"/>
          </a:xfrm>
        </p:spPr>
        <p:txBody>
          <a:bodyPr/>
          <a:lstStyle/>
          <a:p>
            <a:r>
              <a:rPr lang="en-US"/>
              <a:t>a) eritem: hastanın yaşı, cilt yapısı mevsimsel özellikler etkiler. Deri ıslak olunca kolay kızarır. Kızarıklık 2540-2570 A arasıdır</a:t>
            </a:r>
          </a:p>
          <a:p>
            <a:r>
              <a:rPr lang="en-US"/>
              <a:t>b) pigmentasyon: melanini uyararak</a:t>
            </a:r>
          </a:p>
          <a:p>
            <a:r>
              <a:rPr lang="en-US"/>
              <a:t>c) bakteriostatik etki: 2500-2700 A dalga boyundaki UVler miroorganizmalar tarafından absorbe edilir ve DNA daki normal metabolizma bozularak bakteri hücresi ölür.</a:t>
            </a:r>
          </a:p>
          <a:p>
            <a:r>
              <a:rPr lang="en-US"/>
              <a:t>d) deride kalınlaşma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UVnin sistemik etkileri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Vitamin D oluşumuna etkisi</a:t>
            </a:r>
          </a:p>
          <a:p>
            <a:r>
              <a:rPr lang="en-US"/>
              <a:t>Enfeksiyona karşı direncin arttırılması: vücutta antikor yapımını kamçılar.</a:t>
            </a:r>
          </a:p>
          <a:p>
            <a:r>
              <a:rPr lang="en-US"/>
              <a:t>Kesin olmamakla birlikte iştah artması, sinir ve irritabilitede azalma, uyku düzelmesi, analjezik etki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Tedavide kullanımı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Deri ülserleri tedavisinde: yara kenarında vaskülarizasyonu arttırır.</a:t>
            </a:r>
          </a:p>
          <a:p>
            <a:r>
              <a:rPr lang="en-US"/>
              <a:t>Psöriasis, fronkül, adenit, enfekte yarada vaskülarizasyonu arttırma ve bakteriostatik amaçlı kullanılır.</a:t>
            </a:r>
          </a:p>
          <a:p>
            <a:r>
              <a:rPr lang="en-US"/>
              <a:t>Akne vulgaris: ölü hücre dökülmesini sağlar</a:t>
            </a:r>
          </a:p>
          <a:p>
            <a:r>
              <a:rPr lang="en-US"/>
              <a:t>Alopesi areata ( saç kıran 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RA gibi romatizmal hastalıklarda</a:t>
            </a:r>
          </a:p>
          <a:p>
            <a:r>
              <a:rPr lang="en-US"/>
              <a:t>Miyalji, nevrit tedavisinde </a:t>
            </a:r>
          </a:p>
          <a:p>
            <a:r>
              <a:rPr lang="en-US"/>
              <a:t>UV doku büyümesinde uyarıcı etki yapar ve iyileşme sürecini arttırır.</a:t>
            </a:r>
          </a:p>
          <a:p>
            <a:r>
              <a:rPr lang="en-US"/>
              <a:t>Derinin enfeksiyona karşı direncini arttırır.</a:t>
            </a:r>
          </a:p>
          <a:p>
            <a:r>
              <a:rPr lang="en-US"/>
              <a:t>Ağrı: sinir uçları uyarılarak ağrı hafifler. Histamin salınımını arttırarak analjezi sağlar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460375"/>
            <a:ext cx="4895215" cy="4953000"/>
          </a:xfrm>
        </p:spPr>
        <p:txBody>
          <a:bodyPr/>
          <a:lstStyle/>
          <a:p>
            <a:r>
              <a:rPr lang="en-US"/>
              <a:t>Ultraviole</a:t>
            </a:r>
          </a:p>
          <a:p>
            <a:r>
              <a:rPr lang="en-US"/>
              <a:t>Ultraviole(UV)’nin fiziksel tedavide majör kullanım alanı deri ülserlerinin tedavisindedir. UV ışınları yara kenarında vaskülarizasyonu artırır ve yara iyileşmesini olumlu yöne etkiler ve hızlandırır.</a:t>
            </a:r>
          </a:p>
        </p:txBody>
      </p:sp>
      <p:pic>
        <p:nvPicPr>
          <p:cNvPr id="2" name="Picture 8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2180" y="641350"/>
            <a:ext cx="6066790" cy="455041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20" y="761365"/>
            <a:ext cx="10972800" cy="3600450"/>
          </a:xfrm>
        </p:spPr>
        <p:txBody>
          <a:bodyPr/>
          <a:lstStyle/>
          <a:p>
            <a:pPr algn="ctr"/>
            <a:r>
              <a:rPr lang="en-US" sz="5400" b="1"/>
              <a:t>YÜZEYEL SICAK </a:t>
            </a:r>
            <a:br>
              <a:rPr lang="en-US" sz="5400" b="1"/>
            </a:br>
            <a:r>
              <a:rPr lang="tr-TR" altLang="en-US" sz="5400" b="1"/>
              <a:t>U</a:t>
            </a:r>
            <a:r>
              <a:rPr lang="en-US" sz="5400" b="1"/>
              <a:t>YGULAMALARI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Kontrendikasyonları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Akciğer tbc aktif ve ilerlemiş formları</a:t>
            </a:r>
          </a:p>
          <a:p>
            <a:r>
              <a:rPr lang="en-US"/>
              <a:t>Psöriasis akut başlangıcı</a:t>
            </a:r>
          </a:p>
          <a:p>
            <a:r>
              <a:rPr lang="en-US"/>
              <a:t>Hipertiroidi, SLE</a:t>
            </a:r>
          </a:p>
          <a:p>
            <a:r>
              <a:rPr lang="en-US"/>
              <a:t>Ağır kalp, böbrek hast</a:t>
            </a:r>
          </a:p>
          <a:p>
            <a:r>
              <a:rPr lang="en-US"/>
              <a:t>Üremi, ciddi ateroskleroz</a:t>
            </a:r>
          </a:p>
          <a:p>
            <a:r>
              <a:rPr lang="en-US"/>
              <a:t>Katarakt</a:t>
            </a:r>
          </a:p>
          <a:p>
            <a:r>
              <a:rPr lang="en-US"/>
              <a:t>UV ışınına aşırı hassasiyet durumlarında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Tedavi tekniği ve dikkat edilecek hususlar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667365" cy="4953000"/>
          </a:xfrm>
        </p:spPr>
        <p:txBody>
          <a:bodyPr/>
          <a:lstStyle/>
          <a:p>
            <a:r>
              <a:rPr lang="en-US"/>
              <a:t>Genel ve fokal uygulama olmak üzere 2 çeşittir.</a:t>
            </a:r>
          </a:p>
          <a:p>
            <a:r>
              <a:rPr lang="en-US"/>
              <a:t>Tedavi süresi ve kaynağın uzaklığı iyi ayarlanmalıdır.</a:t>
            </a:r>
          </a:p>
          <a:p>
            <a:r>
              <a:rPr lang="en-US"/>
              <a:t>Terapist koruyucu gözlük takmalıdır.</a:t>
            </a:r>
          </a:p>
          <a:p>
            <a:r>
              <a:rPr lang="en-US"/>
              <a:t>Hasta tedavi sırasında meme uçları, genital bölge ve yüzü ince bir havluyla örtülür.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Komplikasyonları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241030" cy="4953000"/>
          </a:xfrm>
        </p:spPr>
        <p:txBody>
          <a:bodyPr/>
          <a:lstStyle/>
          <a:p>
            <a:r>
              <a:rPr lang="en-US"/>
              <a:t>Yanık, gözün maruz kalması</a:t>
            </a:r>
          </a:p>
          <a:p>
            <a:r>
              <a:rPr lang="en-US"/>
              <a:t>Fotosensitif ilaç kullanan veya kozmetik alanlarda dikkat edilmelidir.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İNFRARUJ (KIZIL ÖTESİ) IŞINLAR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480" y="952500"/>
            <a:ext cx="11297920" cy="4953000"/>
          </a:xfrm>
        </p:spPr>
        <p:txBody>
          <a:bodyPr/>
          <a:lstStyle/>
          <a:p>
            <a:r>
              <a:rPr lang="en-US" sz="3000"/>
              <a:t>Kesin olmamakla birlikte 750-400000nanometre dalga boyuna sahip eletromanyetik dalgalardır.</a:t>
            </a:r>
          </a:p>
          <a:p>
            <a:r>
              <a:rPr lang="en-US" sz="3000"/>
              <a:t>Tedavide kullanım 7600-150000 arasıdır.</a:t>
            </a:r>
          </a:p>
          <a:p>
            <a:r>
              <a:rPr lang="en-US" sz="3000"/>
              <a:t>İR ışınları absorbe edildikleri dokuda moleküler ve anatomik hareketlerin artışı ile ısı oluştururlar ve yüzeyel sıcak uygulamada tedavi edici ajan olarak kullanılırlar. Doğal kaynağı güneştir (ortalama %59 IR ışınlarıdır).</a:t>
            </a:r>
          </a:p>
          <a:p>
            <a:r>
              <a:rPr lang="en-US" sz="3000"/>
              <a:t>Yapay kaynaklar: içinde karbon ve tungsten filamanı olan inert gaz ile dolu lambalardır. </a:t>
            </a:r>
          </a:p>
          <a:p>
            <a:r>
              <a:rPr lang="en-US" sz="3000"/>
              <a:t>Ucuz ve evde kullanılabilir olması avantajı, etki alanının dar olması dezavantajıdır.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Uygulama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381615" cy="4953000"/>
          </a:xfrm>
        </p:spPr>
        <p:txBody>
          <a:bodyPr/>
          <a:lstStyle/>
          <a:p>
            <a:r>
              <a:rPr lang="en-US"/>
              <a:t>Hasta rahat bir pozisyonda yatar.</a:t>
            </a:r>
          </a:p>
          <a:p>
            <a:r>
              <a:rPr lang="en-US"/>
              <a:t>Daima çıplak deriye uygulanır. Hastanın tatlı bir sıcaklık duyacağı doz ayarlanır. </a:t>
            </a:r>
          </a:p>
          <a:p>
            <a:r>
              <a:rPr lang="en-US"/>
              <a:t>Uygulama alanına ışınlar dik gelmelidir.</a:t>
            </a:r>
          </a:p>
          <a:p>
            <a:r>
              <a:rPr lang="en-US"/>
              <a:t>Isıtıcı lambalar 250 watlık ampüller ve genellikle hastanın 40-50cm uzağına konulmalıdır.</a:t>
            </a:r>
          </a:p>
          <a:p>
            <a:r>
              <a:rPr lang="en-US"/>
              <a:t>Uygulama süresi subakut durumlarda hafif dozda 10-15dak, kronik durumlarda 15-30dak günde birkaç kezdir. Genelde günde bir defa uygulanır.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İnfraruj:</a:t>
            </a:r>
          </a:p>
          <a:p>
            <a:r>
              <a:rPr lang="en-US"/>
              <a:t>Isıtılan bir madde belli bir sıcaklıkta, belirli bir dalga boyunda ışın yayar.</a:t>
            </a:r>
          </a:p>
        </p:txBody>
      </p:sp>
      <p:pic>
        <p:nvPicPr>
          <p:cNvPr id="2" name="Shape 126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89930" y="982345"/>
            <a:ext cx="6042660" cy="46221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32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855" y="155575"/>
            <a:ext cx="9072880" cy="65779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381615" cy="4953000"/>
          </a:xfrm>
        </p:spPr>
        <p:txBody>
          <a:bodyPr/>
          <a:lstStyle/>
          <a:p>
            <a:r>
              <a:rPr lang="en-US"/>
              <a:t>Kaynakla hasta arası mesafe hastanın sıcaklık hissinden rahatsız olmayacağı uzaklık ve lokalize eritem biçimi kızarıklıkların oluşmadığı mesafe seçilir. </a:t>
            </a:r>
          </a:p>
          <a:p>
            <a:r>
              <a:rPr lang="en-US"/>
              <a:t>Tedavi başlangıcında kısa süre sonra hafif eritem oluşur. Düzensiz beneklenmelere dönüşmesi doz fazlalığını gösterir.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Fizyolojik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89915"/>
            <a:ext cx="10972800" cy="4953000"/>
          </a:xfrm>
        </p:spPr>
        <p:txBody>
          <a:bodyPr/>
          <a:lstStyle/>
          <a:p>
            <a:endParaRPr lang="en-US"/>
          </a:p>
          <a:p>
            <a:r>
              <a:rPr lang="en-US"/>
              <a:t>Metabolizma artışı</a:t>
            </a:r>
          </a:p>
          <a:p>
            <a:r>
              <a:rPr lang="en-US"/>
              <a:t>Vazodilatasyon ve kan akımı artması</a:t>
            </a:r>
          </a:p>
          <a:p>
            <a:r>
              <a:rPr lang="en-US"/>
              <a:t>Kaslarda gevşeme</a:t>
            </a:r>
          </a:p>
          <a:p>
            <a:r>
              <a:rPr lang="en-US"/>
              <a:t>Kapı kontrol teorisi ile ağrı azalır</a:t>
            </a:r>
          </a:p>
          <a:p>
            <a:r>
              <a:rPr lang="en-US"/>
              <a:t>Bağ doku esnekliği artar.</a:t>
            </a:r>
          </a:p>
          <a:p>
            <a:r>
              <a:rPr lang="en-US"/>
              <a:t>Terleme ile toksik maddeler atılır.</a:t>
            </a:r>
          </a:p>
          <a:p>
            <a:r>
              <a:rPr lang="en-US"/>
              <a:t>Vücutta ısı artışı ile nabız, solunum sayısı artışı, diürezis olur.</a:t>
            </a:r>
          </a:p>
          <a:p>
            <a:r>
              <a:rPr lang="en-US"/>
              <a:t>Aşırı sıcaklık dokularda harabiyet yapar.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Eklem dışı romatizmal hastalıklar (tendinit, bursit, fibromyalji)</a:t>
            </a:r>
          </a:p>
          <a:p>
            <a:r>
              <a:rPr lang="en-US"/>
              <a:t>Posttravmatik durumlarda (burkulma, zorlanma)</a:t>
            </a:r>
          </a:p>
          <a:p>
            <a:r>
              <a:rPr lang="en-US"/>
              <a:t>Artrit ve artraljilerde </a:t>
            </a:r>
          </a:p>
          <a:p>
            <a:r>
              <a:rPr lang="en-US"/>
              <a:t>Nevralji, siyatalji</a:t>
            </a:r>
          </a:p>
          <a:p>
            <a:r>
              <a:rPr lang="en-US"/>
              <a:t>Kas spazmlarında</a:t>
            </a:r>
          </a:p>
          <a:p>
            <a:r>
              <a:rPr lang="en-US"/>
              <a:t>RA, OA</a:t>
            </a:r>
          </a:p>
          <a:p>
            <a:r>
              <a:rPr lang="en-US"/>
              <a:t>Diğer tedavi edici ajanlarla kombine olarak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HOTPACK (SICAK PAKETLER)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240010" cy="4953000"/>
          </a:xfrm>
        </p:spPr>
        <p:txBody>
          <a:bodyPr/>
          <a:lstStyle/>
          <a:p>
            <a:r>
              <a:rPr lang="en-US"/>
              <a:t>Sıcak paketler kondüktif ısı ajanlarının en iyi bilinenidir.</a:t>
            </a:r>
          </a:p>
          <a:p>
            <a:r>
              <a:rPr lang="en-US"/>
              <a:t>Bu paketler değişik çaplarda elde edilir ve tipik olarak silikat jeli doldurulmuş plastik veya sızdırmaz kumaş torbalardır.</a:t>
            </a:r>
          </a:p>
          <a:p>
            <a:r>
              <a:rPr lang="en-US"/>
              <a:t>Kumaş torbalar içindeki silikat jeli bol miktarda su ve ısı emerek şişer ve bu paketler suya büyük bir ısınma kapasitesi kazandırırlar.</a:t>
            </a:r>
          </a:p>
          <a:p>
            <a:r>
              <a:rPr lang="en-US"/>
              <a:t>Paketler 71-79 derecededir. Deriye uygulama  ısısı 44 dereceyi aşmamalıdır.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Kontrendikasyonları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Ciltte duyu kusuru ve dolaşım bozukluğunda</a:t>
            </a:r>
          </a:p>
          <a:p>
            <a:r>
              <a:rPr lang="en-US"/>
              <a:t>Kanamaya meyil ve tümörlerde</a:t>
            </a:r>
          </a:p>
          <a:p>
            <a:r>
              <a:rPr lang="en-US"/>
              <a:t>Dolaşım bozukluğu olanlarda </a:t>
            </a:r>
          </a:p>
          <a:p>
            <a:r>
              <a:rPr lang="en-US"/>
              <a:t>Işına karşı aşırı hassasiyeti olanlarda verilmez.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HELYOTERAPİ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385685" cy="4953000"/>
          </a:xfrm>
        </p:spPr>
        <p:txBody>
          <a:bodyPr/>
          <a:lstStyle/>
          <a:p>
            <a:r>
              <a:rPr lang="en-US"/>
              <a:t>Helyoterapi güneşin direkt tedavi aracı olarak kullanılmasıdır.</a:t>
            </a:r>
          </a:p>
          <a:p>
            <a:r>
              <a:rPr lang="en-US"/>
              <a:t>Elektromanyetik spektrumun 3934-7230A luk alanını kapsar.</a:t>
            </a:r>
          </a:p>
          <a:p>
            <a:r>
              <a:rPr lang="en-US"/>
              <a:t>Güneş ışığı ciltte 10mmlik derinliğe ulaşabilir.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201025" cy="4953000"/>
          </a:xfrm>
        </p:spPr>
        <p:txBody>
          <a:bodyPr/>
          <a:lstStyle/>
          <a:p>
            <a:r>
              <a:rPr lang="en-US"/>
              <a:t>Güneş ışınlarının %59u İR, %40ı görünen ışınlar, %1i UV ışınlarından oluşur.</a:t>
            </a:r>
          </a:p>
          <a:p>
            <a:r>
              <a:rPr lang="en-US"/>
              <a:t>Günışığı cilt ve cilt altı dokulara absorbe olurlar.</a:t>
            </a:r>
          </a:p>
          <a:p>
            <a:r>
              <a:rPr lang="en-US"/>
              <a:t>Günışığı içindeki renklerin herbiri ile ayrı tedavi yapılabilir. (Kırmızı uyarıcı, mavi sedatize edici)</a:t>
            </a:r>
          </a:p>
          <a:p>
            <a:r>
              <a:rPr lang="en-US"/>
              <a:t>Işınlarla yapılan tedaviye </a:t>
            </a:r>
            <a:r>
              <a:rPr lang="en-US" i="1">
                <a:solidFill>
                  <a:srgbClr val="FF0000"/>
                </a:solidFill>
              </a:rPr>
              <a:t>kromoterapi</a:t>
            </a:r>
            <a:r>
              <a:rPr lang="en-US"/>
              <a:t> denir.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Helyoterapinin 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301990" cy="4953000"/>
          </a:xfrm>
        </p:spPr>
        <p:txBody>
          <a:bodyPr/>
          <a:lstStyle/>
          <a:p>
            <a:r>
              <a:rPr lang="en-US"/>
              <a:t>Tüberküloz </a:t>
            </a:r>
          </a:p>
          <a:p>
            <a:r>
              <a:rPr lang="en-US"/>
              <a:t>Zayıf kişilerde iştah açıcı</a:t>
            </a:r>
          </a:p>
          <a:p>
            <a:r>
              <a:rPr lang="en-US"/>
              <a:t>Raşitizm ve osteomalazi gibi D vitami</a:t>
            </a:r>
            <a:r>
              <a:rPr lang="tr-TR" altLang="en-US"/>
              <a:t>ni</a:t>
            </a:r>
            <a:r>
              <a:rPr lang="en-US"/>
              <a:t> yetmezliğine bağlı hast tedavisinde </a:t>
            </a:r>
          </a:p>
          <a:p>
            <a:r>
              <a:rPr lang="en-US"/>
              <a:t>Yara iyileşmesinde</a:t>
            </a:r>
          </a:p>
          <a:p>
            <a:r>
              <a:rPr lang="en-US"/>
              <a:t>Romatizmal hastalıklarda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Helyoterapinin kontrendikasyonları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Böbrek hast</a:t>
            </a:r>
          </a:p>
          <a:p>
            <a:r>
              <a:rPr lang="en-US"/>
              <a:t>HT</a:t>
            </a:r>
          </a:p>
          <a:p>
            <a:r>
              <a:rPr lang="en-US"/>
              <a:t>Ateroskleroz</a:t>
            </a:r>
          </a:p>
          <a:p>
            <a:r>
              <a:rPr lang="en-US"/>
              <a:t>Malign tümörlerde</a:t>
            </a:r>
          </a:p>
          <a:p>
            <a:r>
              <a:rPr lang="en-US"/>
              <a:t>Kalp hast</a:t>
            </a:r>
          </a:p>
          <a:p>
            <a:r>
              <a:rPr lang="en-US"/>
              <a:t>Yaşlı kişilerde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Tedavide dikkat edilecek hususlar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425055" cy="4953000"/>
          </a:xfrm>
        </p:spPr>
        <p:txBody>
          <a:bodyPr/>
          <a:lstStyle/>
          <a:p>
            <a:r>
              <a:rPr lang="en-US"/>
              <a:t>Güneş banyoları 6 aylık çocuklarda başlanabilir. </a:t>
            </a:r>
          </a:p>
          <a:p>
            <a:r>
              <a:rPr lang="en-US"/>
              <a:t>En uygun saat </a:t>
            </a:r>
            <a:r>
              <a:rPr lang="tr-TR" altLang="en-US"/>
              <a:t>10.00-11.00 arasıdır.</a:t>
            </a:r>
          </a:p>
          <a:p>
            <a:r>
              <a:rPr lang="en-US"/>
              <a:t>Büyüklerde dar alanda başlanır ve hergün tedavi yüzey alanı arttırılır ve her bir bölge için 5 dak. tedavi uygulanır.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Tedavi sırasında;</a:t>
            </a:r>
          </a:p>
          <a:p>
            <a:r>
              <a:rPr lang="en-US"/>
              <a:t>Baş ağrısı, bulantı, kusma</a:t>
            </a:r>
          </a:p>
          <a:p>
            <a:r>
              <a:rPr lang="en-US"/>
              <a:t>Taşikardi</a:t>
            </a:r>
          </a:p>
          <a:p>
            <a:r>
              <a:rPr lang="en-US"/>
              <a:t>Hazımsızlık</a:t>
            </a:r>
          </a:p>
          <a:p>
            <a:r>
              <a:rPr lang="en-US"/>
              <a:t>Şuur bulanıklığı</a:t>
            </a:r>
          </a:p>
          <a:p>
            <a:r>
              <a:rPr lang="en-US"/>
              <a:t>Vücut ısısının 37.5 derecenin üzerine çıkması</a:t>
            </a:r>
          </a:p>
          <a:p>
            <a:r>
              <a:rPr lang="en-US"/>
              <a:t>Nabzın 90nın üzerine çıkması durumunda kesilmelidir.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691120" cy="4953000"/>
          </a:xfrm>
        </p:spPr>
        <p:txBody>
          <a:bodyPr/>
          <a:lstStyle/>
          <a:p>
            <a:r>
              <a:rPr lang="en-US"/>
              <a:t>Tedavi edilecek bölgenin çıplak olması</a:t>
            </a:r>
          </a:p>
          <a:p>
            <a:r>
              <a:rPr lang="en-US"/>
              <a:t>Baş gibi güneş ışınlarına fazla duyarlı olan bölgelerin kapatılması gerekir. </a:t>
            </a:r>
          </a:p>
          <a:p>
            <a:r>
              <a:rPr lang="en-US"/>
              <a:t>Güneş ışınlarının en etkilisi mor ötesi ışınlar olduğundan ve mor ötesi ışınlarda camdaki demir oksit tarafından tutulduğundan cam arkasından tedavi yapılmamalıdır.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Fluidoterapi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259060" cy="4953000"/>
          </a:xfrm>
        </p:spPr>
        <p:txBody>
          <a:bodyPr/>
          <a:lstStyle/>
          <a:p>
            <a:r>
              <a:rPr lang="en-US"/>
              <a:t>Yüzeyel ısı uygulamasıdır.</a:t>
            </a:r>
          </a:p>
          <a:p>
            <a:r>
              <a:rPr lang="en-US"/>
              <a:t>Termostat kontrollü özel bir kap içine yaklaşık 0,5mm çapında cam bilye doldurularak içinden kuru sıcak hava geçirilir.</a:t>
            </a:r>
          </a:p>
          <a:p>
            <a:r>
              <a:rPr lang="en-US"/>
              <a:t>Özellikle el ve ayaklar cihazın içine sokularak bilyelerin ve havanın ısısından yararlanılır.</a:t>
            </a:r>
          </a:p>
          <a:p>
            <a:r>
              <a:rPr lang="en-US"/>
              <a:t>Elde edilen doku ısısı üflenen hava sıcaklığına bağlıdır.</a:t>
            </a:r>
          </a:p>
          <a:p>
            <a:r>
              <a:rPr lang="en-US"/>
              <a:t>Sıcağın etkisinin yanı sıra bilyelerin mekanik etkisi ile kapı kontrol mekanizması yoluyla ağrı azalır.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Fluidoterapi:</a:t>
            </a:r>
          </a:p>
          <a:p>
            <a:r>
              <a:rPr lang="en-US"/>
              <a:t>Fizyoterapide yeni kullanılmaya başlanan bir yüzeyel ısı modalitesidir.</a:t>
            </a:r>
          </a:p>
        </p:txBody>
      </p:sp>
      <p:pic>
        <p:nvPicPr>
          <p:cNvPr id="2" name="Picture 4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43625" y="614680"/>
            <a:ext cx="5897880" cy="55124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73490" cy="4953000"/>
          </a:xfrm>
        </p:spPr>
        <p:txBody>
          <a:bodyPr/>
          <a:lstStyle/>
          <a:p>
            <a:r>
              <a:rPr lang="en-US"/>
              <a:t>Paket kuru havlu ile sarılmalıdır.</a:t>
            </a:r>
          </a:p>
          <a:p>
            <a:r>
              <a:rPr lang="en-US"/>
              <a:t>Bu durumda 30 dakika kadar etkin sıcaklığını sürdürür ve uygulama süresi 20-30 dakdır.</a:t>
            </a:r>
          </a:p>
          <a:p>
            <a:r>
              <a:rPr lang="en-US"/>
              <a:t>Sıcak paketlerle deriyi 42 kas içini 38 dereceye kadar ısıtmak mümkündür.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Ağrılı durumlarda</a:t>
            </a:r>
          </a:p>
          <a:p>
            <a:r>
              <a:rPr lang="en-US"/>
              <a:t>Kan akımı yetersizliklerinde</a:t>
            </a:r>
          </a:p>
          <a:p>
            <a:r>
              <a:rPr lang="en-US"/>
              <a:t>Artritik durumlarda</a:t>
            </a:r>
          </a:p>
          <a:p>
            <a:r>
              <a:rPr lang="en-US"/>
              <a:t>Yaraların iyileştirilmesinde</a:t>
            </a:r>
          </a:p>
          <a:p>
            <a:r>
              <a:rPr lang="en-US"/>
              <a:t>Ödemin azaltılmasında kullanılır.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Sıcak su torbası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137775" cy="4953000"/>
          </a:xfrm>
        </p:spPr>
        <p:txBody>
          <a:bodyPr/>
          <a:lstStyle/>
          <a:p>
            <a:r>
              <a:rPr lang="en-US"/>
              <a:t>Basit, ucuz, hazırlanması kolay, evde hazırlanabilen bir yöntemdir.</a:t>
            </a:r>
          </a:p>
          <a:p>
            <a:r>
              <a:rPr lang="en-US"/>
              <a:t>Dokulara ısının geçişi torbadaki suyun sıcaklığına bağlıdır. Bu suyun sıcaklığı sıcak paketlerin aksine kontrol altında değildir.</a:t>
            </a:r>
          </a:p>
          <a:p>
            <a:r>
              <a:rPr lang="en-US"/>
              <a:t>15-20 dak sonra sıcak suyun değiştirilmesi yeniden su değiştirilmesi gerekir.</a:t>
            </a:r>
          </a:p>
          <a:p>
            <a:r>
              <a:rPr lang="en-US"/>
              <a:t>Su silikat jeli kadar ısıyı koruyamaz.</a:t>
            </a:r>
          </a:p>
          <a:p>
            <a:r>
              <a:rPr lang="en-US"/>
              <a:t>Olumsuz yanı ısı kaybının çabuk olması ve sık sık değiştirilmesi gerekmesidir.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/>
              <a:t>Kenny paketi (yün yastık)</a:t>
            </a:r>
          </a:p>
          <a:p>
            <a:r>
              <a:rPr lang="en-US" sz="4400"/>
              <a:t>Elektrikli yastıklar</a:t>
            </a:r>
          </a:p>
          <a:p>
            <a:r>
              <a:rPr lang="en-US" sz="4400"/>
              <a:t>Kimyasal madde içeren torbalar</a:t>
            </a:r>
          </a:p>
          <a:p>
            <a:r>
              <a:rPr lang="en-US" sz="4400"/>
              <a:t>Sıcak su</a:t>
            </a:r>
          </a:p>
          <a:p>
            <a:r>
              <a:rPr lang="en-US" sz="4400"/>
              <a:t>Katı maddeler: tuğla, kiremit vb.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PARAFİN BANYOSU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301605" cy="4953000"/>
          </a:xfrm>
        </p:spPr>
        <p:txBody>
          <a:bodyPr/>
          <a:lstStyle/>
          <a:p>
            <a:r>
              <a:rPr lang="en-US"/>
              <a:t>Parafinin erime noktası 51,7-54,5 arasında olan bir maddedir.</a:t>
            </a:r>
          </a:p>
          <a:p>
            <a:r>
              <a:rPr lang="en-US"/>
              <a:t>Daha düşük ısılarda erir durumda tutmak için 1/7 oranında likit formda parafin veya değişik yağlar karıştırılır.</a:t>
            </a:r>
          </a:p>
          <a:p>
            <a:r>
              <a:rPr lang="en-US"/>
              <a:t>Elektrikle ısıtılan metal tanklarda veya ev kullanımında sıcak su ile doldurulmuş kaplarda ısıtılır.</a:t>
            </a:r>
          </a:p>
          <a:p>
            <a:r>
              <a:rPr lang="en-US"/>
              <a:t>Petrol ürünü bir madde olduğu için yanma tehlikesine karşı özel termostatlı kaplarda hazırlanmalıdır.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005" y="196215"/>
            <a:ext cx="11176635" cy="4953000"/>
          </a:xfrm>
        </p:spPr>
        <p:txBody>
          <a:bodyPr/>
          <a:lstStyle/>
          <a:p>
            <a:r>
              <a:rPr lang="en-US" sz="3000"/>
              <a:t>Uygulamada batırma ve daldırma olmak üzere 2 metod kullanılır.</a:t>
            </a:r>
          </a:p>
          <a:p>
            <a:r>
              <a:rPr lang="en-US" sz="3000"/>
              <a:t>Batırma metodu: hasta elini sıvı parafine batırır. Elinde ince tabaka olunca çeker, elinde kalın bir tabaka olana kadar tekrarlanır.</a:t>
            </a:r>
          </a:p>
          <a:p>
            <a:r>
              <a:rPr lang="en-US" sz="3000"/>
              <a:t>Isıyı korumak için el bir havluyla 15-20 dak sarılır.</a:t>
            </a:r>
          </a:p>
          <a:p>
            <a:r>
              <a:rPr lang="en-US" sz="3000"/>
              <a:t>Daldırma metodu: daha etkin bir ısı transferi sağlar.</a:t>
            </a:r>
          </a:p>
          <a:p>
            <a:r>
              <a:rPr lang="en-US" sz="3000"/>
              <a:t>El parafine batırılır ve 20-30 sn süreyle tutulur.</a:t>
            </a:r>
          </a:p>
          <a:p>
            <a:r>
              <a:rPr lang="en-US" sz="3000"/>
              <a:t>İlk daldırmada deri hassaslaştığından parmaklar kesinlikle hareket ettirilmez.</a:t>
            </a:r>
          </a:p>
          <a:p>
            <a:r>
              <a:rPr lang="en-US" sz="3000"/>
              <a:t>Parafin yeterli kalınlığa ulaşınca naylon torba içine alınarak kuru havluya sarılır 15-20 dak bekletilir.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280" y="420370"/>
            <a:ext cx="10361930" cy="4953000"/>
          </a:xfrm>
        </p:spPr>
        <p:txBody>
          <a:bodyPr/>
          <a:lstStyle/>
          <a:p>
            <a:r>
              <a:rPr lang="en-US"/>
              <a:t>Parafin el ve ayak için daldırma yöntemiyle uygulanır.</a:t>
            </a:r>
          </a:p>
          <a:p>
            <a:r>
              <a:rPr lang="en-US"/>
              <a:t>Vücudun diğer kısımlarına (kalça, omuz, sırt gibi) havlularla veya fırça ile sürülür.</a:t>
            </a:r>
          </a:p>
          <a:p>
            <a:r>
              <a:rPr lang="en-US"/>
              <a:t>Bu metodlarla yumuşak doku tabakasının ince olması nedeniyle küçük eklemlerde belirgin ısı artışı sağlar. </a:t>
            </a:r>
          </a:p>
          <a:p>
            <a:r>
              <a:rPr lang="en-US"/>
              <a:t>RA hastalar ve deri kontraktürleri ile birlikte olan posttravmatik durumlarda küçük eklemlerin viskoelastik özelliklerinde değişiklikler oluşturarak el ve ayaklarda katılığı azaltmak için kullanılır.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1451</Words>
  <Application>Microsoft Office PowerPoint</Application>
  <PresentationFormat>Geniş ekran</PresentationFormat>
  <Paragraphs>196</Paragraphs>
  <Slides>40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3" baseType="lpstr">
      <vt:lpstr>SimSun</vt:lpstr>
      <vt:lpstr>Arial</vt:lpstr>
      <vt:lpstr>Blue Waves</vt:lpstr>
      <vt:lpstr>FİZİK TEDAVİ VE  REHABİLİTASYON YÖNTEMLERİ</vt:lpstr>
      <vt:lpstr>YÜZEYEL SICAK  UYGULAMALARI</vt:lpstr>
      <vt:lpstr>HOTPACK (SICAK PAKETLER)</vt:lpstr>
      <vt:lpstr>PowerPoint Sunusu</vt:lpstr>
      <vt:lpstr>Sıcak su torbası</vt:lpstr>
      <vt:lpstr>PowerPoint Sunusu</vt:lpstr>
      <vt:lpstr>PARAFİN BANYOSU</vt:lpstr>
      <vt:lpstr>PowerPoint Sunusu</vt:lpstr>
      <vt:lpstr>PowerPoint Sunusu</vt:lpstr>
      <vt:lpstr>PowerPoint Sunusu</vt:lpstr>
      <vt:lpstr>Sıcak uygulama endikasyonları</vt:lpstr>
      <vt:lpstr>Sıcak uygulama kontrendikasyonları</vt:lpstr>
      <vt:lpstr>ULTRAVİOLE (MOR ÖTESİ IŞINLAR)</vt:lpstr>
      <vt:lpstr>UV fizyolojik özellikleri</vt:lpstr>
      <vt:lpstr>2) Spesifik deri üzerine etkisi</vt:lpstr>
      <vt:lpstr>UVnin sistemik etkileri</vt:lpstr>
      <vt:lpstr>Tedavide kullanımı</vt:lpstr>
      <vt:lpstr>PowerPoint Sunusu</vt:lpstr>
      <vt:lpstr>PowerPoint Sunusu</vt:lpstr>
      <vt:lpstr>Kontrendikasyonları</vt:lpstr>
      <vt:lpstr>Tedavi tekniği ve dikkat edilecek hususlar</vt:lpstr>
      <vt:lpstr>Komplikasyonları</vt:lpstr>
      <vt:lpstr>İNFRARUJ (KIZIL ÖTESİ) IŞINLAR</vt:lpstr>
      <vt:lpstr>Uygulama teknikleri</vt:lpstr>
      <vt:lpstr>PowerPoint Sunusu</vt:lpstr>
      <vt:lpstr>PowerPoint Sunusu</vt:lpstr>
      <vt:lpstr>PowerPoint Sunusu</vt:lpstr>
      <vt:lpstr>Fizyolojik özellikleri</vt:lpstr>
      <vt:lpstr>Endikasyonları</vt:lpstr>
      <vt:lpstr>Kontrendikasyonları</vt:lpstr>
      <vt:lpstr>HELYOTERAPİ</vt:lpstr>
      <vt:lpstr>PowerPoint Sunusu</vt:lpstr>
      <vt:lpstr>Helyoterapinin endikasyonları</vt:lpstr>
      <vt:lpstr>Helyoterapinin kontrendikasyonları</vt:lpstr>
      <vt:lpstr>Tedavide dikkat edilecek hususlar</vt:lpstr>
      <vt:lpstr>PowerPoint Sunusu</vt:lpstr>
      <vt:lpstr>PowerPoint Sunusu</vt:lpstr>
      <vt:lpstr>Fluidoterapi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9</cp:revision>
  <dcterms:created xsi:type="dcterms:W3CDTF">2017-07-19T16:36:00Z</dcterms:created>
  <dcterms:modified xsi:type="dcterms:W3CDTF">2018-05-19T12:32:52Z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