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1" r:id="rId3"/>
    <p:sldId id="262" r:id="rId4"/>
    <p:sldId id="263" r:id="rId5"/>
    <p:sldId id="264" r:id="rId6"/>
    <p:sldId id="265" r:id="rId7"/>
    <p:sldId id="266" r:id="rId8"/>
    <p:sldId id="267" r:id="rId9"/>
    <p:sldId id="268" r:id="rId10"/>
    <p:sldId id="269" r:id="rId11"/>
    <p:sldId id="270"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2" d="100"/>
          <a:sy n="72" d="100"/>
        </p:scale>
        <p:origin x="-1096" y="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3AF240E3-17F6-9446-9097-789CA82B6575}" type="datetimeFigureOut">
              <a:rPr lang="en-US" smtClean="0"/>
              <a:t>5/3/2020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643067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AF240E3-17F6-9446-9097-789CA82B6575}" type="datetimeFigureOut">
              <a:rPr lang="en-US" smtClean="0"/>
              <a:t>5/3/2020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453344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AF240E3-17F6-9446-9097-789CA82B6575}" type="datetimeFigureOut">
              <a:rPr lang="en-US" smtClean="0"/>
              <a:t>5/3/2020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274697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AF240E3-17F6-9446-9097-789CA82B6575}" type="datetimeFigureOut">
              <a:rPr lang="en-US" smtClean="0"/>
              <a:t>5/3/2020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3019484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3AF240E3-17F6-9446-9097-789CA82B6575}" type="datetimeFigureOut">
              <a:rPr lang="en-US" smtClean="0"/>
              <a:t>5/3/2020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1716013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3AF240E3-17F6-9446-9097-789CA82B6575}" type="datetimeFigureOut">
              <a:rPr lang="en-US" smtClean="0"/>
              <a:t>5/3/2020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1822069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3AF240E3-17F6-9446-9097-789CA82B6575}" type="datetimeFigureOut">
              <a:rPr lang="en-US" smtClean="0"/>
              <a:t>5/3/2020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1906278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3AF240E3-17F6-9446-9097-789CA82B6575}" type="datetimeFigureOut">
              <a:rPr lang="en-US" smtClean="0"/>
              <a:t>5/3/2020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411527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F240E3-17F6-9446-9097-789CA82B6575}" type="datetimeFigureOut">
              <a:rPr lang="en-US" smtClean="0"/>
              <a:t>5/3/2020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1172269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3AF240E3-17F6-9446-9097-789CA82B6575}" type="datetimeFigureOut">
              <a:rPr lang="en-US" smtClean="0"/>
              <a:t>5/3/2020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2488091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3AF240E3-17F6-9446-9097-789CA82B6575}" type="datetimeFigureOut">
              <a:rPr lang="en-US" smtClean="0"/>
              <a:t>5/3/2020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2863508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F240E3-17F6-9446-9097-789CA82B6575}" type="datetimeFigureOut">
              <a:rPr lang="en-US" smtClean="0"/>
              <a:t>5/3/2020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6EC6BE-EA03-7C46-94F6-58CAB8B7457C}" type="slidenum">
              <a:rPr lang="en-US" smtClean="0"/>
              <a:t>‹#›</a:t>
            </a:fld>
            <a:endParaRPr lang="en-US"/>
          </a:p>
        </p:txBody>
      </p:sp>
    </p:spTree>
    <p:extLst>
      <p:ext uri="{BB962C8B-B14F-4D97-AF65-F5344CB8AC3E}">
        <p14:creationId xmlns:p14="http://schemas.microsoft.com/office/powerpoint/2010/main" val="20839505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4</a:t>
            </a:r>
            <a:r>
              <a:rPr lang="en-US" smtClean="0"/>
              <a:t>. </a:t>
            </a:r>
            <a:r>
              <a:rPr lang="en-US" dirty="0" err="1" smtClean="0"/>
              <a:t>Hafta</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315551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Merkezi</a:t>
            </a:r>
            <a:r>
              <a:rPr lang="en-US" dirty="0" smtClean="0"/>
              <a:t> </a:t>
            </a:r>
            <a:r>
              <a:rPr lang="en-US" dirty="0" err="1" smtClean="0"/>
              <a:t>idarenin</a:t>
            </a:r>
            <a:r>
              <a:rPr lang="en-US" dirty="0" smtClean="0"/>
              <a:t/>
            </a:r>
            <a:br>
              <a:rPr lang="en-US" dirty="0" smtClean="0"/>
            </a:br>
            <a:r>
              <a:rPr lang="en-US" dirty="0" smtClean="0"/>
              <a:t> </a:t>
            </a:r>
            <a:r>
              <a:rPr lang="en-US" dirty="0" err="1" smtClean="0"/>
              <a:t>başkent</a:t>
            </a:r>
            <a:r>
              <a:rPr lang="en-US" dirty="0" smtClean="0"/>
              <a:t> </a:t>
            </a:r>
            <a:r>
              <a:rPr lang="en-US" dirty="0" err="1" smtClean="0"/>
              <a:t>teşkilatı</a:t>
            </a:r>
            <a:endParaRPr lang="en-US" dirty="0"/>
          </a:p>
        </p:txBody>
      </p:sp>
      <p:sp>
        <p:nvSpPr>
          <p:cNvPr id="3" name="Content Placeholder 2"/>
          <p:cNvSpPr>
            <a:spLocks noGrp="1"/>
          </p:cNvSpPr>
          <p:nvPr>
            <p:ph idx="1"/>
          </p:nvPr>
        </p:nvSpPr>
        <p:spPr/>
        <p:txBody>
          <a:bodyPr>
            <a:normAutofit/>
          </a:bodyPr>
          <a:lstStyle/>
          <a:p>
            <a:r>
              <a:rPr lang="tr-TR" dirty="0" smtClean="0"/>
              <a:t>A</a:t>
            </a:r>
            <a:r>
              <a:rPr lang="tr-TR" dirty="0"/>
              <a:t>. Cumhurbaşkanı ve Cumhurbaşkanlığı </a:t>
            </a:r>
            <a:endParaRPr lang="tr-TR" dirty="0" smtClean="0"/>
          </a:p>
          <a:p>
            <a:r>
              <a:rPr lang="tr-TR" dirty="0" smtClean="0"/>
              <a:t>B</a:t>
            </a:r>
            <a:r>
              <a:rPr lang="tr-TR" dirty="0"/>
              <a:t>. Bakanlar ve Bakanlıklar </a:t>
            </a:r>
            <a:endParaRPr lang="tr-TR" dirty="0" smtClean="0"/>
          </a:p>
          <a:p>
            <a:r>
              <a:rPr lang="tr-TR" dirty="0" smtClean="0"/>
              <a:t>C</a:t>
            </a:r>
            <a:r>
              <a:rPr lang="tr-TR" dirty="0"/>
              <a:t>. Başkentteki Yardımcı Kuruluşlar</a:t>
            </a:r>
            <a:r>
              <a:rPr lang="tr-TR" dirty="0" smtClean="0"/>
              <a:t>.</a:t>
            </a:r>
            <a:endParaRPr lang="en-US" dirty="0"/>
          </a:p>
        </p:txBody>
      </p:sp>
    </p:spTree>
    <p:extLst>
      <p:ext uri="{BB962C8B-B14F-4D97-AF65-F5344CB8AC3E}">
        <p14:creationId xmlns:p14="http://schemas.microsoft.com/office/powerpoint/2010/main" val="24607502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Cumhurbaşkanı</a:t>
            </a:r>
            <a:r>
              <a:rPr lang="en-US" dirty="0" smtClean="0"/>
              <a:t> </a:t>
            </a:r>
            <a:r>
              <a:rPr lang="en-US" dirty="0" err="1" smtClean="0"/>
              <a:t>ve</a:t>
            </a:r>
            <a:r>
              <a:rPr lang="en-US" dirty="0" smtClean="0"/>
              <a:t> </a:t>
            </a:r>
            <a:r>
              <a:rPr lang="en-US" dirty="0" err="1" smtClean="0"/>
              <a:t>cumhurbaşkanlığı</a:t>
            </a:r>
            <a:endParaRPr lang="en-US" dirty="0"/>
          </a:p>
        </p:txBody>
      </p:sp>
      <p:sp>
        <p:nvSpPr>
          <p:cNvPr id="3" name="Content Placeholder 2"/>
          <p:cNvSpPr>
            <a:spLocks noGrp="1"/>
          </p:cNvSpPr>
          <p:nvPr>
            <p:ph idx="1"/>
          </p:nvPr>
        </p:nvSpPr>
        <p:spPr/>
        <p:txBody>
          <a:bodyPr/>
          <a:lstStyle/>
          <a:p>
            <a:pPr marL="114300" indent="0">
              <a:buNone/>
            </a:pPr>
            <a:r>
              <a:rPr lang="tr-TR" dirty="0" smtClean="0"/>
              <a:t>• </a:t>
            </a:r>
            <a:r>
              <a:rPr lang="tr-TR" dirty="0"/>
              <a:t>AY 101 vd</a:t>
            </a:r>
            <a:r>
              <a:rPr lang="tr-TR" dirty="0" smtClean="0"/>
              <a:t>.</a:t>
            </a:r>
          </a:p>
          <a:p>
            <a:pPr marL="114300" indent="0">
              <a:buNone/>
            </a:pPr>
            <a:r>
              <a:rPr lang="tr-TR" dirty="0" smtClean="0"/>
              <a:t> </a:t>
            </a:r>
            <a:r>
              <a:rPr lang="tr-TR" dirty="0"/>
              <a:t>• 1 sayılı CBK </a:t>
            </a:r>
            <a:r>
              <a:rPr lang="tr-TR" dirty="0" smtClean="0"/>
              <a:t>(Cumhurbaşkanlığı Teşkilatı Hakkında) RG.10.7.2018 </a:t>
            </a:r>
          </a:p>
          <a:p>
            <a:pPr marL="114300" indent="0">
              <a:buNone/>
            </a:pPr>
            <a:r>
              <a:rPr lang="tr-TR" dirty="0" smtClean="0"/>
              <a:t>• </a:t>
            </a:r>
            <a:r>
              <a:rPr lang="tr-TR" dirty="0"/>
              <a:t>CB, Devletin başı, Devlet Başkanı, Yürütme yetkisini tek başına temsil eder ve kullanır </a:t>
            </a:r>
            <a:endParaRPr lang="tr-TR" dirty="0" smtClean="0"/>
          </a:p>
          <a:p>
            <a:pPr marL="114300" indent="0">
              <a:buNone/>
            </a:pPr>
            <a:r>
              <a:rPr lang="tr-TR" dirty="0" smtClean="0"/>
              <a:t>• Başkent </a:t>
            </a:r>
            <a:r>
              <a:rPr lang="tr-TR" dirty="0"/>
              <a:t>Teşkilatı ve Taşra Teşkilatı ile tüm Devlet Tüzel </a:t>
            </a:r>
            <a:r>
              <a:rPr lang="tr-TR" dirty="0" smtClean="0"/>
              <a:t>Kişiliğinin temsilcisi</a:t>
            </a:r>
            <a:endParaRPr lang="en-US" dirty="0"/>
          </a:p>
        </p:txBody>
      </p:sp>
    </p:spTree>
    <p:extLst>
      <p:ext uri="{BB962C8B-B14F-4D97-AF65-F5344CB8AC3E}">
        <p14:creationId xmlns:p14="http://schemas.microsoft.com/office/powerpoint/2010/main" val="3703396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a:t>İdarenin bütünlüğü ilkesinin hayata geçmesini sağlayan iki temel araç vardır. Bunlar, hiyerarşi ve idari vesayettir.</a:t>
            </a:r>
            <a:endParaRPr lang="en-US" dirty="0"/>
          </a:p>
          <a:p>
            <a:endParaRPr lang="en-US" dirty="0"/>
          </a:p>
        </p:txBody>
      </p:sp>
    </p:spTree>
    <p:extLst>
      <p:ext uri="{BB962C8B-B14F-4D97-AF65-F5344CB8AC3E}">
        <p14:creationId xmlns:p14="http://schemas.microsoft.com/office/powerpoint/2010/main" val="1445048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Hiyerarşi: </a:t>
            </a:r>
            <a:endParaRPr lang="en-US" dirty="0"/>
          </a:p>
        </p:txBody>
      </p:sp>
      <p:sp>
        <p:nvSpPr>
          <p:cNvPr id="3" name="Content Placeholder 2"/>
          <p:cNvSpPr>
            <a:spLocks noGrp="1"/>
          </p:cNvSpPr>
          <p:nvPr>
            <p:ph idx="1"/>
          </p:nvPr>
        </p:nvSpPr>
        <p:spPr/>
        <p:txBody>
          <a:bodyPr/>
          <a:lstStyle/>
          <a:p>
            <a:pPr marL="114300" indent="0">
              <a:buNone/>
            </a:pPr>
            <a:r>
              <a:rPr lang="tr-TR" dirty="0" smtClean="0"/>
              <a:t>aynı </a:t>
            </a:r>
            <a:r>
              <a:rPr lang="tr-TR" dirty="0"/>
              <a:t>kamu tüzel kişiliği içinde üstün astı denetlemesi; </a:t>
            </a:r>
            <a:r>
              <a:rPr lang="tr-TR" dirty="0" smtClean="0"/>
              <a:t>Olağan </a:t>
            </a:r>
            <a:r>
              <a:rPr lang="tr-TR" dirty="0"/>
              <a:t>bir </a:t>
            </a:r>
            <a:r>
              <a:rPr lang="tr-TR" dirty="0" smtClean="0"/>
              <a:t>yetkidir. Açık </a:t>
            </a:r>
            <a:r>
              <a:rPr lang="tr-TR" dirty="0"/>
              <a:t>yasal izne gerek </a:t>
            </a:r>
            <a:r>
              <a:rPr lang="tr-TR" dirty="0" smtClean="0"/>
              <a:t>yoktur.</a:t>
            </a:r>
          </a:p>
          <a:p>
            <a:pPr marL="114300" indent="0">
              <a:buNone/>
            </a:pPr>
            <a:endParaRPr lang="tr-TR" dirty="0"/>
          </a:p>
          <a:p>
            <a:pPr marL="114300" indent="0">
              <a:buNone/>
            </a:pPr>
            <a:r>
              <a:rPr lang="tr-TR" dirty="0" smtClean="0"/>
              <a:t>Onama</a:t>
            </a:r>
            <a:r>
              <a:rPr lang="tr-TR" dirty="0"/>
              <a:t>, iptal etme, kaldırma, geri alma, </a:t>
            </a:r>
            <a:endParaRPr lang="tr-TR" dirty="0" smtClean="0"/>
          </a:p>
          <a:p>
            <a:pPr marL="114300" indent="0">
              <a:buNone/>
            </a:pPr>
            <a:endParaRPr lang="tr-TR" dirty="0"/>
          </a:p>
          <a:p>
            <a:pPr marL="114300" indent="0">
              <a:buNone/>
            </a:pPr>
            <a:r>
              <a:rPr lang="de-DE" dirty="0" smtClean="0"/>
              <a:t>Ö</a:t>
            </a:r>
            <a:r>
              <a:rPr lang="tr-TR" dirty="0" smtClean="0"/>
              <a:t>nemli: </a:t>
            </a:r>
            <a:r>
              <a:rPr lang="tr-TR" dirty="0"/>
              <a:t>Üst astın yerine geçerek işlem tesis edemez </a:t>
            </a:r>
            <a:r>
              <a:rPr lang="tr-TR" dirty="0" smtClean="0"/>
              <a:t>•</a:t>
            </a:r>
            <a:endParaRPr lang="en-US" dirty="0"/>
          </a:p>
        </p:txBody>
      </p:sp>
    </p:spTree>
    <p:extLst>
      <p:ext uri="{BB962C8B-B14F-4D97-AF65-F5344CB8AC3E}">
        <p14:creationId xmlns:p14="http://schemas.microsoft.com/office/powerpoint/2010/main" val="531091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tr-TR" dirty="0"/>
              <a:t>Hiyerarşi, tek bir tüzel kişilik içinde bütünlüğü sağlayan; ast-üst ilişkisini ifade eder. Merkezi idarede yüksek hiyerarşik amir Cumhurbaşkanıdır. Bakanlıklardaki en yüksek hiyerarşik amir ise bakandır. Mahalli idareler için en yüksel amir,  il özel idarelerde vali, belediyelerde belediye başkanı ve köyde muhtardır.  Hizmet yerinden yönetim kuruluşlarında ise amir, kuruluşun yöneticisidir.</a:t>
            </a:r>
            <a:endParaRPr lang="en-US" dirty="0"/>
          </a:p>
          <a:p>
            <a:endParaRPr lang="en-US" dirty="0"/>
          </a:p>
        </p:txBody>
      </p:sp>
    </p:spTree>
    <p:extLst>
      <p:ext uri="{BB962C8B-B14F-4D97-AF65-F5344CB8AC3E}">
        <p14:creationId xmlns:p14="http://schemas.microsoft.com/office/powerpoint/2010/main" val="3359042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tr-TR" dirty="0"/>
              <a:t>Hiyerarşi yetkisi genel bir yetki iken vesayet yetkisi istisnai bir yetki olarak mutlaka kanunda düzenlenmelidir. Anayasanın 127.maddesinde idari vesayet, merkezî idarenin, mahallî idareler üzerinde, mahallî hizmetlerin idarenin bütünlüğü ilkesine uygun şekilde yürütülmesi, kamu görevlerinde birliğin sağlanması, toplum yararının korunması ve mahallî ihtiyaçların gereği gibi karşılanması amacıyla, kanunda belirtilen esas ve usuller dairesinde kullanabildiği bir yetkidir.</a:t>
            </a:r>
            <a:endParaRPr lang="en-US" dirty="0"/>
          </a:p>
          <a:p>
            <a:endParaRPr lang="en-US" dirty="0"/>
          </a:p>
        </p:txBody>
      </p:sp>
    </p:spTree>
    <p:extLst>
      <p:ext uri="{BB962C8B-B14F-4D97-AF65-F5344CB8AC3E}">
        <p14:creationId xmlns:p14="http://schemas.microsoft.com/office/powerpoint/2010/main" val="3515094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Yetki Genişliği İlkesi </a:t>
            </a:r>
            <a:endParaRPr lang="en-US" dirty="0"/>
          </a:p>
        </p:txBody>
      </p:sp>
      <p:sp>
        <p:nvSpPr>
          <p:cNvPr id="3" name="Content Placeholder 2"/>
          <p:cNvSpPr>
            <a:spLocks noGrp="1"/>
          </p:cNvSpPr>
          <p:nvPr>
            <p:ph idx="1"/>
          </p:nvPr>
        </p:nvSpPr>
        <p:spPr/>
        <p:txBody>
          <a:bodyPr/>
          <a:lstStyle/>
          <a:p>
            <a:endParaRPr lang="tr-TR" dirty="0"/>
          </a:p>
          <a:p>
            <a:r>
              <a:rPr lang="tr-TR" dirty="0" smtClean="0"/>
              <a:t>AY </a:t>
            </a:r>
            <a:r>
              <a:rPr lang="tr-TR" dirty="0"/>
              <a:t>126/2: “İllerin idaresi yetki genişliği esasına dayanır”. </a:t>
            </a:r>
            <a:endParaRPr lang="tr-TR" dirty="0" smtClean="0"/>
          </a:p>
          <a:p>
            <a:r>
              <a:rPr lang="tr-TR" dirty="0" smtClean="0"/>
              <a:t>• </a:t>
            </a:r>
            <a:r>
              <a:rPr lang="tr-TR" dirty="0"/>
              <a:t>Merkezi idare – Taşra teşkilatı </a:t>
            </a:r>
            <a:endParaRPr lang="tr-TR" dirty="0" smtClean="0"/>
          </a:p>
          <a:p>
            <a:r>
              <a:rPr lang="tr-TR" dirty="0" smtClean="0"/>
              <a:t>• </a:t>
            </a:r>
            <a:r>
              <a:rPr lang="tr-TR" dirty="0"/>
              <a:t>İl İdaresi – Vali – İstisnai memuriyet </a:t>
            </a:r>
            <a:endParaRPr lang="tr-TR" dirty="0" smtClean="0"/>
          </a:p>
          <a:p>
            <a:r>
              <a:rPr lang="tr-TR" dirty="0" smtClean="0"/>
              <a:t>• </a:t>
            </a:r>
            <a:r>
              <a:rPr lang="tr-TR" dirty="0"/>
              <a:t>Merkeze danışmadan Devlet tüzel kişiliği adına karar alabilme</a:t>
            </a:r>
            <a:endParaRPr lang="en-US" dirty="0"/>
          </a:p>
        </p:txBody>
      </p:sp>
    </p:spTree>
    <p:extLst>
      <p:ext uri="{BB962C8B-B14F-4D97-AF65-F5344CB8AC3E}">
        <p14:creationId xmlns:p14="http://schemas.microsoft.com/office/powerpoint/2010/main" val="826927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İdari </a:t>
            </a:r>
            <a:r>
              <a:rPr lang="tr-TR" dirty="0" smtClean="0"/>
              <a:t>Vesayet  </a:t>
            </a:r>
            <a:endParaRPr lang="en-US" dirty="0"/>
          </a:p>
        </p:txBody>
      </p:sp>
      <p:sp>
        <p:nvSpPr>
          <p:cNvPr id="3" name="Content Placeholder 2"/>
          <p:cNvSpPr>
            <a:spLocks noGrp="1"/>
          </p:cNvSpPr>
          <p:nvPr>
            <p:ph idx="1"/>
          </p:nvPr>
        </p:nvSpPr>
        <p:spPr/>
        <p:txBody>
          <a:bodyPr>
            <a:normAutofit fontScale="85000" lnSpcReduction="20000"/>
          </a:bodyPr>
          <a:lstStyle/>
          <a:p>
            <a:r>
              <a:rPr lang="tr-TR" dirty="0" smtClean="0"/>
              <a:t>AY </a:t>
            </a:r>
            <a:r>
              <a:rPr lang="tr-TR" dirty="0"/>
              <a:t>127: Merkezi idarenin yerel idareler üzerindeki </a:t>
            </a:r>
            <a:r>
              <a:rPr lang="tr-TR" dirty="0" smtClean="0"/>
              <a:t>denetimidir.</a:t>
            </a:r>
          </a:p>
          <a:p>
            <a:r>
              <a:rPr lang="tr-TR" dirty="0" smtClean="0"/>
              <a:t>• </a:t>
            </a:r>
            <a:r>
              <a:rPr lang="tr-TR" dirty="0"/>
              <a:t>Bir kamu tüzel kişisinin daha merkezdeki bir başka kamu tüzel kişisi ve genellikle devlet tüzel kişisi tarafından denetlenmesi </a:t>
            </a:r>
            <a:endParaRPr lang="tr-TR" dirty="0" smtClean="0"/>
          </a:p>
          <a:p>
            <a:r>
              <a:rPr lang="tr-TR" dirty="0" smtClean="0"/>
              <a:t>• </a:t>
            </a:r>
            <a:r>
              <a:rPr lang="tr-TR" dirty="0"/>
              <a:t>Organlar üzerinde: Atama, Görevden alma, Soruşturma • İşlemler üzerinde: Onay, izne tabi tutma, veto, dava açma </a:t>
            </a:r>
            <a:endParaRPr lang="tr-TR" dirty="0" smtClean="0"/>
          </a:p>
          <a:p>
            <a:r>
              <a:rPr lang="tr-TR" dirty="0" smtClean="0"/>
              <a:t>• </a:t>
            </a:r>
            <a:r>
              <a:rPr lang="tr-TR" dirty="0"/>
              <a:t>Olağan değil istisnai ve spesifik bir yetki; açık yasal izin şart </a:t>
            </a:r>
            <a:endParaRPr lang="tr-TR" dirty="0" smtClean="0"/>
          </a:p>
          <a:p>
            <a:r>
              <a:rPr lang="tr-TR" dirty="0" smtClean="0"/>
              <a:t>• </a:t>
            </a:r>
            <a:r>
              <a:rPr lang="tr-TR" dirty="0"/>
              <a:t>AY 127/5: “Merkezi idare … kanunda belirtilen esas ve usuller dairesinde idari vesayet yetkisine sahiptir”</a:t>
            </a:r>
            <a:endParaRPr lang="en-US" dirty="0"/>
          </a:p>
        </p:txBody>
      </p:sp>
    </p:spTree>
    <p:extLst>
      <p:ext uri="{BB962C8B-B14F-4D97-AF65-F5344CB8AC3E}">
        <p14:creationId xmlns:p14="http://schemas.microsoft.com/office/powerpoint/2010/main" val="3811649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a:t>Vesayet ilişkisi Anayasa'ya göre mahalli idarelerle merkezi idare arasında tanınmış olmakla birlikte, iki farklı tüzel kişi arasında kanunda düzenlenmiş olması şartıyla tüzel kişilerden bir diğerine göre merkez kabul edilerek kurulan istisnai bir yetkidir. Buna göre, idari vesayet yetkisi  hiyerarşiye oldukça farklıdır. </a:t>
            </a:r>
            <a:endParaRPr lang="en-US" dirty="0"/>
          </a:p>
          <a:p>
            <a:endParaRPr lang="en-US" dirty="0"/>
          </a:p>
        </p:txBody>
      </p:sp>
    </p:spTree>
    <p:extLst>
      <p:ext uri="{BB962C8B-B14F-4D97-AF65-F5344CB8AC3E}">
        <p14:creationId xmlns:p14="http://schemas.microsoft.com/office/powerpoint/2010/main" val="31740256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İDARİ TEŞKİLAT</a:t>
            </a:r>
            <a:endParaRPr lang="en-US" dirty="0"/>
          </a:p>
        </p:txBody>
      </p:sp>
      <p:sp>
        <p:nvSpPr>
          <p:cNvPr id="3" name="Content Placeholder 2"/>
          <p:cNvSpPr>
            <a:spLocks noGrp="1"/>
          </p:cNvSpPr>
          <p:nvPr>
            <p:ph idx="1"/>
          </p:nvPr>
        </p:nvSpPr>
        <p:spPr/>
        <p:txBody>
          <a:bodyPr/>
          <a:lstStyle/>
          <a:p>
            <a:pPr marL="114300" indent="0">
              <a:buNone/>
            </a:pPr>
            <a:r>
              <a:rPr lang="en-US" dirty="0" smtClean="0"/>
              <a:t>A- MERKEZİ İDARE (DEVLET)</a:t>
            </a:r>
          </a:p>
          <a:p>
            <a:pPr marL="114300" indent="0">
              <a:buNone/>
            </a:pPr>
            <a:r>
              <a:rPr lang="en-US" dirty="0" smtClean="0"/>
              <a:t>(BAŞKENT VE TAŞRA TEŞKİLATINDAN OLUŞUR)</a:t>
            </a:r>
          </a:p>
          <a:p>
            <a:pPr marL="114300" indent="0">
              <a:buNone/>
            </a:pPr>
            <a:endParaRPr lang="en-US" dirty="0"/>
          </a:p>
          <a:p>
            <a:pPr marL="114300" indent="0">
              <a:buNone/>
            </a:pPr>
            <a:endParaRPr lang="en-US" dirty="0" smtClean="0"/>
          </a:p>
          <a:p>
            <a:pPr marL="114300" indent="0">
              <a:buNone/>
            </a:pPr>
            <a:r>
              <a:rPr lang="en-US" dirty="0" smtClean="0"/>
              <a:t>B-YERİNDEN YÖNETİM KURULUŞLARI</a:t>
            </a:r>
          </a:p>
          <a:p>
            <a:pPr marL="114300" indent="0">
              <a:buNone/>
            </a:pPr>
            <a:r>
              <a:rPr lang="en-US" dirty="0" smtClean="0"/>
              <a:t>1- (YER YÖNÜNDEN Y.Y.K.)</a:t>
            </a:r>
          </a:p>
          <a:p>
            <a:pPr marL="114300" indent="0">
              <a:buNone/>
            </a:pPr>
            <a:r>
              <a:rPr lang="en-US" dirty="0" smtClean="0"/>
              <a:t>2- ((HİZMET YÖNÜNDEN Y.Y.K.)</a:t>
            </a:r>
            <a:endParaRPr lang="en-US" dirty="0"/>
          </a:p>
          <a:p>
            <a:pPr marL="114300" indent="0">
              <a:buNone/>
            </a:pPr>
            <a:endParaRPr lang="en-US" dirty="0"/>
          </a:p>
        </p:txBody>
      </p:sp>
    </p:spTree>
    <p:extLst>
      <p:ext uri="{BB962C8B-B14F-4D97-AF65-F5344CB8AC3E}">
        <p14:creationId xmlns:p14="http://schemas.microsoft.com/office/powerpoint/2010/main" val="2324189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TotalTime>
  <Words>450</Words>
  <Application>Microsoft Office PowerPoint</Application>
  <PresentationFormat>Ekran Gösterisi (4:3)</PresentationFormat>
  <Paragraphs>40</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Office Theme</vt:lpstr>
      <vt:lpstr>4. Hafta</vt:lpstr>
      <vt:lpstr>PowerPoint Sunusu</vt:lpstr>
      <vt:lpstr>Hiyerarşi: </vt:lpstr>
      <vt:lpstr>PowerPoint Sunusu</vt:lpstr>
      <vt:lpstr>PowerPoint Sunusu</vt:lpstr>
      <vt:lpstr>Yetki Genişliği İlkesi </vt:lpstr>
      <vt:lpstr>İdari Vesayet  </vt:lpstr>
      <vt:lpstr>PowerPoint Sunusu</vt:lpstr>
      <vt:lpstr>İDARİ TEŞKİLAT</vt:lpstr>
      <vt:lpstr>Merkezi idarenin  başkent teşkilatı</vt:lpstr>
      <vt:lpstr>Cumhurbaşkanı ve cumhurbaşkanlığı</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apple</dc:creator>
  <cp:lastModifiedBy>user</cp:lastModifiedBy>
  <cp:revision>8</cp:revision>
  <dcterms:created xsi:type="dcterms:W3CDTF">2020-03-27T12:18:14Z</dcterms:created>
  <dcterms:modified xsi:type="dcterms:W3CDTF">2020-05-02T22:02:54Z</dcterms:modified>
</cp:coreProperties>
</file>