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u="sng" dirty="0"/>
              <a:t>Alkanlar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04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/>
              <a:t>Alkinler (asetilenler)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Alkinler</a:t>
            </a:r>
            <a:r>
              <a:rPr lang="tr-TR" dirty="0"/>
              <a:t>, C ≡ C üçlü bağı içeren </a:t>
            </a:r>
            <a:r>
              <a:rPr lang="tr-TR" dirty="0" smtClean="0"/>
              <a:t>bileşiklerdir ve </a:t>
            </a:r>
            <a:r>
              <a:rPr lang="tr-TR" dirty="0"/>
              <a:t>genel formülleri C</a:t>
            </a:r>
            <a:r>
              <a:rPr lang="tr-TR" baseline="30000" dirty="0"/>
              <a:t>2</a:t>
            </a:r>
            <a:r>
              <a:rPr lang="tr-TR" dirty="0"/>
              <a:t>H</a:t>
            </a:r>
            <a:r>
              <a:rPr lang="tr-TR" baseline="30000" dirty="0"/>
              <a:t>2n-2</a:t>
            </a:r>
            <a:r>
              <a:rPr lang="tr-TR" dirty="0"/>
              <a:t>’dir. </a:t>
            </a:r>
            <a:endParaRPr lang="tr-TR" dirty="0" smtClean="0"/>
          </a:p>
          <a:p>
            <a:r>
              <a:rPr lang="tr-TR" dirty="0" smtClean="0"/>
              <a:t>Alkinlerin </a:t>
            </a:r>
            <a:r>
              <a:rPr lang="tr-TR" dirty="0"/>
              <a:t>R−C≡C−H şeklinde olanlarına uç asetilenleri </a:t>
            </a:r>
            <a:r>
              <a:rPr lang="tr-TR" dirty="0" smtClean="0"/>
              <a:t>denir. </a:t>
            </a:r>
            <a:r>
              <a:rPr lang="tr-TR" dirty="0"/>
              <a:t>R−C≡C−R′ şeklinde </a:t>
            </a:r>
            <a:r>
              <a:rPr lang="tr-TR" dirty="0" smtClean="0"/>
              <a:t>moleküllere</a:t>
            </a:r>
            <a:r>
              <a:rPr lang="tr-TR" dirty="0" smtClean="0"/>
              <a:t> </a:t>
            </a:r>
            <a:r>
              <a:rPr lang="tr-TR" dirty="0" err="1"/>
              <a:t>dialkil</a:t>
            </a:r>
            <a:r>
              <a:rPr lang="tr-TR" dirty="0"/>
              <a:t> asetilen denir ve bunlar, üçlü bağın bulunduğu yere göre adlandırılırlar. Bazı önemli </a:t>
            </a:r>
            <a:r>
              <a:rPr lang="tr-TR" dirty="0" err="1"/>
              <a:t>alkinler</a:t>
            </a:r>
            <a:r>
              <a:rPr lang="tr-TR" dirty="0"/>
              <a:t> şunlardır: </a:t>
            </a:r>
          </a:p>
        </p:txBody>
      </p:sp>
    </p:spTree>
    <p:extLst>
      <p:ext uri="{BB962C8B-B14F-4D97-AF65-F5344CB8AC3E}">
        <p14:creationId xmlns:p14="http://schemas.microsoft.com/office/powerpoint/2010/main" val="275763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00226"/>
            <a:ext cx="10515600" cy="368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653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Alkinler, organik halojen bileşiklerinden, aldehit ve ketonlardan, eliminasyon ve </a:t>
            </a:r>
            <a:r>
              <a:rPr lang="tr-TR" dirty="0" err="1"/>
              <a:t>substitüsyon</a:t>
            </a:r>
            <a:r>
              <a:rPr lang="tr-TR" dirty="0"/>
              <a:t> reaksiyonlarıyla elde edilebilirler. </a:t>
            </a:r>
            <a:endParaRPr lang="tr-TR" dirty="0" smtClean="0"/>
          </a:p>
          <a:p>
            <a:r>
              <a:rPr lang="tr-TR" dirty="0" smtClean="0"/>
              <a:t>Organik </a:t>
            </a:r>
            <a:r>
              <a:rPr lang="tr-TR" dirty="0"/>
              <a:t>kimyada eliminasyon, ayrılma </a:t>
            </a:r>
            <a:r>
              <a:rPr lang="tr-TR" dirty="0" smtClean="0"/>
              <a:t>anlamındadır. </a:t>
            </a:r>
            <a:r>
              <a:rPr lang="tr-TR" dirty="0" err="1"/>
              <a:t>S</a:t>
            </a:r>
            <a:r>
              <a:rPr lang="tr-TR" dirty="0" err="1" smtClean="0"/>
              <a:t>ubstitüsyon</a:t>
            </a:r>
            <a:r>
              <a:rPr lang="tr-TR" dirty="0"/>
              <a:t>, bir organik molekülde bulunan bir atom veya </a:t>
            </a:r>
            <a:r>
              <a:rPr lang="tr-TR" dirty="0" smtClean="0"/>
              <a:t>grubun </a:t>
            </a:r>
            <a:r>
              <a:rPr lang="tr-TR" dirty="0"/>
              <a:t>başka bir atom veya grupla </a:t>
            </a:r>
            <a:r>
              <a:rPr lang="tr-TR" dirty="0" smtClean="0"/>
              <a:t>değiştirmesidir.  </a:t>
            </a:r>
            <a:endParaRPr lang="tr-TR" dirty="0"/>
          </a:p>
          <a:p>
            <a:r>
              <a:rPr lang="tr-TR" dirty="0"/>
              <a:t>Alkinler, katılma reaksiyonları, yükseltgenme reaksiyonları, indirgenme reaksiyonları verebilirler </a:t>
            </a:r>
            <a:r>
              <a:rPr lang="tr-TR"/>
              <a:t>ve </a:t>
            </a:r>
            <a:r>
              <a:rPr lang="tr-TR" smtClean="0"/>
              <a:t>alkin</a:t>
            </a:r>
            <a:r>
              <a:rPr lang="tr-TR" dirty="0" smtClean="0"/>
              <a:t> </a:t>
            </a:r>
            <a:r>
              <a:rPr lang="tr-TR" dirty="0"/>
              <a:t>tuzları oluşturabilirler. </a:t>
            </a:r>
          </a:p>
        </p:txBody>
      </p:sp>
    </p:spTree>
    <p:extLst>
      <p:ext uri="{BB962C8B-B14F-4D97-AF65-F5344CB8AC3E}">
        <p14:creationId xmlns:p14="http://schemas.microsoft.com/office/powerpoint/2010/main" val="32535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/>
              <a:t>Alkanlar (parafin hidrokarbonlar, doymuş hidrokarbonlar)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Alkanlar, C</a:t>
            </a:r>
            <a:r>
              <a:rPr lang="tr-TR" baseline="30000" dirty="0"/>
              <a:t>n</a:t>
            </a:r>
            <a:r>
              <a:rPr lang="tr-TR" dirty="0"/>
              <a:t>H</a:t>
            </a:r>
            <a:r>
              <a:rPr lang="tr-TR" baseline="30000" dirty="0"/>
              <a:t>2n+2 </a:t>
            </a:r>
            <a:r>
              <a:rPr lang="tr-TR" dirty="0"/>
              <a:t>genel formülü </a:t>
            </a:r>
            <a:r>
              <a:rPr lang="tr-TR" dirty="0" smtClean="0"/>
              <a:t>ile </a:t>
            </a:r>
            <a:r>
              <a:rPr lang="tr-TR" dirty="0"/>
              <a:t>doymuş </a:t>
            </a:r>
            <a:r>
              <a:rPr lang="tr-TR" dirty="0" smtClean="0"/>
              <a:t>hidrokarbonlar gösterilir: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47900"/>
            <a:ext cx="10058400" cy="356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04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alkandan türeyen </a:t>
            </a:r>
            <a:r>
              <a:rPr lang="tr-TR" dirty="0" smtClean="0"/>
              <a:t>kök, </a:t>
            </a:r>
            <a:r>
              <a:rPr lang="tr-TR" b="1" dirty="0"/>
              <a:t>alkil </a:t>
            </a:r>
            <a:r>
              <a:rPr lang="tr-TR" dirty="0" smtClean="0"/>
              <a:t>olarak</a:t>
            </a:r>
            <a:r>
              <a:rPr lang="tr-TR" dirty="0" smtClean="0"/>
              <a:t> </a:t>
            </a:r>
            <a:r>
              <a:rPr lang="tr-TR" dirty="0"/>
              <a:t>tanımlanır. </a:t>
            </a:r>
          </a:p>
          <a:p>
            <a:r>
              <a:rPr lang="tr-TR" dirty="0"/>
              <a:t>Metandan bir hidrojen ayrılmasıyla türeyen metil (−CH</a:t>
            </a:r>
            <a:r>
              <a:rPr lang="tr-TR" baseline="30000" dirty="0"/>
              <a:t>3</a:t>
            </a:r>
            <a:r>
              <a:rPr lang="tr-TR" dirty="0"/>
              <a:t>) kökünden başka iki hidrojen ayrılmasıyla </a:t>
            </a:r>
            <a:r>
              <a:rPr lang="tr-TR" dirty="0" smtClean="0"/>
              <a:t>metilen </a:t>
            </a:r>
            <a:r>
              <a:rPr lang="tr-TR" dirty="0"/>
              <a:t>(−CH</a:t>
            </a:r>
            <a:r>
              <a:rPr lang="tr-TR" baseline="30000" dirty="0"/>
              <a:t>2</a:t>
            </a:r>
            <a:r>
              <a:rPr lang="tr-TR" dirty="0"/>
              <a:t>−) ve üç hidrojen </a:t>
            </a:r>
            <a:r>
              <a:rPr lang="tr-TR" dirty="0" smtClean="0"/>
              <a:t>ayrılmasıyla </a:t>
            </a:r>
            <a:r>
              <a:rPr lang="tr-TR" dirty="0"/>
              <a:t>metin (=CH−) kökü </a:t>
            </a:r>
            <a:r>
              <a:rPr lang="tr-TR" dirty="0" smtClean="0"/>
              <a:t> ortaya çıkar. </a:t>
            </a:r>
            <a:r>
              <a:rPr lang="tr-TR" dirty="0"/>
              <a:t>Buna göre </a:t>
            </a:r>
            <a:r>
              <a:rPr lang="tr-TR" dirty="0"/>
              <a:t>metil </a:t>
            </a:r>
            <a:r>
              <a:rPr lang="tr-TR" dirty="0" smtClean="0"/>
              <a:t>klorür (CH</a:t>
            </a:r>
            <a:r>
              <a:rPr lang="tr-TR" baseline="30000" dirty="0" smtClean="0"/>
              <a:t>3</a:t>
            </a:r>
            <a:r>
              <a:rPr lang="tr-TR" dirty="0" smtClean="0"/>
              <a:t>Cl</a:t>
            </a:r>
            <a:r>
              <a:rPr lang="tr-TR" dirty="0"/>
              <a:t>), metilen klorür </a:t>
            </a:r>
            <a:r>
              <a:rPr lang="tr-TR" dirty="0" smtClean="0"/>
              <a:t>(CH</a:t>
            </a:r>
            <a:r>
              <a:rPr lang="tr-TR" baseline="30000" dirty="0" smtClean="0"/>
              <a:t>2</a:t>
            </a:r>
            <a:r>
              <a:rPr lang="tr-TR" dirty="0" smtClean="0"/>
              <a:t>Cl</a:t>
            </a:r>
            <a:r>
              <a:rPr lang="tr-TR" baseline="30000" dirty="0" smtClean="0"/>
              <a:t>2</a:t>
            </a:r>
            <a:r>
              <a:rPr lang="tr-TR" dirty="0"/>
              <a:t>); metin klorür </a:t>
            </a:r>
            <a:r>
              <a:rPr lang="tr-TR" dirty="0" smtClean="0"/>
              <a:t>(CHCl</a:t>
            </a:r>
            <a:r>
              <a:rPr lang="tr-TR" baseline="30000" dirty="0" smtClean="0"/>
              <a:t>3 </a:t>
            </a:r>
            <a:r>
              <a:rPr lang="tr-TR" dirty="0" smtClean="0"/>
              <a:t>) (kloroform) olarak </a:t>
            </a:r>
            <a:r>
              <a:rPr lang="tr-TR" dirty="0"/>
              <a:t>adlandırılır. </a:t>
            </a:r>
          </a:p>
          <a:p>
            <a:r>
              <a:rPr lang="tr-TR" dirty="0" err="1"/>
              <a:t>Etandan</a:t>
            </a:r>
            <a:r>
              <a:rPr lang="tr-TR" dirty="0"/>
              <a:t> bir hidrojen ayrılmasıyla türeyen etil (−C</a:t>
            </a:r>
            <a:r>
              <a:rPr lang="tr-TR" baseline="30000" dirty="0"/>
              <a:t>2</a:t>
            </a:r>
            <a:r>
              <a:rPr lang="tr-TR" dirty="0"/>
              <a:t>H</a:t>
            </a:r>
            <a:r>
              <a:rPr lang="tr-TR" baseline="30000" dirty="0"/>
              <a:t>5</a:t>
            </a:r>
            <a:r>
              <a:rPr lang="tr-TR" dirty="0"/>
              <a:t>) </a:t>
            </a:r>
            <a:r>
              <a:rPr lang="tr-TR" dirty="0" smtClean="0"/>
              <a:t>kökü, iki </a:t>
            </a:r>
            <a:r>
              <a:rPr lang="tr-TR" dirty="0"/>
              <a:t>hidrojen ayrılmasıyla türeyen etilen (−C</a:t>
            </a:r>
            <a:r>
              <a:rPr lang="tr-TR" baseline="30000" dirty="0"/>
              <a:t>2</a:t>
            </a:r>
            <a:r>
              <a:rPr lang="tr-TR" dirty="0"/>
              <a:t>H</a:t>
            </a:r>
            <a:r>
              <a:rPr lang="tr-TR" baseline="30000" dirty="0"/>
              <a:t>4</a:t>
            </a:r>
            <a:r>
              <a:rPr lang="tr-TR" dirty="0"/>
              <a:t>−) kökü </a:t>
            </a:r>
            <a:r>
              <a:rPr lang="tr-TR" dirty="0" smtClean="0"/>
              <a:t>ortaya çıkar. </a:t>
            </a:r>
            <a:r>
              <a:rPr lang="tr-TR" dirty="0"/>
              <a:t>Buna göre C</a:t>
            </a:r>
            <a:r>
              <a:rPr lang="tr-TR" baseline="30000" dirty="0"/>
              <a:t>2</a:t>
            </a:r>
            <a:r>
              <a:rPr lang="tr-TR" dirty="0"/>
              <a:t>H</a:t>
            </a:r>
            <a:r>
              <a:rPr lang="tr-TR" baseline="30000" dirty="0"/>
              <a:t>5</a:t>
            </a:r>
            <a:r>
              <a:rPr lang="tr-TR" dirty="0"/>
              <a:t>−</a:t>
            </a:r>
            <a:r>
              <a:rPr lang="tr-TR" dirty="0" smtClean="0"/>
              <a:t>OH </a:t>
            </a:r>
            <a:r>
              <a:rPr lang="tr-TR" dirty="0"/>
              <a:t>etil </a:t>
            </a:r>
            <a:r>
              <a:rPr lang="tr-TR" dirty="0" smtClean="0"/>
              <a:t>alkol, C</a:t>
            </a:r>
            <a:r>
              <a:rPr lang="tr-TR" baseline="30000" dirty="0" smtClean="0"/>
              <a:t>2</a:t>
            </a:r>
            <a:r>
              <a:rPr lang="tr-TR" dirty="0" smtClean="0"/>
              <a:t>H</a:t>
            </a:r>
            <a:r>
              <a:rPr lang="tr-TR" baseline="30000" dirty="0" smtClean="0"/>
              <a:t>4</a:t>
            </a:r>
            <a:r>
              <a:rPr lang="tr-TR" dirty="0" smtClean="0"/>
              <a:t>Br</a:t>
            </a:r>
            <a:r>
              <a:rPr lang="tr-TR" baseline="30000" dirty="0" smtClean="0"/>
              <a:t>2</a:t>
            </a:r>
            <a:r>
              <a:rPr lang="tr-TR" dirty="0" smtClean="0"/>
              <a:t> </a:t>
            </a:r>
            <a:r>
              <a:rPr lang="tr-TR" dirty="0"/>
              <a:t>etilen bromür olarak adlandırılır. </a:t>
            </a:r>
          </a:p>
        </p:txBody>
      </p:sp>
    </p:spTree>
    <p:extLst>
      <p:ext uri="{BB962C8B-B14F-4D97-AF65-F5344CB8AC3E}">
        <p14:creationId xmlns:p14="http://schemas.microsoft.com/office/powerpoint/2010/main" val="51999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molekülde kendisine dört farklı grup bağlı olan karbon atomlarına </a:t>
            </a:r>
            <a:r>
              <a:rPr lang="tr-TR" b="1" dirty="0"/>
              <a:t>asimetrik </a:t>
            </a:r>
            <a:r>
              <a:rPr lang="tr-TR" b="1" dirty="0" smtClean="0"/>
              <a:t> </a:t>
            </a:r>
            <a:r>
              <a:rPr lang="tr-TR" b="1" dirty="0"/>
              <a:t>karbon atomu </a:t>
            </a:r>
            <a:r>
              <a:rPr lang="tr-TR" dirty="0"/>
              <a:t>denir. </a:t>
            </a:r>
            <a:endParaRPr lang="tr-TR" dirty="0" smtClean="0"/>
          </a:p>
          <a:p>
            <a:r>
              <a:rPr lang="tr-TR" dirty="0" smtClean="0"/>
              <a:t>Asimetrik </a:t>
            </a:r>
            <a:r>
              <a:rPr lang="tr-TR" dirty="0"/>
              <a:t>karbon atomu içeren moleküllerin en önemli özelliği, </a:t>
            </a:r>
            <a:r>
              <a:rPr lang="tr-TR" dirty="0" smtClean="0"/>
              <a:t>simetrisi olmayan </a:t>
            </a:r>
            <a:r>
              <a:rPr lang="tr-TR" dirty="0"/>
              <a:t>molekül </a:t>
            </a:r>
            <a:r>
              <a:rPr lang="tr-TR" dirty="0" smtClean="0"/>
              <a:t>özelliğidir.</a:t>
            </a:r>
          </a:p>
          <a:p>
            <a:r>
              <a:rPr lang="tr-TR" dirty="0" smtClean="0"/>
              <a:t>Birbirinin </a:t>
            </a:r>
            <a:r>
              <a:rPr lang="tr-TR" dirty="0"/>
              <a:t>ayna görüntüsü olan ve üst üste çakıştırılamayan, </a:t>
            </a:r>
            <a:r>
              <a:rPr lang="tr-TR" b="1" dirty="0" err="1"/>
              <a:t>enantiyomerler</a:t>
            </a:r>
            <a:r>
              <a:rPr lang="tr-TR" b="1" dirty="0"/>
              <a:t> </a:t>
            </a:r>
            <a:r>
              <a:rPr lang="tr-TR" dirty="0" smtClean="0"/>
              <a:t>olarak</a:t>
            </a:r>
            <a:r>
              <a:rPr lang="tr-TR" dirty="0" smtClean="0"/>
              <a:t> </a:t>
            </a:r>
            <a:r>
              <a:rPr lang="tr-TR" dirty="0"/>
              <a:t>tanımlanan iki uzay </a:t>
            </a:r>
            <a:r>
              <a:rPr lang="tr-TR" dirty="0" smtClean="0"/>
              <a:t>izomeri meydana gelir.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77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Alkanlar, reaksiyonlar bakımından tembel </a:t>
            </a:r>
            <a:r>
              <a:rPr lang="tr-TR" dirty="0" smtClean="0"/>
              <a:t>bileşiklerdir ve </a:t>
            </a:r>
            <a:r>
              <a:rPr lang="tr-TR" dirty="0"/>
              <a:t>verdikleri reaksiyonlar az </a:t>
            </a:r>
            <a:r>
              <a:rPr lang="tr-TR" dirty="0" smtClean="0"/>
              <a:t>sayıdadır. Halojenlerle </a:t>
            </a:r>
            <a:r>
              <a:rPr lang="tr-TR" dirty="0" err="1"/>
              <a:t>substitüsyon</a:t>
            </a:r>
            <a:r>
              <a:rPr lang="tr-TR" dirty="0"/>
              <a:t> reaksiyonları, </a:t>
            </a:r>
            <a:r>
              <a:rPr lang="tr-TR" dirty="0" err="1"/>
              <a:t>alkenlerle</a:t>
            </a:r>
            <a:r>
              <a:rPr lang="tr-TR" dirty="0"/>
              <a:t> </a:t>
            </a:r>
            <a:r>
              <a:rPr lang="tr-TR" dirty="0" err="1"/>
              <a:t>alkilleme</a:t>
            </a:r>
            <a:r>
              <a:rPr lang="tr-TR" dirty="0"/>
              <a:t> reaksiyonları, yeterli oksijenle tam yanma reaksiyonları, yetersiz oksijenle yükseltgenme (oksitlenme) reaksiyonları verirler.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19441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Alkanlar yeterli miktarda oksijen </a:t>
            </a:r>
            <a:r>
              <a:rPr lang="tr-TR" dirty="0" smtClean="0"/>
              <a:t>alarak </a:t>
            </a:r>
            <a:r>
              <a:rPr lang="tr-TR" dirty="0"/>
              <a:t>tam yandıklarında karbon dioksit (CO</a:t>
            </a:r>
            <a:r>
              <a:rPr lang="tr-TR" baseline="30000" dirty="0"/>
              <a:t>2</a:t>
            </a:r>
            <a:r>
              <a:rPr lang="tr-TR" dirty="0"/>
              <a:t>) ve su (H</a:t>
            </a:r>
            <a:r>
              <a:rPr lang="tr-TR" baseline="30000" dirty="0"/>
              <a:t>2</a:t>
            </a:r>
            <a:r>
              <a:rPr lang="tr-TR" dirty="0"/>
              <a:t>O) meydana gelir ve ısı enerjisi açığa çıkar. </a:t>
            </a:r>
            <a:endParaRPr lang="tr-TR" dirty="0" smtClean="0"/>
          </a:p>
          <a:p>
            <a:r>
              <a:rPr lang="tr-TR" dirty="0" smtClean="0"/>
              <a:t>Alkanların </a:t>
            </a:r>
            <a:r>
              <a:rPr lang="tr-TR" dirty="0"/>
              <a:t>yetersiz oksijen nedeniyle tam olmayan yanmaları sonucunda karbon monoksit (CO), aldehitler, ketonlar, karboksilik asitler ve is şeklinde karbon meydana </a:t>
            </a:r>
            <a:r>
              <a:rPr lang="tr-TR" dirty="0" smtClean="0"/>
              <a:t>gelir. Ortaya çıkan bu ürünler, hava ve çevre kirliğine yol açarlar.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5541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err="1"/>
              <a:t>Alkenler</a:t>
            </a:r>
            <a:r>
              <a:rPr lang="tr-TR" u="sng" dirty="0"/>
              <a:t> (etilen hidrokarbonlar, olefinler)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Alkenler</a:t>
            </a:r>
            <a:r>
              <a:rPr lang="tr-TR" dirty="0"/>
              <a:t>, C</a:t>
            </a:r>
            <a:r>
              <a:rPr lang="tr-TR" baseline="30000" dirty="0"/>
              <a:t>n</a:t>
            </a:r>
            <a:r>
              <a:rPr lang="tr-TR" dirty="0"/>
              <a:t>H</a:t>
            </a:r>
            <a:r>
              <a:rPr lang="tr-TR" baseline="30000" dirty="0"/>
              <a:t>2n </a:t>
            </a:r>
            <a:r>
              <a:rPr lang="tr-TR" dirty="0"/>
              <a:t>genel </a:t>
            </a:r>
            <a:r>
              <a:rPr lang="tr-TR" dirty="0" smtClean="0"/>
              <a:t>formülüne sahip </a:t>
            </a:r>
            <a:r>
              <a:rPr lang="tr-TR" dirty="0"/>
              <a:t>doymamış </a:t>
            </a:r>
            <a:r>
              <a:rPr lang="tr-TR" dirty="0" smtClean="0"/>
              <a:t>hidrokarbonlardır: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324" y="2266950"/>
            <a:ext cx="10039351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6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Alkenlerde</a:t>
            </a:r>
            <a:r>
              <a:rPr lang="tr-TR" dirty="0"/>
              <a:t> molekül </a:t>
            </a:r>
            <a:r>
              <a:rPr lang="tr-TR" dirty="0" smtClean="0"/>
              <a:t>büyüdükçe molekül içi </a:t>
            </a:r>
            <a:r>
              <a:rPr lang="tr-TR" dirty="0" err="1" smtClean="0"/>
              <a:t>stabilite</a:t>
            </a:r>
            <a:r>
              <a:rPr lang="tr-TR" dirty="0" smtClean="0"/>
              <a:t> </a:t>
            </a:r>
            <a:r>
              <a:rPr lang="tr-TR" dirty="0" smtClean="0"/>
              <a:t>artar.</a:t>
            </a:r>
          </a:p>
          <a:p>
            <a:r>
              <a:rPr lang="tr-TR" dirty="0" smtClean="0"/>
              <a:t>Geometrik </a:t>
            </a:r>
            <a:r>
              <a:rPr lang="tr-TR" dirty="0"/>
              <a:t>izomerler (</a:t>
            </a:r>
            <a:r>
              <a:rPr lang="tr-TR" dirty="0" err="1"/>
              <a:t>cis</a:t>
            </a:r>
            <a:r>
              <a:rPr lang="tr-TR" dirty="0"/>
              <a:t>- ve trans- izomerler) ve optik izomerler (</a:t>
            </a:r>
            <a:r>
              <a:rPr lang="tr-TR" dirty="0" err="1"/>
              <a:t>enantiyomerler</a:t>
            </a:r>
            <a:r>
              <a:rPr lang="tr-TR" dirty="0"/>
              <a:t>) uzaysal izomerler (</a:t>
            </a:r>
            <a:r>
              <a:rPr lang="tr-TR" dirty="0" err="1"/>
              <a:t>stereoizomerler</a:t>
            </a:r>
            <a:r>
              <a:rPr lang="tr-TR" dirty="0" smtClean="0"/>
              <a:t>) olarak isimlendirilir. Bilinen </a:t>
            </a:r>
            <a:r>
              <a:rPr lang="tr-TR" dirty="0"/>
              <a:t>bir uzaysal </a:t>
            </a:r>
            <a:r>
              <a:rPr lang="tr-TR" dirty="0" smtClean="0"/>
              <a:t>izomerin, başka </a:t>
            </a:r>
            <a:r>
              <a:rPr lang="tr-TR" dirty="0"/>
              <a:t>bir uzaysal izomere dönüşmesi </a:t>
            </a:r>
            <a:r>
              <a:rPr lang="tr-TR" b="1" dirty="0" err="1"/>
              <a:t>stereospesifik</a:t>
            </a:r>
            <a:r>
              <a:rPr lang="tr-TR" b="1" dirty="0"/>
              <a:t> reaksiyon </a:t>
            </a:r>
            <a:r>
              <a:rPr lang="tr-TR" dirty="0"/>
              <a:t>olarak </a:t>
            </a:r>
            <a:r>
              <a:rPr lang="tr-TR" dirty="0" smtClean="0"/>
              <a:t>tanımlanır.</a:t>
            </a:r>
          </a:p>
          <a:p>
            <a:r>
              <a:rPr lang="tr-TR" dirty="0" smtClean="0"/>
              <a:t>Geometrik </a:t>
            </a:r>
            <a:r>
              <a:rPr lang="tr-TR" dirty="0"/>
              <a:t>izomerin optik izomerlere veya optik izomerlerin geometrik izomerlere dönüşmesi </a:t>
            </a:r>
            <a:r>
              <a:rPr lang="tr-TR" b="1" dirty="0" err="1"/>
              <a:t>stereoselektif</a:t>
            </a:r>
            <a:r>
              <a:rPr lang="tr-TR" b="1" dirty="0"/>
              <a:t> reaksiyon </a:t>
            </a:r>
            <a:r>
              <a:rPr lang="tr-TR" dirty="0"/>
              <a:t>olarak tanımlanır. </a:t>
            </a:r>
          </a:p>
        </p:txBody>
      </p:sp>
    </p:spTree>
    <p:extLst>
      <p:ext uri="{BB962C8B-B14F-4D97-AF65-F5344CB8AC3E}">
        <p14:creationId xmlns:p14="http://schemas.microsoft.com/office/powerpoint/2010/main" val="395604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Asitin</a:t>
            </a:r>
            <a:r>
              <a:rPr lang="tr-TR" dirty="0" smtClean="0"/>
              <a:t> katalizörlüğünde reaksiyonla, </a:t>
            </a:r>
            <a:r>
              <a:rPr lang="tr-TR" dirty="0" err="1"/>
              <a:t>alkenlere</a:t>
            </a:r>
            <a:r>
              <a:rPr lang="tr-TR" dirty="0"/>
              <a:t> su katılabilir ve alkoller meydana gelir: 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676650"/>
            <a:ext cx="5553074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7650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24</TotalTime>
  <Words>476</Words>
  <Application>Microsoft Office PowerPoint</Application>
  <PresentationFormat>Geniş ekran</PresentationFormat>
  <Paragraphs>27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Alkanlar</vt:lpstr>
      <vt:lpstr>Alkanlar (parafin hidrokarbonlar, doymuş hidrokarbonlar) </vt:lpstr>
      <vt:lpstr>PowerPoint Sunusu</vt:lpstr>
      <vt:lpstr>PowerPoint Sunusu</vt:lpstr>
      <vt:lpstr>PowerPoint Sunusu</vt:lpstr>
      <vt:lpstr>PowerPoint Sunusu</vt:lpstr>
      <vt:lpstr>Alkenler (etilen hidrokarbonlar, olefinler) </vt:lpstr>
      <vt:lpstr>Alkenler</vt:lpstr>
      <vt:lpstr>PowerPoint Sunusu</vt:lpstr>
      <vt:lpstr>Alkinler (asetilenler)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Alkanlar</dc:title>
  <dc:creator>Berrin Salmanoglu</dc:creator>
  <cp:lastModifiedBy>Berrin Salmanoglu</cp:lastModifiedBy>
  <cp:revision>3</cp:revision>
  <dcterms:created xsi:type="dcterms:W3CDTF">2019-12-05T08:40:28Z</dcterms:created>
  <dcterms:modified xsi:type="dcterms:W3CDTF">2019-12-05T09:04:29Z</dcterms:modified>
</cp:coreProperties>
</file>