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97178-44FD-4DFA-8DA6-D870067DE0DC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84F5E-B605-4E19-A8B1-CC87B9B6F48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tr-TR" dirty="0" smtClean="0"/>
              <a:t>Kimyasal  Kinetik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7572428" cy="3286148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tr-TR" sz="1400" dirty="0" smtClean="0">
                <a:solidFill>
                  <a:schemeClr val="tx1"/>
                </a:solidFill>
              </a:rPr>
              <a:t>Kimyasal reaksiyonların hız ve mekanizmalarını inceleyen kimya dalıdır.</a:t>
            </a:r>
          </a:p>
          <a:p>
            <a:pPr algn="just">
              <a:lnSpc>
                <a:spcPct val="170000"/>
              </a:lnSpc>
            </a:pPr>
            <a:endParaRPr lang="tr-TR" sz="1400" dirty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tr-TR" sz="1400" dirty="0" smtClean="0">
                <a:solidFill>
                  <a:schemeClr val="tx1"/>
                </a:solidFill>
              </a:rPr>
              <a:t> Reaksiyona giren maddelerin tümünün aynı fazda olduğu homojen reaksiyonlarda reaksiyon hızı  (RH)= k . [Reaksiyona giren maddelerin </a:t>
            </a:r>
            <a:r>
              <a:rPr lang="tr-TR" sz="1400" dirty="0" err="1" smtClean="0">
                <a:solidFill>
                  <a:schemeClr val="tx1"/>
                </a:solidFill>
              </a:rPr>
              <a:t>molar</a:t>
            </a:r>
            <a:r>
              <a:rPr lang="tr-TR" sz="1400" dirty="0" smtClean="0">
                <a:solidFill>
                  <a:schemeClr val="tx1"/>
                </a:solidFill>
              </a:rPr>
              <a:t> konsantrasyon çarpımı]  olarak tanımlanmaktadır. k . reaksiyon hız sabiti ifadesidir.</a:t>
            </a:r>
          </a:p>
          <a:p>
            <a:pPr algn="just">
              <a:lnSpc>
                <a:spcPct val="170000"/>
              </a:lnSpc>
            </a:pPr>
            <a:r>
              <a:rPr lang="tr-TR" sz="1400" dirty="0" smtClean="0">
                <a:solidFill>
                  <a:schemeClr val="tx1"/>
                </a:solidFill>
              </a:rPr>
              <a:t>Genel olarak  , A+B    C+D  ifadesi için   reaksiyon hız eşitliği ,</a:t>
            </a:r>
          </a:p>
          <a:p>
            <a:pPr algn="just">
              <a:lnSpc>
                <a:spcPct val="170000"/>
              </a:lnSpc>
            </a:pPr>
            <a:r>
              <a:rPr lang="tr-TR" sz="1400" dirty="0">
                <a:solidFill>
                  <a:schemeClr val="tx1"/>
                </a:solidFill>
              </a:rPr>
              <a:t> </a:t>
            </a:r>
            <a:r>
              <a:rPr lang="tr-TR" sz="1400" dirty="0" smtClean="0">
                <a:solidFill>
                  <a:schemeClr val="tx1"/>
                </a:solidFill>
              </a:rPr>
              <a:t> RH = k.[A] [B]    şeklinde ifade edilir.</a:t>
            </a:r>
            <a:endParaRPr lang="tr-TR" sz="1400" dirty="0">
              <a:solidFill>
                <a:schemeClr val="tx1"/>
              </a:solidFill>
            </a:endParaRPr>
          </a:p>
        </p:txBody>
      </p:sp>
      <p:sp>
        <p:nvSpPr>
          <p:cNvPr id="5" name="4 Sağ Ok"/>
          <p:cNvSpPr/>
          <p:nvPr/>
        </p:nvSpPr>
        <p:spPr>
          <a:xfrm>
            <a:off x="2214546" y="4500570"/>
            <a:ext cx="7143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reaksiyonlarda ortama kataliz ilave edilmeden reaksiyonun hızlandığı gözlenmiştir bunun nedeni reaksiyona giren maddelerin kendi </a:t>
            </a:r>
            <a:r>
              <a:rPr lang="tr-TR" smtClean="0"/>
              <a:t>kendilerini katalizlemesidir.</a:t>
            </a:r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Kaynaklar</a:t>
            </a:r>
          </a:p>
          <a:p>
            <a:r>
              <a:rPr lang="tr-TR" dirty="0" smtClean="0"/>
              <a:t>1. Temel Kimya 2, Peter ATKİNS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Loretta</a:t>
            </a:r>
            <a:r>
              <a:rPr lang="tr-TR" dirty="0" smtClean="0"/>
              <a:t> </a:t>
            </a:r>
            <a:r>
              <a:rPr lang="tr-TR" dirty="0" err="1" smtClean="0"/>
              <a:t>Jones</a:t>
            </a:r>
            <a:r>
              <a:rPr lang="tr-TR" dirty="0" smtClean="0"/>
              <a:t> Çeviri Editörleri , E.Kılıç,F.Köseoğlu ,H.Yılmaz</a:t>
            </a:r>
          </a:p>
          <a:p>
            <a:r>
              <a:rPr lang="tr-TR" dirty="0" smtClean="0"/>
              <a:t>2.Temel Kimya , M.J.</a:t>
            </a:r>
            <a:r>
              <a:rPr lang="tr-TR" dirty="0" err="1" smtClean="0"/>
              <a:t>Sienko</a:t>
            </a:r>
            <a:r>
              <a:rPr lang="tr-TR" dirty="0" smtClean="0"/>
              <a:t> , R.A. </a:t>
            </a:r>
          </a:p>
          <a:p>
            <a:r>
              <a:rPr lang="tr-TR" dirty="0" smtClean="0"/>
              <a:t>   </a:t>
            </a:r>
            <a:r>
              <a:rPr lang="tr-TR" dirty="0" err="1" smtClean="0"/>
              <a:t>Plane</a:t>
            </a:r>
            <a:r>
              <a:rPr lang="tr-TR" dirty="0" smtClean="0"/>
              <a:t>,</a:t>
            </a:r>
            <a:r>
              <a:rPr lang="tr-TR" dirty="0" err="1" smtClean="0"/>
              <a:t>Principles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endParaRPr lang="tr-TR" dirty="0" smtClean="0"/>
          </a:p>
          <a:p>
            <a:r>
              <a:rPr lang="tr-TR" dirty="0" smtClean="0"/>
              <a:t>3. Genel Kimya İlkeler ve modern uygulamalar </a:t>
            </a:r>
          </a:p>
          <a:p>
            <a:r>
              <a:rPr lang="tr-TR" dirty="0" smtClean="0"/>
              <a:t>  </a:t>
            </a:r>
            <a:r>
              <a:rPr lang="tr-TR" dirty="0" err="1" smtClean="0"/>
              <a:t>Petruccı</a:t>
            </a:r>
            <a:r>
              <a:rPr lang="tr-TR" dirty="0" smtClean="0"/>
              <a:t> </a:t>
            </a:r>
            <a:r>
              <a:rPr lang="tr-TR" dirty="0" err="1" smtClean="0"/>
              <a:t>Herring</a:t>
            </a:r>
            <a:r>
              <a:rPr lang="tr-TR" dirty="0" smtClean="0"/>
              <a:t>  </a:t>
            </a:r>
            <a:r>
              <a:rPr lang="tr-TR" dirty="0" err="1" smtClean="0"/>
              <a:t>Madura</a:t>
            </a:r>
            <a:r>
              <a:rPr lang="tr-TR" dirty="0" smtClean="0"/>
              <a:t> </a:t>
            </a:r>
            <a:r>
              <a:rPr lang="tr-TR" dirty="0" err="1" smtClean="0"/>
              <a:t>Bissonnette</a:t>
            </a:r>
            <a:r>
              <a:rPr lang="tr-TR" dirty="0" smtClean="0"/>
              <a:t>, Çevirenler T.Uyar, S.Aksoy, R. </a:t>
            </a:r>
            <a:r>
              <a:rPr lang="tr-TR" smtClean="0"/>
              <a:t>İnam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Reaksiyon hızına etki eden faktörler: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Reaksiyona giren maddenin cinsi :</a:t>
            </a:r>
          </a:p>
          <a:p>
            <a:r>
              <a:rPr lang="tr-TR" dirty="0" smtClean="0"/>
              <a:t>Bilindiği gibi reaksiyonlar moleküller arası bağların koparılıp yeni bağlar oluşması ile meydana gelmektedir. Eğer molekülün cinsi  içerdiği bağ kolay koparılırsa reaksiyon hızlı güç koparılırsa reaksiyon yavaş olacaktır.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 Maddenin konsantrasyonuna;</a:t>
            </a:r>
          </a:p>
          <a:p>
            <a:r>
              <a:rPr lang="tr-TR" dirty="0" smtClean="0"/>
              <a:t>Reaksiyona giren maddelerin konsantrasyonu sürekli değişmekte olup  reaksiyon </a:t>
            </a:r>
            <a:r>
              <a:rPr lang="tr-TR" dirty="0" err="1" smtClean="0"/>
              <a:t>hızıda</a:t>
            </a:r>
            <a:r>
              <a:rPr lang="tr-TR" dirty="0" smtClean="0"/>
              <a:t> değişmektedir.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/>
              <a:t>Birinci dereceden reaksiyonlar </a:t>
            </a:r>
            <a:r>
              <a:rPr lang="tr-TR" dirty="0" smtClean="0"/>
              <a:t>;</a:t>
            </a:r>
          </a:p>
          <a:p>
            <a:r>
              <a:rPr lang="tr-TR" dirty="0" smtClean="0"/>
              <a:t>  X   Y    şeklindeki bir reaksiyonlar için;</a:t>
            </a:r>
          </a:p>
          <a:p>
            <a:endParaRPr lang="tr-TR" dirty="0" smtClean="0"/>
          </a:p>
          <a:p>
            <a:r>
              <a:rPr lang="tr-TR" dirty="0" smtClean="0"/>
              <a:t>RH = k.[X] şeklinde yazılmakta olup , matematiksel olarak ,</a:t>
            </a:r>
          </a:p>
          <a:p>
            <a:r>
              <a:rPr lang="tr-TR" dirty="0" smtClean="0"/>
              <a:t>- d[X]  / </a:t>
            </a:r>
            <a:r>
              <a:rPr lang="tr-TR" dirty="0" err="1" smtClean="0"/>
              <a:t>dt</a:t>
            </a:r>
            <a:r>
              <a:rPr lang="tr-TR" dirty="0" smtClean="0"/>
              <a:t>  = k[X]   ifade edilir. </a:t>
            </a:r>
            <a:endParaRPr lang="tr-TR" dirty="0"/>
          </a:p>
          <a:p>
            <a:r>
              <a:rPr lang="tr-TR" dirty="0" smtClean="0"/>
              <a:t>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ağ Ok"/>
          <p:cNvSpPr/>
          <p:nvPr/>
        </p:nvSpPr>
        <p:spPr>
          <a:xfrm>
            <a:off x="1357290" y="2428868"/>
            <a:ext cx="7143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tip reaksiyonlar için reaksiyona giren maddelerin konsantrasyonunun yarıya inmesi için geçecek süre olarak tanımlanan yarı ömür ise  ;</a:t>
            </a:r>
          </a:p>
          <a:p>
            <a:endParaRPr lang="tr-TR" dirty="0"/>
          </a:p>
          <a:p>
            <a:r>
              <a:rPr lang="tr-TR" dirty="0" smtClean="0"/>
              <a:t>t ½ = 0.673 /k olarak ifade edilmektedir.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Sıfırıncı</a:t>
            </a:r>
            <a:r>
              <a:rPr lang="tr-TR" dirty="0" smtClean="0"/>
              <a:t> derece reaksiyonlar ;</a:t>
            </a:r>
          </a:p>
          <a:p>
            <a:endParaRPr lang="tr-TR" dirty="0"/>
          </a:p>
          <a:p>
            <a:r>
              <a:rPr lang="tr-TR" dirty="0" smtClean="0"/>
              <a:t>Bu reaksiyonlar reaksiyon hızının konsantrasyona bağlı olmadığı reaksiyonlar olup bu reaksiyonlarda hız sistemin </a:t>
            </a:r>
            <a:r>
              <a:rPr lang="tr-TR" dirty="0" err="1" smtClean="0"/>
              <a:t>absorpladığı</a:t>
            </a:r>
            <a:r>
              <a:rPr lang="tr-TR" dirty="0" smtClean="0"/>
              <a:t> ışık ile ölçülmektedir.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Matematiksel olarak,</a:t>
            </a:r>
          </a:p>
          <a:p>
            <a:r>
              <a:rPr lang="tr-TR" dirty="0" smtClean="0"/>
              <a:t> RH= k.[x]0 olarak ifade edilir ve zamana bağlı konsantrasyon grafiği çizildiğinde  doğrunun eğimi  reaksiyon hız sabitine eşit olarak alınmaktadır.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3. Reaksiyon hızına Sıcaklığın etkisi </a:t>
            </a:r>
          </a:p>
          <a:p>
            <a:endParaRPr lang="tr-TR" dirty="0"/>
          </a:p>
          <a:p>
            <a:r>
              <a:rPr lang="tr-TR" dirty="0" smtClean="0"/>
              <a:t>Reaksiyon hızının sıcaklık ile değişimi hız sabiti ile </a:t>
            </a:r>
            <a:r>
              <a:rPr lang="tr-TR" dirty="0" err="1" smtClean="0"/>
              <a:t>Arrhenius</a:t>
            </a:r>
            <a:r>
              <a:rPr lang="tr-TR" dirty="0" smtClean="0"/>
              <a:t> tarafından formüle edilmiştir. Bu bağıntı </a:t>
            </a:r>
          </a:p>
          <a:p>
            <a:r>
              <a:rPr lang="tr-TR" dirty="0"/>
              <a:t> </a:t>
            </a:r>
            <a:r>
              <a:rPr lang="tr-TR" dirty="0" smtClean="0"/>
              <a:t>     k= A.e –</a:t>
            </a:r>
            <a:r>
              <a:rPr lang="tr-TR" dirty="0" err="1" smtClean="0"/>
              <a:t>Ea</a:t>
            </a:r>
            <a:r>
              <a:rPr lang="tr-TR" dirty="0" smtClean="0"/>
              <a:t>/RT  şeklinde olup ilgili parametreler ise  k: reaksiyon hız sabiti, A= çarpışma sayısı, </a:t>
            </a:r>
            <a:r>
              <a:rPr lang="tr-TR" dirty="0" err="1" smtClean="0"/>
              <a:t>Ea</a:t>
            </a:r>
            <a:r>
              <a:rPr lang="tr-TR" dirty="0" smtClean="0"/>
              <a:t> :Aktivasyon enerjisi R: Gaz Sabiti , T : Kelvin cinsinden mutlak sıcaklığı ifade etmektedir.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4. Reaksiyon Hızına Katalizin Etkisi</a:t>
            </a:r>
          </a:p>
          <a:p>
            <a:endParaRPr lang="tr-TR" dirty="0"/>
          </a:p>
          <a:p>
            <a:r>
              <a:rPr lang="tr-TR" dirty="0" smtClean="0"/>
              <a:t>Reaksiyona girmeyen ancak reaksiyon hızının artmasını sağlayan faktörlerden olup reaksiyonun aktivasyon enerjisinin düşmesine neden olmaktadır.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396</Words>
  <Application>Microsoft Office PowerPoint</Application>
  <PresentationFormat>Ekran Gösterisi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Kimyasal  Kinetik </vt:lpstr>
      <vt:lpstr>Reaksiyon hızına etki eden faktörler: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Kimyasal  Kinetik</dc:title>
  <dc:creator>başkan</dc:creator>
  <cp:lastModifiedBy>başkan</cp:lastModifiedBy>
  <cp:revision>3</cp:revision>
  <dcterms:created xsi:type="dcterms:W3CDTF">2017-07-11T10:16:42Z</dcterms:created>
  <dcterms:modified xsi:type="dcterms:W3CDTF">2017-07-17T09:40:08Z</dcterms:modified>
</cp:coreProperties>
</file>