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91" d="100"/>
          <a:sy n="91" d="100"/>
        </p:scale>
        <p:origin x="43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9E94-7878-4629-B21F-F25D24FECCE3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6F02A-3C98-46F2-A2E0-6DB8D343D7C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9E94-7878-4629-B21F-F25D24FECCE3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6F02A-3C98-46F2-A2E0-6DB8D343D7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9E94-7878-4629-B21F-F25D24FECCE3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6F02A-3C98-46F2-A2E0-6DB8D343D7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9E94-7878-4629-B21F-F25D24FECCE3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6F02A-3C98-46F2-A2E0-6DB8D343D7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9E94-7878-4629-B21F-F25D24FECCE3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6F02A-3C98-46F2-A2E0-6DB8D343D7C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9E94-7878-4629-B21F-F25D24FECCE3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6F02A-3C98-46F2-A2E0-6DB8D343D7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9E94-7878-4629-B21F-F25D24FECCE3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6F02A-3C98-46F2-A2E0-6DB8D343D7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9E94-7878-4629-B21F-F25D24FECCE3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6F02A-3C98-46F2-A2E0-6DB8D343D7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9E94-7878-4629-B21F-F25D24FECCE3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6F02A-3C98-46F2-A2E0-6DB8D343D7C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9E94-7878-4629-B21F-F25D24FECCE3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6F02A-3C98-46F2-A2E0-6DB8D343D7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9E94-7878-4629-B21F-F25D24FECCE3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6F02A-3C98-46F2-A2E0-6DB8D343D7C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6739E94-7878-4629-B21F-F25D24FECCE3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A96F02A-3C98-46F2-A2E0-6DB8D343D7C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14144" y="445168"/>
            <a:ext cx="9997440" cy="1467852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latin typeface="+mn-lt"/>
              </a:rPr>
              <a:t/>
            </a:r>
            <a:br>
              <a:rPr lang="tr-TR" b="1" dirty="0" smtClean="0">
                <a:latin typeface="+mn-lt"/>
              </a:rPr>
            </a:br>
            <a:r>
              <a:rPr lang="tr-TR" sz="3600" b="1" dirty="0" smtClean="0">
                <a:effectLst/>
                <a:latin typeface="+mn-lt"/>
              </a:rPr>
              <a:t>Yetişkin Eğitimini Gerektiren Nedenler</a:t>
            </a:r>
            <a:r>
              <a:rPr lang="tr-TR" sz="3600" b="1" dirty="0">
                <a:effectLst/>
                <a:latin typeface="+mn-lt"/>
              </a:rPr>
              <a:t/>
            </a:r>
            <a:br>
              <a:rPr lang="tr-TR" sz="3600" b="1" dirty="0">
                <a:effectLst/>
                <a:latin typeface="+mn-lt"/>
              </a:rPr>
            </a:br>
            <a:r>
              <a:rPr lang="tr-TR" sz="3600" b="1" dirty="0" smtClean="0">
                <a:effectLst/>
                <a:latin typeface="+mn-lt"/>
              </a:rPr>
              <a:t>Örgün </a:t>
            </a:r>
            <a:r>
              <a:rPr lang="tr-TR" sz="3600" b="1" dirty="0">
                <a:effectLst/>
                <a:latin typeface="+mn-lt"/>
              </a:rPr>
              <a:t>Eğitimle İlgili Nedenler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4144" y="2189746"/>
            <a:ext cx="9828677" cy="3043991"/>
          </a:xfrm>
        </p:spPr>
        <p:txBody>
          <a:bodyPr/>
          <a:lstStyle/>
          <a:p>
            <a:pPr lvl="0"/>
            <a:r>
              <a:rPr lang="tr-TR" sz="2400" dirty="0"/>
              <a:t>Okul eğitiminin tüm nüfusa yaygınlaştırılamaması</a:t>
            </a:r>
          </a:p>
          <a:p>
            <a:pPr lvl="0"/>
            <a:r>
              <a:rPr lang="tr-TR" sz="2400" dirty="0"/>
              <a:t>Okul eğitiminde nitelik düşüklüğü</a:t>
            </a:r>
          </a:p>
          <a:p>
            <a:pPr lvl="0"/>
            <a:r>
              <a:rPr lang="tr-TR" sz="2400" dirty="0"/>
              <a:t>Ana ve babaların eğitimi yoluyla çocukların eğitim başarısını yükseltmek</a:t>
            </a:r>
          </a:p>
          <a:p>
            <a:pPr lvl="0"/>
            <a:r>
              <a:rPr lang="tr-TR" sz="2400" dirty="0"/>
              <a:t>Okul eğitimi yoluyla kazanılanların zaman geçtikçe geçersiz hale gelmesi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596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401220"/>
            <a:ext cx="10515600" cy="165618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latin typeface="+mn-lt"/>
              </a:rPr>
              <a:t/>
            </a:r>
            <a:br>
              <a:rPr lang="tr-TR" b="1" dirty="0" smtClean="0">
                <a:latin typeface="+mn-lt"/>
              </a:rPr>
            </a:br>
            <a:r>
              <a:rPr lang="tr-TR" sz="3600" b="1" dirty="0" smtClean="0">
                <a:effectLst/>
                <a:latin typeface="+mn-lt"/>
              </a:rPr>
              <a:t>Yetişkin Eğitimini Gerektiren Nedenler</a:t>
            </a:r>
            <a:br>
              <a:rPr lang="tr-TR" sz="3600" b="1" dirty="0" smtClean="0">
                <a:effectLst/>
                <a:latin typeface="+mn-lt"/>
              </a:rPr>
            </a:br>
            <a:r>
              <a:rPr lang="tr-TR" sz="3600" b="1" dirty="0" smtClean="0">
                <a:effectLst/>
                <a:latin typeface="+mn-lt"/>
              </a:rPr>
              <a:t>Ekonomik </a:t>
            </a:r>
            <a:r>
              <a:rPr lang="tr-TR" sz="3600" b="1" dirty="0">
                <a:effectLst/>
                <a:latin typeface="+mn-lt"/>
              </a:rPr>
              <a:t>ve Teknolojik </a:t>
            </a:r>
            <a:r>
              <a:rPr lang="tr-TR" sz="3600" b="1" dirty="0" smtClean="0">
                <a:effectLst/>
                <a:latin typeface="+mn-lt"/>
              </a:rPr>
              <a:t>Nedenler </a:t>
            </a:r>
            <a:r>
              <a:rPr lang="tr-TR" dirty="0">
                <a:latin typeface="+mn-lt"/>
              </a:rPr>
              <a:t/>
            </a:r>
            <a:br>
              <a:rPr lang="tr-TR" dirty="0">
                <a:latin typeface="+mn-lt"/>
              </a:rPr>
            </a:br>
            <a:endParaRPr lang="tr-TR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4144" y="2189746"/>
            <a:ext cx="9997440" cy="3465095"/>
          </a:xfrm>
        </p:spPr>
        <p:txBody>
          <a:bodyPr/>
          <a:lstStyle/>
          <a:p>
            <a:pPr lvl="0"/>
            <a:r>
              <a:rPr lang="tr-TR" sz="2400" dirty="0"/>
              <a:t>Köyden kente göç ve uyum sorunu</a:t>
            </a:r>
          </a:p>
          <a:p>
            <a:pPr lvl="0"/>
            <a:r>
              <a:rPr lang="tr-TR" sz="2400" dirty="0"/>
              <a:t>İşsizlik</a:t>
            </a:r>
          </a:p>
          <a:p>
            <a:pPr lvl="0"/>
            <a:r>
              <a:rPr lang="tr-TR" sz="2400" dirty="0"/>
              <a:t>Mesleklerin değişmesi</a:t>
            </a:r>
          </a:p>
          <a:p>
            <a:pPr lvl="0"/>
            <a:r>
              <a:rPr lang="tr-TR" sz="2400" dirty="0"/>
              <a:t>İletişim ve bilgi teknolojisindeki değişimler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339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14144" y="637674"/>
            <a:ext cx="9997440" cy="1263314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latin typeface="+mn-lt"/>
              </a:rPr>
              <a:t/>
            </a:r>
            <a:br>
              <a:rPr lang="tr-TR" b="1" dirty="0" smtClean="0">
                <a:latin typeface="+mn-lt"/>
              </a:rPr>
            </a:br>
            <a:r>
              <a:rPr lang="tr-TR" sz="3600" b="1" dirty="0" smtClean="0">
                <a:effectLst/>
                <a:latin typeface="+mn-lt"/>
              </a:rPr>
              <a:t>Yetişkin Eğitimini Gerektiren Nedenler</a:t>
            </a:r>
            <a:r>
              <a:rPr lang="tr-TR" sz="3600" b="1" dirty="0">
                <a:effectLst/>
                <a:latin typeface="+mn-lt"/>
              </a:rPr>
              <a:t/>
            </a:r>
            <a:br>
              <a:rPr lang="tr-TR" sz="3600" b="1" dirty="0">
                <a:effectLst/>
                <a:latin typeface="+mn-lt"/>
              </a:rPr>
            </a:br>
            <a:r>
              <a:rPr lang="tr-TR" sz="3600" b="1" dirty="0" smtClean="0">
                <a:effectLst/>
                <a:latin typeface="+mn-lt"/>
              </a:rPr>
              <a:t>Toplumsal Nedenler</a:t>
            </a:r>
            <a:r>
              <a:rPr lang="tr-TR" dirty="0">
                <a:latin typeface="+mn-lt"/>
              </a:rPr>
              <a:t/>
            </a:r>
            <a:br>
              <a:rPr lang="tr-TR" dirty="0">
                <a:latin typeface="+mn-lt"/>
              </a:rPr>
            </a:br>
            <a:endParaRPr lang="tr-TR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4144" y="2129589"/>
            <a:ext cx="9997440" cy="3224464"/>
          </a:xfrm>
        </p:spPr>
        <p:txBody>
          <a:bodyPr/>
          <a:lstStyle/>
          <a:p>
            <a:pPr lvl="0"/>
            <a:r>
              <a:rPr lang="tr-TR" sz="2400" dirty="0"/>
              <a:t>Hızlı nüfus artışı</a:t>
            </a:r>
          </a:p>
          <a:p>
            <a:pPr lvl="0"/>
            <a:r>
              <a:rPr lang="tr-TR" sz="2400" dirty="0"/>
              <a:t>Nüfusun yaş yapısındaki değişmeler </a:t>
            </a:r>
          </a:p>
          <a:p>
            <a:pPr lvl="0"/>
            <a:r>
              <a:rPr lang="tr-TR" sz="2400" dirty="0"/>
              <a:t>Toplumsal eşitsizlikler</a:t>
            </a:r>
          </a:p>
          <a:p>
            <a:pPr lvl="0"/>
            <a:r>
              <a:rPr lang="tr-TR" sz="2400" dirty="0"/>
              <a:t>Bireyin rollerindeki değişimler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438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4144" y="1094874"/>
            <a:ext cx="9997440" cy="974558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>
                <a:effectLst/>
              </a:rPr>
              <a:t/>
            </a:r>
            <a:br>
              <a:rPr lang="tr-TR" sz="4000" b="1" dirty="0" smtClean="0">
                <a:effectLst/>
              </a:rPr>
            </a:br>
            <a:r>
              <a:rPr lang="tr-TR" sz="4000" b="1" dirty="0" smtClean="0">
                <a:effectLst/>
              </a:rPr>
              <a:t>Gereksinimler</a:t>
            </a:r>
            <a:r>
              <a:rPr lang="tr-TR" sz="4000" dirty="0" smtClean="0">
                <a:effectLst/>
              </a:rPr>
              <a:t/>
            </a:r>
            <a:br>
              <a:rPr lang="tr-TR" sz="4000" dirty="0" smtClean="0">
                <a:effectLst/>
              </a:rPr>
            </a:br>
            <a:endParaRPr lang="tr-TR" sz="4000" dirty="0">
              <a:effectLst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14144" y="2346157"/>
            <a:ext cx="9997440" cy="3609475"/>
          </a:xfrm>
        </p:spPr>
        <p:txBody>
          <a:bodyPr/>
          <a:lstStyle/>
          <a:p>
            <a:pPr>
              <a:buNone/>
            </a:pPr>
            <a:r>
              <a:rPr lang="tr-TR" sz="2400" b="1" dirty="0" smtClean="0"/>
              <a:t>Bireysel gereksinmeler</a:t>
            </a:r>
            <a:endParaRPr lang="tr-TR" sz="2400" dirty="0" smtClean="0"/>
          </a:p>
          <a:p>
            <a:pPr lvl="0"/>
            <a:r>
              <a:rPr lang="tr-TR" sz="2400" dirty="0" smtClean="0"/>
              <a:t>Bilgi yenileme gereksinimi</a:t>
            </a:r>
          </a:p>
          <a:p>
            <a:pPr lvl="0"/>
            <a:r>
              <a:rPr lang="tr-TR" sz="2400" dirty="0" smtClean="0"/>
              <a:t>Öğrenme gereksinimi</a:t>
            </a:r>
          </a:p>
          <a:p>
            <a:pPr lvl="0"/>
            <a:r>
              <a:rPr lang="tr-TR" sz="2400" dirty="0" smtClean="0"/>
              <a:t>Olgunlaşma gereksinimi</a:t>
            </a:r>
          </a:p>
          <a:p>
            <a:pPr lvl="0"/>
            <a:r>
              <a:rPr lang="tr-TR" sz="2400" dirty="0" smtClean="0"/>
              <a:t>Gelişim görevleri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33670" y="914400"/>
            <a:ext cx="999744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400" b="1" dirty="0" smtClean="0">
                <a:effectLst/>
              </a:rPr>
              <a:t/>
            </a:r>
            <a:br>
              <a:rPr lang="tr-TR" sz="4400" b="1" dirty="0" smtClean="0">
                <a:effectLst/>
              </a:rPr>
            </a:br>
            <a:r>
              <a:rPr lang="tr-TR" sz="4400" b="1" dirty="0" smtClean="0">
                <a:effectLst/>
              </a:rPr>
              <a:t>Gelişim Görevleri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14144" y="1816768"/>
            <a:ext cx="9997440" cy="3705727"/>
          </a:xfrm>
        </p:spPr>
        <p:txBody>
          <a:bodyPr/>
          <a:lstStyle/>
          <a:p>
            <a:pPr>
              <a:buNone/>
            </a:pPr>
            <a:endParaRPr lang="tr-TR" dirty="0" smtClean="0"/>
          </a:p>
          <a:p>
            <a:r>
              <a:rPr lang="tr-TR" sz="2400" dirty="0" smtClean="0"/>
              <a:t>Birey yaşamı boyunca farklı psikolojik ve sosyolojik evrelerden geçer. Bu evrelere gelişim görevleri denir. Genç yetişkinlik, orta yaşlılık ve yaşlılık dönemlerinde öğrenme ihtiyaçları farklılaşır.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4144" y="866274"/>
            <a:ext cx="9997440" cy="926430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>
                <a:effectLst/>
              </a:rPr>
              <a:t/>
            </a:r>
            <a:br>
              <a:rPr lang="tr-TR" sz="4000" b="1" dirty="0" smtClean="0">
                <a:effectLst/>
              </a:rPr>
            </a:br>
            <a:r>
              <a:rPr lang="tr-TR" sz="4000" b="1" dirty="0" smtClean="0">
                <a:effectLst/>
              </a:rPr>
              <a:t>Gereksinimler</a:t>
            </a:r>
            <a:r>
              <a:rPr lang="tr-TR" sz="4000" dirty="0" smtClean="0">
                <a:effectLst/>
              </a:rPr>
              <a:t/>
            </a:r>
            <a:br>
              <a:rPr lang="tr-TR" sz="4000" dirty="0" smtClean="0">
                <a:effectLst/>
              </a:rPr>
            </a:br>
            <a:endParaRPr lang="tr-TR" sz="4000" dirty="0">
              <a:effectLst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14144" y="2117558"/>
            <a:ext cx="9997440" cy="3693695"/>
          </a:xfrm>
        </p:spPr>
        <p:txBody>
          <a:bodyPr/>
          <a:lstStyle/>
          <a:p>
            <a:pPr>
              <a:buNone/>
            </a:pPr>
            <a:r>
              <a:rPr lang="tr-TR" sz="2400" b="1" dirty="0" smtClean="0"/>
              <a:t>Kurumsal gereksinmeler</a:t>
            </a:r>
            <a:endParaRPr lang="tr-TR" sz="2400" dirty="0" smtClean="0"/>
          </a:p>
          <a:p>
            <a:pPr lvl="0"/>
            <a:r>
              <a:rPr lang="tr-TR" sz="2400" dirty="0" smtClean="0"/>
              <a:t>Çalışanların ve üyelerinin geliştirilmesi</a:t>
            </a:r>
          </a:p>
          <a:p>
            <a:pPr lvl="0"/>
            <a:r>
              <a:rPr lang="tr-TR" sz="2400" dirty="0" smtClean="0"/>
              <a:t>Kurumun etkililiğinin ve verimliliğinin artırılması</a:t>
            </a:r>
          </a:p>
          <a:p>
            <a:pPr lvl="0"/>
            <a:r>
              <a:rPr lang="tr-TR" sz="2400" dirty="0" smtClean="0"/>
              <a:t>Kurumdan hizmet alanların bilgilendirilmesi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4144" y="274637"/>
            <a:ext cx="9997440" cy="1590257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4400" b="1" dirty="0" smtClean="0">
                <a:effectLst/>
              </a:rPr>
              <a:t>Gereksinimler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14144" y="2009274"/>
            <a:ext cx="9997440" cy="363353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b="1" dirty="0" smtClean="0"/>
              <a:t>Toplumsal Gereksinimler</a:t>
            </a:r>
            <a:endParaRPr lang="tr-TR" sz="2400" dirty="0" smtClean="0"/>
          </a:p>
          <a:p>
            <a:pPr lvl="0"/>
            <a:r>
              <a:rPr lang="tr-TR" sz="2400" dirty="0" smtClean="0"/>
              <a:t>Toplumun ihtiyaç duyduğu bilgi, beceri ve yeterlilikleri geliştirmek</a:t>
            </a:r>
          </a:p>
          <a:p>
            <a:pPr lvl="0"/>
            <a:r>
              <a:rPr lang="tr-TR" sz="2400" dirty="0" smtClean="0"/>
              <a:t>Bireyin topluma uyum sağlamasını gerçekleştirmek</a:t>
            </a:r>
          </a:p>
          <a:p>
            <a:pPr lvl="0"/>
            <a:r>
              <a:rPr lang="tr-TR" sz="2400" dirty="0" smtClean="0"/>
              <a:t>Yetişkinlere kendilerini gerçekleştirme olanağı sağlamak</a:t>
            </a:r>
          </a:p>
          <a:p>
            <a:endParaRPr lang="tr-TR" sz="2400" dirty="0" smtClean="0"/>
          </a:p>
          <a:p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3100" b="1" dirty="0" smtClean="0">
                <a:effectLst/>
              </a:rPr>
              <a:t>Kaynaklar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Duman, Ahmet(2007)</a:t>
            </a:r>
            <a:r>
              <a:rPr lang="tr-TR" sz="2000" b="1" dirty="0" smtClean="0"/>
              <a:t>Yetişkinler Eğitimi,</a:t>
            </a:r>
            <a:r>
              <a:rPr lang="tr-TR" sz="2000" dirty="0" smtClean="0"/>
              <a:t> Ütopya Yayınları:17,Ankara</a:t>
            </a:r>
          </a:p>
          <a:p>
            <a:pPr>
              <a:buNone/>
            </a:pPr>
            <a:endParaRPr lang="tr-TR" sz="2000" dirty="0" smtClean="0"/>
          </a:p>
          <a:p>
            <a:r>
              <a:rPr lang="tr-TR" sz="2000" dirty="0" err="1" smtClean="0"/>
              <a:t>Knowles</a:t>
            </a:r>
            <a:r>
              <a:rPr lang="tr-TR" sz="2000" dirty="0" smtClean="0"/>
              <a:t>, </a:t>
            </a:r>
            <a:r>
              <a:rPr lang="tr-TR" sz="2000" dirty="0" err="1" smtClean="0"/>
              <a:t>Malcolm</a:t>
            </a:r>
            <a:r>
              <a:rPr lang="tr-TR" sz="2000" dirty="0" smtClean="0"/>
              <a:t> (1996); </a:t>
            </a:r>
            <a:r>
              <a:rPr lang="tr-TR" sz="2000" b="1" dirty="0" smtClean="0"/>
              <a:t>Yetişkin Öğrenenler </a:t>
            </a:r>
            <a:r>
              <a:rPr lang="tr-TR" sz="2000" dirty="0" smtClean="0"/>
              <a:t>Göz Ardı Edilen Kesim. (Çeviren: Serap Ayhan) Ankara Üniversitesi Yayınları</a:t>
            </a:r>
          </a:p>
          <a:p>
            <a:endParaRPr lang="tr-TR" sz="2000" dirty="0" smtClean="0"/>
          </a:p>
          <a:p>
            <a:r>
              <a:rPr lang="tr-TR" sz="2000" dirty="0" err="1" smtClean="0"/>
              <a:t>Okçabol</a:t>
            </a:r>
            <a:r>
              <a:rPr lang="tr-TR" sz="2000" dirty="0" smtClean="0"/>
              <a:t>, </a:t>
            </a:r>
            <a:r>
              <a:rPr lang="tr-TR" sz="2000" dirty="0" err="1" smtClean="0"/>
              <a:t>Rifat</a:t>
            </a:r>
            <a:r>
              <a:rPr lang="tr-TR" sz="2000" dirty="0" smtClean="0"/>
              <a:t> (2006),</a:t>
            </a:r>
            <a:r>
              <a:rPr lang="tr-TR" sz="2000" b="1" dirty="0" smtClean="0"/>
              <a:t>Halk Eğitim(Yetişkin Eğitimi),</a:t>
            </a:r>
            <a:r>
              <a:rPr lang="tr-TR" sz="2000" dirty="0" smtClean="0"/>
              <a:t>Ütopya Yayınları:142</a:t>
            </a:r>
          </a:p>
          <a:p>
            <a:endParaRPr lang="tr-TR" sz="2000" dirty="0" smtClean="0"/>
          </a:p>
          <a:p>
            <a:r>
              <a:rPr lang="tr-TR" sz="2000" dirty="0" err="1" smtClean="0"/>
              <a:t>Ünlühisarcıklı</a:t>
            </a:r>
            <a:r>
              <a:rPr lang="tr-TR" sz="2000" dirty="0" smtClean="0"/>
              <a:t>, Özlem(2009) “Yetişkin Eğitimini Gerektiren Nedenler”</a:t>
            </a:r>
            <a:r>
              <a:rPr lang="tr-TR" sz="2000" i="1" dirty="0" smtClean="0"/>
              <a:t> Yetişkin Eğitimi. </a:t>
            </a:r>
            <a:r>
              <a:rPr lang="tr-TR" sz="2000" dirty="0" smtClean="0"/>
              <a:t>Derleyen: Ahmet Yıldız, Meral Uysal)</a:t>
            </a:r>
            <a:r>
              <a:rPr lang="tr-TR" sz="2000" dirty="0" err="1" smtClean="0"/>
              <a:t>Kalkedon</a:t>
            </a:r>
            <a:r>
              <a:rPr lang="tr-TR" sz="2000" dirty="0" smtClean="0"/>
              <a:t> Yayınevi, İstanbul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</TotalTime>
  <Words>192</Words>
  <Application>Microsoft Office PowerPoint</Application>
  <PresentationFormat>Geniş ekran</PresentationFormat>
  <Paragraphs>42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Gill Sans MT</vt:lpstr>
      <vt:lpstr>Verdana</vt:lpstr>
      <vt:lpstr>Wingdings 2</vt:lpstr>
      <vt:lpstr>Gündönümü</vt:lpstr>
      <vt:lpstr> Yetişkin Eğitimini Gerektiren Nedenler Örgün Eğitimle İlgili Nedenler  </vt:lpstr>
      <vt:lpstr> Yetişkin Eğitimini Gerektiren Nedenler Ekonomik ve Teknolojik Nedenler  </vt:lpstr>
      <vt:lpstr> Yetişkin Eğitimini Gerektiren Nedenler Toplumsal Nedenler </vt:lpstr>
      <vt:lpstr> Gereksinimler </vt:lpstr>
      <vt:lpstr> Gelişim Görevleri </vt:lpstr>
      <vt:lpstr> Gereksinimler </vt:lpstr>
      <vt:lpstr>  Gereksinimler </vt:lpstr>
      <vt:lpstr>  Kaynaklar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YETİŞKİN EĞİTİMİNİ GEREKTİREN NEDENLER</dc:title>
  <dc:creator>SAMET</dc:creator>
  <cp:lastModifiedBy>Windows Kullanıcısı</cp:lastModifiedBy>
  <cp:revision>8</cp:revision>
  <dcterms:created xsi:type="dcterms:W3CDTF">2018-03-26T08:10:14Z</dcterms:created>
  <dcterms:modified xsi:type="dcterms:W3CDTF">2019-04-04T07:00:09Z</dcterms:modified>
</cp:coreProperties>
</file>