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6" r:id="rId4"/>
    <p:sldId id="258" r:id="rId5"/>
    <p:sldId id="259" r:id="rId6"/>
    <p:sldId id="260" r:id="rId7"/>
    <p:sldId id="267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420 M. K. GANDHİ HAYATI VE ESERLERİ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13. Hafta 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Gandhi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ve </a:t>
            </a: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Bhagavadgita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III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pic>
        <p:nvPicPr>
          <p:cNvPr id="3074" name="Picture 2" descr="gandhi and bhagavad gita ile ilgili görsel sonucu">
            <a:extLst>
              <a:ext uri="{FF2B5EF4-FFF2-40B4-BE49-F238E27FC236}">
                <a16:creationId xmlns:a16="http://schemas.microsoft.com/office/drawing/2014/main" id="{65A7391D-0EE2-4B1F-B738-1D0FACAE3ABC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347" y="1600200"/>
            <a:ext cx="5117306" cy="48736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</a:t>
            </a:r>
            <a:r>
              <a:rPr lang="tr-TR" dirty="0"/>
              <a:t>, </a:t>
            </a:r>
            <a:r>
              <a:rPr lang="tr-TR" dirty="0" err="1"/>
              <a:t>ahiṃsā</a:t>
            </a:r>
            <a:r>
              <a:rPr lang="tr-TR" dirty="0"/>
              <a:t> prensibine uygun bir şekilde hareket edebilmeleri için insanların her türlü şiddet hareketinden kaçmaları ve belirli bir ruh seviyesine erişmiş olmaları gerektiğine inanmıştı.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pic>
        <p:nvPicPr>
          <p:cNvPr id="1026" name="Picture 2" descr="gandhi and bhagavad gita ile ilgili görsel sonucu">
            <a:extLst>
              <a:ext uri="{FF2B5EF4-FFF2-40B4-BE49-F238E27FC236}">
                <a16:creationId xmlns:a16="http://schemas.microsoft.com/office/drawing/2014/main" id="{71B17365-6C0D-4407-9358-43342AC2482B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87" y="1600200"/>
            <a:ext cx="4873625" cy="48736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773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seviyeye ulaşanlar etrafındakileri de kurtarabilecek duruma gelmişlerdir. Bu düşünce ve inanç eki Hindu ve </a:t>
            </a:r>
            <a:r>
              <a:rPr lang="tr-TR" dirty="0" err="1"/>
              <a:t>Buddhist</a:t>
            </a:r>
            <a:r>
              <a:rPr lang="tr-TR" dirty="0"/>
              <a:t> düşüncelerine de uyar. Özellikle </a:t>
            </a:r>
            <a:r>
              <a:rPr lang="tr-TR" dirty="0" err="1"/>
              <a:t>Bhagavadgītā</a:t>
            </a:r>
            <a:r>
              <a:rPr lang="tr-TR" dirty="0"/>
              <a:t> gibi eski Hint medeniyetlerinde ise -özde ruhsal inançları dahilinde- şiddete karşı bir anlayış hâkimdir.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Gandhi’ye</a:t>
            </a:r>
            <a:r>
              <a:rPr lang="tr-TR" dirty="0"/>
              <a:t> göre, şiddet kullanan tarafın normalde beklentisi karşı şiddet görmektir. Eğer bu tepkiyi göremez ise, o da şiddet kullanmaktan vazgeçebilir ve böylece tansiyon kendiliğinden inerek rasyonel davranış yolu açılabilir.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</a:t>
            </a:r>
            <a:r>
              <a:rPr lang="tr-TR" dirty="0"/>
              <a:t> kendi ifadelerinde, kendisine kılıç uzatana kılıç çekerek değil, boynunu uzatarak karşılık vereceğini belirtmektedir.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</a:t>
            </a:r>
            <a:r>
              <a:rPr lang="tr-TR" dirty="0"/>
              <a:t> kendi ifadelerinde, kendisine kılıç uzatana kılıç çekerek değil, boynunu uzatarak karşılık vereceğini belirtmektedir. </a:t>
            </a:r>
          </a:p>
        </p:txBody>
      </p:sp>
    </p:spTree>
    <p:extLst>
      <p:ext uri="{BB962C8B-B14F-4D97-AF65-F5344CB8AC3E}">
        <p14:creationId xmlns:p14="http://schemas.microsoft.com/office/powerpoint/2010/main" val="1658403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pic>
        <p:nvPicPr>
          <p:cNvPr id="2050" name="Picture 2" descr="gandhi and bhagavad gita ile ilgili görsel sonucu">
            <a:extLst>
              <a:ext uri="{FF2B5EF4-FFF2-40B4-BE49-F238E27FC236}">
                <a16:creationId xmlns:a16="http://schemas.microsoft.com/office/drawing/2014/main" id="{C40B39AE-2660-48F7-B115-09FAB24AF7BD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950" y="1660525"/>
            <a:ext cx="3086100" cy="47529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ve benzeri öğretilerin ışığında kansız bir ihtilal ile egemenliğine kavuşmuş olan Hindistan, </a:t>
            </a:r>
            <a:r>
              <a:rPr lang="tr-TR" dirty="0" err="1"/>
              <a:t>Gandhi’ye</a:t>
            </a:r>
            <a:r>
              <a:rPr lang="tr-TR" dirty="0"/>
              <a:t> çok şey borçludur. Kendisinin dediği gibi, yüz yirmi beş yıl yaşasam bile gene dünyaya o sihirli şiddetten kaçınma formülünü yani </a:t>
            </a:r>
            <a:r>
              <a:rPr lang="tr-TR" dirty="0" err="1"/>
              <a:t>Satyāgraha</a:t>
            </a:r>
            <a:r>
              <a:rPr lang="tr-TR" dirty="0"/>
              <a:t> </a:t>
            </a:r>
            <a:r>
              <a:rPr lang="tr-TR" dirty="0" err="1"/>
              <a:t>Ahiṃsā’yı</a:t>
            </a:r>
            <a:r>
              <a:rPr lang="tr-TR" dirty="0"/>
              <a:t> tavsiye ederdim.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1363</TotalTime>
  <Words>347</Words>
  <Application>Microsoft Office PowerPoint</Application>
  <PresentationFormat>Ekran Gösterisi (4:3)</PresentationFormat>
  <Paragraphs>23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Schoolbook</vt:lpstr>
      <vt:lpstr>Comic Sans MS</vt:lpstr>
      <vt:lpstr>Wingdings</vt:lpstr>
      <vt:lpstr>Wingdings 2</vt:lpstr>
      <vt:lpstr>Oriel</vt:lpstr>
      <vt:lpstr>                  HİN 420 M. K. GANDHİ HAYATI VE ESERLERİ  13. Hafta   Gandhi ve Bhagavadgita III     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143</cp:revision>
  <dcterms:created xsi:type="dcterms:W3CDTF">2014-11-21T09:52:05Z</dcterms:created>
  <dcterms:modified xsi:type="dcterms:W3CDTF">2020-02-26T14:09:37Z</dcterms:modified>
</cp:coreProperties>
</file>