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7" r:id="rId3"/>
    <p:sldId id="258" r:id="rId4"/>
    <p:sldId id="266" r:id="rId5"/>
    <p:sldId id="259" r:id="rId6"/>
    <p:sldId id="260" r:id="rId7"/>
    <p:sldId id="261" r:id="rId8"/>
    <p:sldId id="262" r:id="rId9"/>
    <p:sldId id="265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70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BA0B2-BEB8-4B2C-8D85-BF1584F6FFD4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5E4B5-3D78-436F-B685-4E325E98C4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26282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BA0B2-BEB8-4B2C-8D85-BF1584F6FFD4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5E4B5-3D78-436F-B685-4E325E98C4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3770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BA0B2-BEB8-4B2C-8D85-BF1584F6FFD4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5E4B5-3D78-436F-B685-4E325E98C4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57566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BA0B2-BEB8-4B2C-8D85-BF1584F6FFD4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5E4B5-3D78-436F-B685-4E325E98C4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118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BA0B2-BEB8-4B2C-8D85-BF1584F6FFD4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5E4B5-3D78-436F-B685-4E325E98C4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1942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BA0B2-BEB8-4B2C-8D85-BF1584F6FFD4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5E4B5-3D78-436F-B685-4E325E98C4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65771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BA0B2-BEB8-4B2C-8D85-BF1584F6FFD4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5E4B5-3D78-436F-B685-4E325E98C4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909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BA0B2-BEB8-4B2C-8D85-BF1584F6FFD4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5E4B5-3D78-436F-B685-4E325E98C4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00622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BA0B2-BEB8-4B2C-8D85-BF1584F6FFD4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5E4B5-3D78-436F-B685-4E325E98C4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092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BA0B2-BEB8-4B2C-8D85-BF1584F6FFD4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5E4B5-3D78-436F-B685-4E325E98C4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47251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BA0B2-BEB8-4B2C-8D85-BF1584F6FFD4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5E4B5-3D78-436F-B685-4E325E98C4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6073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ABA0B2-BEB8-4B2C-8D85-BF1584F6FFD4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E5E4B5-3D78-436F-B685-4E325E98C4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7562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</a:pPr>
            <a:r>
              <a:rPr lang="tr-TR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ÖZEL EĞİTİMDE ÖNLEME</a:t>
            </a:r>
            <a:endParaRPr lang="tr-TR" i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Özel eğitim alanında önleme kapsamlı ve önemli bir konu olup 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disiplinlerarası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çalışmayı gerektirmektedir. </a:t>
            </a:r>
            <a:endParaRPr lang="tr-TR" i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Özel eğitimde önleme çalışmaları bireyden bireye farklılık göstermekle birlikte; </a:t>
            </a:r>
            <a:endParaRPr lang="tr-TR" i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90870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just">
              <a:lnSpc>
                <a:spcPct val="150000"/>
              </a:lnSpc>
              <a:spcBef>
                <a:spcPts val="800"/>
              </a:spcBef>
              <a:buFont typeface="Symbol" panose="05050102010706020507" pitchFamily="18" charset="2"/>
              <a:buChar char=""/>
              <a:tabLst>
                <a:tab pos="270510" algn="l"/>
              </a:tabLst>
            </a:pPr>
            <a:r>
              <a:rPr lang="tr-TR" sz="3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Bireylerde oluşabilecek zedelenmeyi, zedelenmeye bağlı yetersizliği ve yetersizliğe bağlı ortaya çıkacak özür-engel durumunu önleme,</a:t>
            </a:r>
            <a:endParaRPr lang="tr-TR" sz="3200" i="1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Bef>
                <a:spcPts val="800"/>
              </a:spcBef>
              <a:buFont typeface="Symbol" panose="05050102010706020507" pitchFamily="18" charset="2"/>
              <a:buChar char=""/>
              <a:tabLst>
                <a:tab pos="270510" algn="l"/>
              </a:tabLst>
            </a:pPr>
            <a:r>
              <a:rPr lang="tr-TR" sz="3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Herhangi bir nedenle meydana gelmiş olan zedelenmenin derecesini arttırmama, aynı düzeyde tutabilme,</a:t>
            </a:r>
            <a:endParaRPr lang="tr-TR" sz="3200" i="1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/>
            <a:endParaRPr lang="tr-TR" sz="3200" dirty="0">
              <a:solidFill>
                <a:prstClr val="black"/>
              </a:solidFill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435017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-342900" algn="just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270510" algn="l"/>
              </a:tabLs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Zedelenme anına kadar kazanmış olduğu becerilerini kaybettirmeme,</a:t>
            </a:r>
            <a:endParaRPr lang="tr-TR" i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270510" algn="l"/>
              </a:tabLs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Bireyin zedelenmiş özelliği dışında kalan özelliklerinden en etkin ve sağlıklı biçimde yararlanmasını ifade etmektedir.</a:t>
            </a:r>
            <a:endParaRPr lang="tr-TR" i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tabLst>
                <a:tab pos="270510" algn="l"/>
              </a:tabLs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Doğum öncesi ve doğum sonrası oluşabilecek engelin önlenmesi için şu öneriler sunulabilir</a:t>
            </a:r>
            <a:r>
              <a:rPr lang="tr-TR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tr-TR" i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92087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just">
              <a:lnSpc>
                <a:spcPct val="150000"/>
              </a:lnSpc>
              <a:spcBef>
                <a:spcPts val="800"/>
              </a:spcBef>
              <a:buFont typeface="Symbol" panose="05050102010706020507" pitchFamily="18" charset="2"/>
              <a:buChar char=""/>
              <a:tabLst>
                <a:tab pos="270510" algn="l"/>
              </a:tabLst>
            </a:pPr>
            <a:r>
              <a:rPr lang="tr-TR" sz="3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Bütün gebeler hastane ve ana-çocuk sağlıklarında gebeliğin başladığı tarihten itibaren aylık kontrole alınmalıdır.</a:t>
            </a:r>
            <a:endParaRPr lang="tr-TR" sz="3200" i="1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Bef>
                <a:spcPts val="800"/>
              </a:spcBef>
              <a:buFont typeface="Symbol" panose="05050102010706020507" pitchFamily="18" charset="2"/>
              <a:buChar char=""/>
              <a:tabLst>
                <a:tab pos="270510" algn="l"/>
              </a:tabLst>
            </a:pPr>
            <a:r>
              <a:rPr lang="tr-TR" sz="32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Fötüsde</a:t>
            </a:r>
            <a:r>
              <a:rPr lang="tr-TR" sz="3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bir engel olma ihtimali olan durumlarda gebelik durdurularak aileye danışmanlık verilmelidir. </a:t>
            </a:r>
            <a:endParaRPr lang="tr-TR" sz="3200" i="1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/>
            <a:endParaRPr lang="tr-TR" sz="3200" dirty="0">
              <a:solidFill>
                <a:prstClr val="black"/>
              </a:solidFill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584323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just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270510" algn="l"/>
              </a:tabLs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Yeni doğan her bebek yaşamın ilk birkaç gününde mutlaka muayene edilmelidir.</a:t>
            </a:r>
            <a:endParaRPr lang="tr-TR" i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270510" algn="l"/>
              </a:tabLs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Her çocuğun büyüme ve gelişmesi izlenmelidir. Gecikme olan durumlarda aile ile işbirliğine girilmelidir.</a:t>
            </a:r>
            <a:endParaRPr lang="tr-TR" i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270510" algn="l"/>
              </a:tabLs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Hazırlanacak programda doktorlar, hemşireler, çocuk gelişimcileri, psikologlar ve kreşlerde çalışan çocuk bakıcıları birlikte bulunmalıdır.</a:t>
            </a:r>
            <a:endParaRPr lang="tr-TR" i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342201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just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270510" algn="l"/>
              </a:tabLs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Süt çocuklarında aşıların zamanında yapılması gerekmektedir. Böylece çocuk ağır komplikasyonlara sebep olabilecek enfeksiyon hastalıklarından da korunmuş olabilir.</a:t>
            </a:r>
            <a:endParaRPr lang="tr-TR" i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Okulöncesi ve ilkokul döneminde çocukların kazalardan ve zehirlenmelerden korunmaları gereklidir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367508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just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270510" algn="l"/>
              </a:tabLs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Anaokulu eğitim programları erken başlatılmalıdır. Bu programlar çocuğun engelinin erken fark edilmesine ve zamanında müdahale edilmesine yardımcı olmaktadır.</a:t>
            </a:r>
            <a:endParaRPr lang="tr-TR" i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270510" algn="l"/>
              </a:tabLs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Engelli çocuklar eğitime teşhis konduktan hemen sonra başlatılmalıdır.</a:t>
            </a:r>
            <a:endParaRPr lang="tr-TR" i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0479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just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270510" algn="l"/>
              </a:tabLs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Engelli çocukların aileleri toplumda yalnız bırakılmamalı ve danışmanlık servisleri kurulmalıdır.</a:t>
            </a:r>
            <a:endParaRPr lang="tr-TR" i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Engelli çocukların kendi bağımsızlıklarını kazanarak meslek sahibi olmaları için gerekli fırsatlar tanınmalıdır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326180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74320" lvl="1" indent="0" fontAlgn="base">
              <a:lnSpc>
                <a:spcPct val="100000"/>
              </a:lnSpc>
              <a:spcBef>
                <a:spcPts val="750"/>
              </a:spcBef>
              <a:buClr>
                <a:srgbClr val="FE8637"/>
              </a:buClr>
              <a:buSzPct val="80000"/>
              <a:buNone/>
            </a:pPr>
            <a:endParaRPr lang="tr-TR" sz="1600" b="1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4320" lvl="1" indent="0" fontAlgn="base">
              <a:lnSpc>
                <a:spcPct val="100000"/>
              </a:lnSpc>
              <a:spcBef>
                <a:spcPts val="750"/>
              </a:spcBef>
              <a:buClr>
                <a:srgbClr val="FE8637"/>
              </a:buClr>
              <a:buSzPct val="80000"/>
              <a:buNone/>
            </a:pPr>
            <a:r>
              <a:rPr lang="tr-TR" sz="28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Kaynaklar</a:t>
            </a:r>
            <a:endParaRPr lang="tr-TR" sz="28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4320" lvl="1" indent="0" fontAlgn="base">
              <a:lnSpc>
                <a:spcPct val="100000"/>
              </a:lnSpc>
              <a:spcBef>
                <a:spcPts val="750"/>
              </a:spcBef>
              <a:buClr>
                <a:srgbClr val="FE8637"/>
              </a:buClr>
              <a:buSzPct val="80000"/>
              <a:buNone/>
            </a:pPr>
            <a:r>
              <a:rPr lang="tr-TR" sz="28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Aral</a:t>
            </a:r>
            <a:r>
              <a:rPr lang="tr-TR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N. ve Gürsoy, F. 2007</a:t>
            </a:r>
            <a:r>
              <a:rPr lang="tr-TR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sz="28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Özel eğitim gerektiren çocuklar ve özel eğitime giriş.</a:t>
            </a:r>
            <a:r>
              <a:rPr lang="tr-TR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İstanbul: </a:t>
            </a:r>
            <a:r>
              <a:rPr lang="tr-TR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Morpa</a:t>
            </a:r>
            <a:r>
              <a:rPr lang="tr-TR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Kültür Yayınları.</a:t>
            </a:r>
            <a:endParaRPr lang="tr-TR" sz="28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72235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273</Words>
  <Application>Microsoft Office PowerPoint</Application>
  <PresentationFormat>Geniş ekran</PresentationFormat>
  <Paragraphs>22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Symbol</vt:lpstr>
      <vt:lpstr>Times New Roman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figen</dc:creator>
  <cp:lastModifiedBy>figen</cp:lastModifiedBy>
  <cp:revision>3</cp:revision>
  <dcterms:created xsi:type="dcterms:W3CDTF">2020-04-29T22:12:03Z</dcterms:created>
  <dcterms:modified xsi:type="dcterms:W3CDTF">2020-04-29T22:40:00Z</dcterms:modified>
</cp:coreProperties>
</file>