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8359" y="3576118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pt-PT" b="1" dirty="0"/>
              <a:t>ISP 419 PORTEKIZ </a:t>
            </a:r>
            <a:r>
              <a:rPr lang="pt-PT" b="1" dirty="0" smtClean="0"/>
              <a:t>TARIHI</a:t>
            </a:r>
            <a:br>
              <a:rPr lang="pt-PT" b="1" dirty="0" smtClean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HISTÓRIA DE PORTUGAL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2309" y="4952246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329664" y="212543"/>
            <a:ext cx="8249217" cy="17835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government of </a:t>
            </a:r>
            <a:r>
              <a:rPr lang="en-GB" sz="3200" b="1" dirty="0" err="1"/>
              <a:t>Pombal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1856647" cy="542302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reorganization of commercial processes was carried out through the</a:t>
            </a:r>
          </a:p>
          <a:p>
            <a:pPr marL="0" indent="0">
              <a:buNone/>
            </a:pPr>
            <a:r>
              <a:rPr lang="en-GB" dirty="0"/>
              <a:t>agency of large, privately financed companies, whose monopolies were</a:t>
            </a:r>
          </a:p>
          <a:p>
            <a:pPr marL="0" indent="0">
              <a:buNone/>
            </a:pPr>
            <a:r>
              <a:rPr lang="en-GB" dirty="0"/>
              <a:t>guaranteed by the State. Some of these attempted to integrate the Portuguese</a:t>
            </a:r>
          </a:p>
          <a:p>
            <a:pPr marL="0" indent="0">
              <a:buNone/>
            </a:pPr>
            <a:r>
              <a:rPr lang="en-GB" dirty="0"/>
              <a:t>economy with that of her colonies, notably Brazil. It is not unreasonable to</a:t>
            </a:r>
          </a:p>
          <a:p>
            <a:pPr marL="0" indent="0">
              <a:buNone/>
            </a:pPr>
            <a:r>
              <a:rPr lang="en-GB" dirty="0"/>
              <a:t>credit </a:t>
            </a:r>
            <a:r>
              <a:rPr lang="en-GB" dirty="0" err="1"/>
              <a:t>Pombal</a:t>
            </a:r>
            <a:r>
              <a:rPr lang="en-GB" dirty="0"/>
              <a:t> with having created a Portuguese ‘commonwealth’. Trade was</a:t>
            </a:r>
          </a:p>
          <a:p>
            <a:pPr marL="0" indent="0">
              <a:buNone/>
            </a:pPr>
            <a:r>
              <a:rPr lang="en-GB" dirty="0"/>
              <a:t>deemed a noble activity, with entrepreneurs being awarded coats of arms; and</a:t>
            </a:r>
          </a:p>
          <a:p>
            <a:pPr marL="0" indent="0">
              <a:buNone/>
            </a:pPr>
            <a:r>
              <a:rPr lang="en-GB" dirty="0"/>
              <a:t>an ‘</a:t>
            </a:r>
            <a:r>
              <a:rPr lang="en-GB" dirty="0" err="1"/>
              <a:t>Aula</a:t>
            </a:r>
            <a:r>
              <a:rPr lang="en-GB" dirty="0"/>
              <a:t> de </a:t>
            </a:r>
            <a:r>
              <a:rPr lang="en-GB" dirty="0" err="1"/>
              <a:t>Comércio</a:t>
            </a:r>
            <a:r>
              <a:rPr lang="en-GB" dirty="0"/>
              <a:t>’ was set up, a prestigious business school at which</a:t>
            </a:r>
          </a:p>
          <a:p>
            <a:pPr marL="0" indent="0">
              <a:buNone/>
            </a:pPr>
            <a:r>
              <a:rPr lang="en-GB" dirty="0"/>
              <a:t>mathematics, accountancy, and aspects of banking such as currency exchange</a:t>
            </a:r>
          </a:p>
          <a:p>
            <a:pPr marL="0" indent="0">
              <a:buNone/>
            </a:pPr>
            <a:r>
              <a:rPr lang="en-GB" dirty="0"/>
              <a:t>were taught to employees.</a:t>
            </a:r>
          </a:p>
          <a:p>
            <a:pPr marL="0" indent="0">
              <a:buNone/>
            </a:pPr>
            <a:r>
              <a:rPr lang="en-GB" dirty="0"/>
              <a:t>Among his more important interventions was the setting up in 1756 of the</a:t>
            </a:r>
          </a:p>
          <a:p>
            <a:pPr marL="0" indent="0">
              <a:buNone/>
            </a:pPr>
            <a:r>
              <a:rPr lang="pt-PT" dirty="0"/>
              <a:t>‘Companhia de Agricultura das Vinhas do Alto Douro’, to restrict the area of</a:t>
            </a:r>
          </a:p>
          <a:p>
            <a:pPr marL="0" indent="0">
              <a:buNone/>
            </a:pPr>
            <a:r>
              <a:rPr lang="en-GB" dirty="0"/>
              <a:t>Port wine vineyards, which had expanded in an entirely uncontrolled way during</a:t>
            </a:r>
          </a:p>
          <a:p>
            <a:pPr marL="0" indent="0">
              <a:buNone/>
            </a:pPr>
            <a:r>
              <a:rPr lang="en-GB" dirty="0"/>
              <a:t>previous decades, and thus protect the larger Portuguese entrepreneurs and</a:t>
            </a:r>
          </a:p>
          <a:p>
            <a:pPr marL="0" indent="0">
              <a:buNone/>
            </a:pPr>
            <a:r>
              <a:rPr lang="en-GB" dirty="0"/>
              <a:t>encourage them to compete with the British exporters in </a:t>
            </a:r>
            <a:r>
              <a:rPr lang="en-GB" dirty="0" smtClean="0"/>
              <a:t>Oporto.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p.64)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139161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7542" y="93521"/>
            <a:ext cx="10515600" cy="1325563"/>
          </a:xfrm>
        </p:spPr>
        <p:txBody>
          <a:bodyPr/>
          <a:lstStyle/>
          <a:p>
            <a:r>
              <a:rPr lang="pt-PT" dirty="0" smtClean="0"/>
              <a:t>SUMÁRIO: 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3085" y="1140737"/>
            <a:ext cx="11072387" cy="53777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The </a:t>
            </a:r>
            <a:r>
              <a:rPr lang="en-GB" b="1" dirty="0"/>
              <a:t>Reforms of the Eighteenth Century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reign of Dom </a:t>
            </a:r>
            <a:r>
              <a:rPr lang="en-GB" dirty="0" err="1"/>
              <a:t>João</a:t>
            </a:r>
            <a:r>
              <a:rPr lang="en-GB" dirty="0"/>
              <a:t> </a:t>
            </a:r>
            <a:r>
              <a:rPr lang="en-GB" dirty="0" smtClean="0"/>
              <a:t>V;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government of </a:t>
            </a:r>
            <a:r>
              <a:rPr lang="en-GB" dirty="0" err="1" smtClean="0"/>
              <a:t>Pombal</a:t>
            </a:r>
            <a:r>
              <a:rPr lang="en-GB" dirty="0" smtClean="0"/>
              <a:t>;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pt-PT" dirty="0" smtClean="0"/>
              <a:t> </a:t>
            </a:r>
            <a:r>
              <a:rPr lang="pt-PT" b="1" dirty="0" smtClean="0"/>
              <a:t>Bibliografia:</a:t>
            </a:r>
          </a:p>
          <a:p>
            <a:pPr marL="457200" indent="-457200">
              <a:buAutoNum type="arabicPeriod"/>
            </a:pPr>
            <a:r>
              <a:rPr lang="en-GB" sz="2200" dirty="0" smtClean="0"/>
              <a:t>Disney</a:t>
            </a:r>
            <a:r>
              <a:rPr lang="en-GB" sz="2200" dirty="0"/>
              <a:t>, A.R.; History of Portugal and the Portuguese Empire, Vol. 1: From Beginnings to 1807: </a:t>
            </a:r>
            <a:r>
              <a:rPr lang="en-GB" sz="2200" smtClean="0"/>
              <a:t>Portuguese Empire </a:t>
            </a:r>
            <a:r>
              <a:rPr lang="en-GB" sz="2200" dirty="0"/>
              <a:t>(</a:t>
            </a:r>
            <a:r>
              <a:rPr lang="en-GB" sz="2200"/>
              <a:t>Volume </a:t>
            </a:r>
            <a:r>
              <a:rPr lang="en-GB" sz="2200" smtClean="0"/>
              <a:t>2,),</a:t>
            </a:r>
            <a:r>
              <a:rPr lang="en-GB" sz="2200" dirty="0"/>
              <a:t>Cambridge, 2009; </a:t>
            </a:r>
            <a:endParaRPr lang="en-GB" sz="2200" dirty="0" smtClean="0"/>
          </a:p>
          <a:p>
            <a:pPr marL="457200" indent="-457200">
              <a:buAutoNum type="arabicPeriod" startAt="2"/>
            </a:pPr>
            <a:r>
              <a:rPr lang="pt-PT" sz="2200" dirty="0" smtClean="0"/>
              <a:t>Oliveira </a:t>
            </a:r>
            <a:r>
              <a:rPr lang="pt-PT" sz="2200" dirty="0"/>
              <a:t>Marques, A Very Short History of Portugal, Tinta da China, </a:t>
            </a:r>
            <a:r>
              <a:rPr lang="pt-PT" sz="2200" dirty="0" smtClean="0"/>
              <a:t>2018</a:t>
            </a:r>
          </a:p>
          <a:p>
            <a:pPr marL="457200" indent="-457200">
              <a:buAutoNum type="arabicPeriod" startAt="2"/>
            </a:pPr>
            <a:r>
              <a:rPr lang="pt-PT" sz="2200" dirty="0" smtClean="0"/>
              <a:t>Saraiva, Hermano José, Portugal: a Companion History, Carcanet,  1997</a:t>
            </a:r>
            <a:endParaRPr lang="en-GB" sz="2200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424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reign of Dom </a:t>
            </a:r>
            <a:r>
              <a:rPr lang="en-GB" sz="3200" b="1" dirty="0" err="1"/>
              <a:t>João</a:t>
            </a:r>
            <a:r>
              <a:rPr lang="en-GB" sz="3200" b="1" dirty="0"/>
              <a:t> V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influx of Brazilian gold enabled Dom </a:t>
            </a:r>
            <a:r>
              <a:rPr lang="en-GB" dirty="0" err="1"/>
              <a:t>João</a:t>
            </a:r>
            <a:r>
              <a:rPr lang="en-GB" dirty="0"/>
              <a:t> V to carry out policies to raise the</a:t>
            </a:r>
          </a:p>
          <a:p>
            <a:pPr marL="0" indent="0">
              <a:buNone/>
            </a:pPr>
            <a:r>
              <a:rPr lang="en-GB" dirty="0"/>
              <a:t>prestige of the monarchy, which had suffered in the vicissitudes of its</a:t>
            </a:r>
          </a:p>
          <a:p>
            <a:pPr marL="0" indent="0">
              <a:buNone/>
            </a:pPr>
            <a:r>
              <a:rPr lang="en-GB" dirty="0"/>
              <a:t>Restoration.</a:t>
            </a:r>
          </a:p>
          <a:p>
            <a:pPr marL="0" indent="0">
              <a:buNone/>
            </a:pPr>
            <a:r>
              <a:rPr lang="en-GB" dirty="0"/>
              <a:t>From a social standpoint, the nation had kept up with the general</a:t>
            </a:r>
          </a:p>
          <a:p>
            <a:pPr marL="0" indent="0">
              <a:buNone/>
            </a:pPr>
            <a:r>
              <a:rPr lang="en-GB" dirty="0"/>
              <a:t>development of western Europe during the first half of the seventeenth century</a:t>
            </a:r>
          </a:p>
          <a:p>
            <a:pPr marL="0" indent="0">
              <a:buNone/>
            </a:pPr>
            <a:r>
              <a:rPr lang="en-GB" dirty="0"/>
              <a:t>and, in spite of problems caused by the hounding of New Christians, the</a:t>
            </a:r>
          </a:p>
          <a:p>
            <a:pPr marL="0" indent="0">
              <a:buNone/>
            </a:pPr>
            <a:r>
              <a:rPr lang="en-GB" dirty="0"/>
              <a:t>mercantile bourgeoisie had prospered and their future influence in politics was</a:t>
            </a:r>
          </a:p>
          <a:p>
            <a:pPr marL="0" indent="0">
              <a:buNone/>
            </a:pPr>
            <a:r>
              <a:rPr lang="en-GB" dirty="0"/>
              <a:t>to be more pronounced, notably during the government of the Marquis de</a:t>
            </a:r>
          </a:p>
          <a:p>
            <a:pPr marL="0" indent="0">
              <a:buNone/>
            </a:pPr>
            <a:r>
              <a:rPr lang="en-GB" dirty="0" err="1"/>
              <a:t>Pombal</a:t>
            </a:r>
            <a:r>
              <a:rPr lang="en-GB" dirty="0"/>
              <a:t>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p.62)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498209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reign of Dom </a:t>
            </a:r>
            <a:r>
              <a:rPr lang="en-GB" sz="3200" b="1" dirty="0" err="1"/>
              <a:t>João</a:t>
            </a:r>
            <a:r>
              <a:rPr lang="en-GB" sz="3200" b="1" dirty="0"/>
              <a:t> V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Politically, the State was by then imbued with the philosophy of</a:t>
            </a:r>
          </a:p>
          <a:p>
            <a:pPr marL="0" indent="0">
              <a:buNone/>
            </a:pPr>
            <a:r>
              <a:rPr lang="en-GB" dirty="0"/>
              <a:t>absolutism current at that period, although in Portugal this was manifest largely</a:t>
            </a:r>
          </a:p>
          <a:p>
            <a:pPr marL="0" indent="0">
              <a:buNone/>
            </a:pPr>
            <a:r>
              <a:rPr lang="en-GB" dirty="0"/>
              <a:t>in courtly ceremonial and grandiloquent formulae rather than in any regal</a:t>
            </a:r>
          </a:p>
          <a:p>
            <a:pPr marL="0" indent="0">
              <a:buNone/>
            </a:pPr>
            <a:r>
              <a:rPr lang="en-GB" dirty="0"/>
              <a:t>authority asserted by the king. The epoch is characterized by the lethargy and</a:t>
            </a:r>
          </a:p>
          <a:p>
            <a:pPr marL="0" indent="0">
              <a:buNone/>
            </a:pPr>
            <a:r>
              <a:rPr lang="en-GB" dirty="0"/>
              <a:t>inefficiency of governmental institutions, by the king’s supine failure to curb the</a:t>
            </a:r>
          </a:p>
          <a:p>
            <a:pPr marL="0" indent="0">
              <a:buNone/>
            </a:pPr>
            <a:r>
              <a:rPr lang="en-GB" dirty="0"/>
              <a:t>sway of the Inquisition, by the increasing prominence of the privileged classes,</a:t>
            </a:r>
          </a:p>
          <a:p>
            <a:pPr marL="0" indent="0">
              <a:buNone/>
            </a:pPr>
            <a:r>
              <a:rPr lang="en-GB" dirty="0"/>
              <a:t>and by the diminishing effectiveness of the central administration. Its external</a:t>
            </a:r>
          </a:p>
          <a:p>
            <a:pPr marL="0" indent="0">
              <a:buNone/>
            </a:pPr>
            <a:r>
              <a:rPr lang="en-GB" dirty="0"/>
              <a:t>politics were guided by a wish to avoid involvement in international disputes and</a:t>
            </a:r>
          </a:p>
          <a:p>
            <a:pPr marL="0" indent="0">
              <a:buNone/>
            </a:pPr>
            <a:r>
              <a:rPr lang="en-GB" dirty="0"/>
              <a:t>to enhance the tarnished prestige of the House of Braganza.</a:t>
            </a:r>
            <a:r>
              <a:rPr lang="en-GB" dirty="0" smtClean="0"/>
              <a:t>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p.62)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655832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reign of Dom </a:t>
            </a:r>
            <a:r>
              <a:rPr lang="en-GB" sz="3200" b="1" dirty="0" err="1"/>
              <a:t>João</a:t>
            </a:r>
            <a:r>
              <a:rPr lang="en-GB" sz="3200" b="1" dirty="0"/>
              <a:t> V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1856647" cy="5423026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Turks at this time had occupied the Peloponnese and threatened to</a:t>
            </a:r>
          </a:p>
          <a:p>
            <a:pPr marL="0" indent="0">
              <a:buNone/>
            </a:pPr>
            <a:r>
              <a:rPr lang="en-GB" dirty="0"/>
              <a:t>blockade the Adriatic. Induced by Pope Clement XI, the Portuguese attacked the</a:t>
            </a:r>
          </a:p>
          <a:p>
            <a:pPr marL="0" indent="0">
              <a:buNone/>
            </a:pPr>
            <a:r>
              <a:rPr lang="en-GB" dirty="0"/>
              <a:t>Turkish navy and won a resounding victory at </a:t>
            </a:r>
            <a:r>
              <a:rPr lang="en-GB" dirty="0" err="1"/>
              <a:t>Matapan</a:t>
            </a:r>
            <a:r>
              <a:rPr lang="en-GB" dirty="0"/>
              <a:t> (1717). In Lisbon this</a:t>
            </a:r>
          </a:p>
          <a:p>
            <a:pPr marL="0" indent="0">
              <a:buNone/>
            </a:pPr>
            <a:r>
              <a:rPr lang="en-GB" dirty="0"/>
              <a:t>was hailed as a national triumph but essentially served only to enhance Dom</a:t>
            </a:r>
          </a:p>
          <a:p>
            <a:pPr marL="0" indent="0">
              <a:buNone/>
            </a:pPr>
            <a:r>
              <a:rPr lang="en-GB" dirty="0" err="1"/>
              <a:t>João’s</a:t>
            </a:r>
            <a:r>
              <a:rPr lang="en-GB" dirty="0"/>
              <a:t> international prestige.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As </a:t>
            </a:r>
            <a:r>
              <a:rPr lang="en-GB" dirty="0"/>
              <a:t>the mid-century approached, an increasing awareness grew among the</a:t>
            </a:r>
          </a:p>
          <a:p>
            <a:pPr marL="0" indent="0">
              <a:buNone/>
            </a:pPr>
            <a:r>
              <a:rPr lang="en-GB" dirty="0"/>
              <a:t>élite that it was time for radical changes in Portuguese society and culture. The</a:t>
            </a:r>
          </a:p>
          <a:p>
            <a:pPr marL="0" indent="0">
              <a:buNone/>
            </a:pPr>
            <a:r>
              <a:rPr lang="en-GB" dirty="0"/>
              <a:t>Jesuits still dominated education, following routines virtually unchanged since</a:t>
            </a:r>
          </a:p>
          <a:p>
            <a:pPr marL="0" indent="0">
              <a:buNone/>
            </a:pPr>
            <a:r>
              <a:rPr lang="en-GB" dirty="0"/>
              <a:t>the sixteenth century, and the Inquisition still retained its position of power,</a:t>
            </a:r>
          </a:p>
          <a:p>
            <a:pPr marL="0" indent="0">
              <a:buNone/>
            </a:pPr>
            <a:r>
              <a:rPr lang="en-GB" dirty="0"/>
              <a:t>insulating the country from the bracing winds of change blowing from Europe.</a:t>
            </a:r>
          </a:p>
          <a:p>
            <a:pPr marL="0" indent="0">
              <a:buNone/>
            </a:pPr>
            <a:r>
              <a:rPr lang="en-GB" dirty="0"/>
              <a:t>Many Portuguese who lived in exile due to religious intolerance, and others,</a:t>
            </a:r>
          </a:p>
          <a:p>
            <a:pPr marL="0" indent="0">
              <a:buNone/>
            </a:pPr>
            <a:r>
              <a:rPr lang="en-GB" dirty="0"/>
              <a:t>such as diplomats in foreign capitals, openly supported any scheme to modernize</a:t>
            </a:r>
          </a:p>
          <a:p>
            <a:pPr marL="0" indent="0">
              <a:buNone/>
            </a:pPr>
            <a:r>
              <a:rPr lang="en-GB" dirty="0"/>
              <a:t>the country and bring it into line with the rest of Europe. They were referred to</a:t>
            </a:r>
          </a:p>
          <a:p>
            <a:pPr marL="0" indent="0">
              <a:buNone/>
            </a:pPr>
            <a:r>
              <a:rPr lang="en-GB" dirty="0"/>
              <a:t>as the </a:t>
            </a:r>
            <a:r>
              <a:rPr lang="en-GB" dirty="0" err="1"/>
              <a:t>estrangeirados</a:t>
            </a:r>
            <a:r>
              <a:rPr lang="en-GB" dirty="0"/>
              <a:t>, the </a:t>
            </a:r>
            <a:r>
              <a:rPr lang="en-GB" dirty="0" err="1"/>
              <a:t>foreignized</a:t>
            </a:r>
            <a:r>
              <a:rPr lang="en-GB" dirty="0"/>
              <a:t>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p.63)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639953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government of </a:t>
            </a:r>
            <a:r>
              <a:rPr lang="en-GB" sz="3200" b="1" dirty="0" err="1"/>
              <a:t>Pombal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1856647" cy="54230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“During </a:t>
            </a:r>
            <a:r>
              <a:rPr lang="en-GB" dirty="0"/>
              <a:t>his time in London, </a:t>
            </a:r>
            <a:r>
              <a:rPr lang="en-GB" dirty="0" err="1"/>
              <a:t>Pombal</a:t>
            </a:r>
            <a:r>
              <a:rPr lang="en-GB" dirty="0"/>
              <a:t> had been much impressed by the progress</a:t>
            </a:r>
          </a:p>
          <a:p>
            <a:pPr marL="0" indent="0">
              <a:buNone/>
            </a:pPr>
            <a:r>
              <a:rPr lang="en-GB" dirty="0"/>
              <a:t>made by the English middle class and by their commercial organization. He had</a:t>
            </a:r>
          </a:p>
          <a:p>
            <a:pPr marL="0" indent="0">
              <a:buNone/>
            </a:pPr>
            <a:r>
              <a:rPr lang="en-GB" dirty="0"/>
              <a:t>likewise absorbed the ideals of enlightened absolutism when in Austria (and his</a:t>
            </a:r>
          </a:p>
          <a:p>
            <a:pPr marL="0" indent="0">
              <a:buNone/>
            </a:pPr>
            <a:r>
              <a:rPr lang="en-GB" dirty="0"/>
              <a:t>wife was Austrian). A man of immense energy, it was not long before he entirely</a:t>
            </a:r>
          </a:p>
          <a:p>
            <a:pPr marL="0" indent="0">
              <a:buNone/>
            </a:pPr>
            <a:r>
              <a:rPr lang="en-GB" dirty="0"/>
              <a:t>dominated Dom José, who handed over to him the reigns of government.</a:t>
            </a:r>
            <a:r>
              <a:rPr lang="en-GB" dirty="0" smtClean="0"/>
              <a:t>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p.63)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89423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government of </a:t>
            </a:r>
            <a:r>
              <a:rPr lang="en-GB" sz="3200" b="1" dirty="0" err="1"/>
              <a:t>Pombal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1856647" cy="542302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In 1755 a violent earthquake shattered Lisbon, razing large areas. Although</a:t>
            </a:r>
          </a:p>
          <a:p>
            <a:pPr marL="0" indent="0">
              <a:buNone/>
            </a:pPr>
            <a:r>
              <a:rPr lang="en-GB" dirty="0"/>
              <a:t>several palaces and other grand buildings partly survived the widespread</a:t>
            </a:r>
          </a:p>
          <a:p>
            <a:pPr marL="0" indent="0">
              <a:buNone/>
            </a:pPr>
            <a:r>
              <a:rPr lang="en-GB" dirty="0"/>
              <a:t>destruction, </a:t>
            </a:r>
            <a:r>
              <a:rPr lang="en-GB" dirty="0" err="1"/>
              <a:t>Pombal</a:t>
            </a:r>
            <a:r>
              <a:rPr lang="en-GB" dirty="0"/>
              <a:t> would not permit their restoration: indeed, his enemies</a:t>
            </a:r>
          </a:p>
          <a:p>
            <a:pPr marL="0" indent="0">
              <a:buNone/>
            </a:pPr>
            <a:r>
              <a:rPr lang="en-GB" dirty="0"/>
              <a:t>have said that his demolitions caused more damage than had the earthquake.</a:t>
            </a:r>
          </a:p>
          <a:p>
            <a:pPr marL="0" indent="0">
              <a:buNone/>
            </a:pPr>
            <a:r>
              <a:rPr lang="en-GB" dirty="0" err="1"/>
              <a:t>Pombaline</a:t>
            </a:r>
            <a:r>
              <a:rPr lang="en-GB" dirty="0"/>
              <a:t> Lisbon reflected the </a:t>
            </a:r>
            <a:r>
              <a:rPr lang="en-GB" dirty="0" err="1"/>
              <a:t>Pombaline</a:t>
            </a:r>
            <a:r>
              <a:rPr lang="en-GB" dirty="0"/>
              <a:t> State. The rebuilding of the capital by</a:t>
            </a:r>
          </a:p>
          <a:p>
            <a:pPr marL="0" indent="0">
              <a:buNone/>
            </a:pPr>
            <a:r>
              <a:rPr lang="en-GB" dirty="0"/>
              <a:t>a team of architects under </a:t>
            </a:r>
            <a:r>
              <a:rPr lang="en-GB" dirty="0" err="1"/>
              <a:t>Pombal’s</a:t>
            </a:r>
            <a:r>
              <a:rPr lang="en-GB" dirty="0"/>
              <a:t> direction was designed as if on entirely</a:t>
            </a:r>
          </a:p>
          <a:p>
            <a:pPr marL="0" indent="0">
              <a:buNone/>
            </a:pPr>
            <a:r>
              <a:rPr lang="en-GB" dirty="0"/>
              <a:t>level ground, in an authoritarian manner on a </a:t>
            </a:r>
            <a:r>
              <a:rPr lang="en-GB" dirty="0" err="1"/>
              <a:t>rectilineal</a:t>
            </a:r>
            <a:r>
              <a:rPr lang="en-GB" dirty="0"/>
              <a:t> plan, with the same</a:t>
            </a:r>
          </a:p>
          <a:p>
            <a:pPr marL="0" indent="0">
              <a:buNone/>
            </a:pPr>
            <a:r>
              <a:rPr lang="en-GB" dirty="0"/>
              <a:t>design imposed on all edifices built for private use. No external display was</a:t>
            </a:r>
          </a:p>
          <a:p>
            <a:pPr marL="0" indent="0">
              <a:buNone/>
            </a:pPr>
            <a:r>
              <a:rPr lang="en-GB" dirty="0"/>
              <a:t>allowed which might indicate the social status of the occupant, while the heights</a:t>
            </a:r>
          </a:p>
          <a:p>
            <a:pPr marL="0" indent="0">
              <a:buNone/>
            </a:pPr>
            <a:r>
              <a:rPr lang="en-GB" dirty="0"/>
              <a:t>of church façades were not to exceed those of adjacent structures.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p.64)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305117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government of </a:t>
            </a:r>
            <a:r>
              <a:rPr lang="en-GB" sz="3200" b="1" dirty="0" err="1"/>
              <a:t>Pombal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1856647" cy="542302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Any opposition to royal authority was ruthlessly crushed. An attempt to</a:t>
            </a:r>
          </a:p>
          <a:p>
            <a:pPr marL="0" indent="0">
              <a:buNone/>
            </a:pPr>
            <a:r>
              <a:rPr lang="en-GB" dirty="0"/>
              <a:t>assassinate Dom José in 1758 served as a pretext to execute, with exemplary</a:t>
            </a:r>
          </a:p>
          <a:p>
            <a:pPr marL="0" indent="0">
              <a:buNone/>
            </a:pPr>
            <a:r>
              <a:rPr lang="en-GB" dirty="0"/>
              <a:t>but needless cruelty, several members of the higher-ranking nobility. The</a:t>
            </a:r>
          </a:p>
          <a:p>
            <a:pPr marL="0" indent="0">
              <a:buNone/>
            </a:pPr>
            <a:r>
              <a:rPr lang="en-GB" dirty="0"/>
              <a:t>Jesuits, accused of complicity, were expelled, and their immense wealth</a:t>
            </a:r>
          </a:p>
          <a:p>
            <a:pPr marL="0" indent="0">
              <a:buNone/>
            </a:pPr>
            <a:r>
              <a:rPr lang="en-GB" dirty="0"/>
              <a:t>confiscated. </a:t>
            </a:r>
            <a:r>
              <a:rPr lang="en-GB" dirty="0" smtClean="0"/>
              <a:t>Several </a:t>
            </a:r>
            <a:r>
              <a:rPr lang="en-GB" dirty="0"/>
              <a:t>legal and fiscal reforms were carried out, and all distinction between</a:t>
            </a:r>
          </a:p>
          <a:p>
            <a:pPr marL="0" indent="0">
              <a:buNone/>
            </a:pPr>
            <a:r>
              <a:rPr lang="en-GB" dirty="0"/>
              <a:t>‘Old’ and ‘New’ Christians was obliterated. Although the Inquisition lost its</a:t>
            </a:r>
          </a:p>
          <a:p>
            <a:pPr marL="0" indent="0">
              <a:buNone/>
            </a:pPr>
            <a:r>
              <a:rPr lang="en-GB" dirty="0"/>
              <a:t>former authority, control by censorship was transferred to the ‘Real Mesa</a:t>
            </a:r>
          </a:p>
          <a:p>
            <a:pPr marL="0" indent="0">
              <a:buNone/>
            </a:pPr>
            <a:r>
              <a:rPr lang="en-GB" dirty="0" err="1"/>
              <a:t>Censória</a:t>
            </a:r>
            <a:r>
              <a:rPr lang="en-GB" dirty="0"/>
              <a:t>’, a body accountable to the State, and as the work of such authors as</a:t>
            </a:r>
          </a:p>
          <a:p>
            <a:pPr marL="0" indent="0">
              <a:buNone/>
            </a:pPr>
            <a:r>
              <a:rPr lang="en-GB" dirty="0"/>
              <a:t>Hobbes, Voltaire and Rousseau remained prohibited, little change took place in</a:t>
            </a:r>
          </a:p>
          <a:p>
            <a:pPr marL="0" indent="0">
              <a:buNone/>
            </a:pPr>
            <a:r>
              <a:rPr lang="en-GB" dirty="0"/>
              <a:t>this respect.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p.64)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4106449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government of </a:t>
            </a:r>
            <a:r>
              <a:rPr lang="en-GB" sz="3200" b="1" dirty="0" err="1"/>
              <a:t>Pombal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1856647" cy="542302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reorganization of commercial processes was carried out through the</a:t>
            </a:r>
          </a:p>
          <a:p>
            <a:pPr marL="0" indent="0">
              <a:buNone/>
            </a:pPr>
            <a:r>
              <a:rPr lang="en-GB" dirty="0"/>
              <a:t>agency of large, privately financed companies, whose monopolies were</a:t>
            </a:r>
          </a:p>
          <a:p>
            <a:pPr marL="0" indent="0">
              <a:buNone/>
            </a:pPr>
            <a:r>
              <a:rPr lang="en-GB" dirty="0"/>
              <a:t>guaranteed by the State. Some of these attempted to integrate the Portuguese</a:t>
            </a:r>
          </a:p>
          <a:p>
            <a:pPr marL="0" indent="0">
              <a:buNone/>
            </a:pPr>
            <a:r>
              <a:rPr lang="en-GB" dirty="0"/>
              <a:t>economy with that of her colonies, notably Brazil. It is not unreasonable to</a:t>
            </a:r>
          </a:p>
          <a:p>
            <a:pPr marL="0" indent="0">
              <a:buNone/>
            </a:pPr>
            <a:r>
              <a:rPr lang="en-GB" dirty="0"/>
              <a:t>credit </a:t>
            </a:r>
            <a:r>
              <a:rPr lang="en-GB" dirty="0" err="1"/>
              <a:t>Pombal</a:t>
            </a:r>
            <a:r>
              <a:rPr lang="en-GB" dirty="0"/>
              <a:t> with having created a Portuguese ‘commonwealth’. Trade was</a:t>
            </a:r>
          </a:p>
          <a:p>
            <a:pPr marL="0" indent="0">
              <a:buNone/>
            </a:pPr>
            <a:r>
              <a:rPr lang="en-GB" dirty="0"/>
              <a:t>deemed a noble activity, with entrepreneurs being awarded coats of arms; and</a:t>
            </a:r>
          </a:p>
          <a:p>
            <a:pPr marL="0" indent="0">
              <a:buNone/>
            </a:pPr>
            <a:r>
              <a:rPr lang="en-GB" dirty="0"/>
              <a:t>an ‘</a:t>
            </a:r>
            <a:r>
              <a:rPr lang="en-GB" dirty="0" err="1"/>
              <a:t>Aula</a:t>
            </a:r>
            <a:r>
              <a:rPr lang="en-GB" dirty="0"/>
              <a:t> de </a:t>
            </a:r>
            <a:r>
              <a:rPr lang="en-GB" dirty="0" err="1"/>
              <a:t>Comércio</a:t>
            </a:r>
            <a:r>
              <a:rPr lang="en-GB" dirty="0"/>
              <a:t>’ was set up, a prestigious business school at which</a:t>
            </a:r>
          </a:p>
          <a:p>
            <a:pPr marL="0" indent="0">
              <a:buNone/>
            </a:pPr>
            <a:r>
              <a:rPr lang="en-GB" dirty="0"/>
              <a:t>mathematics, accountancy, and aspects of banking such as currency exchange</a:t>
            </a:r>
          </a:p>
          <a:p>
            <a:pPr marL="0" indent="0">
              <a:buNone/>
            </a:pPr>
            <a:r>
              <a:rPr lang="en-GB" dirty="0"/>
              <a:t>were taught to employees.</a:t>
            </a:r>
          </a:p>
          <a:p>
            <a:pPr marL="0" indent="0">
              <a:buNone/>
            </a:pPr>
            <a:r>
              <a:rPr lang="en-GB" dirty="0"/>
              <a:t>Among his more important interventions was the setting up in 1756 of the</a:t>
            </a:r>
          </a:p>
          <a:p>
            <a:pPr marL="0" indent="0">
              <a:buNone/>
            </a:pPr>
            <a:r>
              <a:rPr lang="pt-PT" dirty="0"/>
              <a:t>‘Companhia de Agricultura das Vinhas do Alto Douro’, to restrict the area of</a:t>
            </a:r>
          </a:p>
          <a:p>
            <a:pPr marL="0" indent="0">
              <a:buNone/>
            </a:pPr>
            <a:r>
              <a:rPr lang="en-GB" dirty="0"/>
              <a:t>Port wine vineyards, which had expanded in an entirely uncontrolled way during</a:t>
            </a:r>
          </a:p>
          <a:p>
            <a:pPr marL="0" indent="0">
              <a:buNone/>
            </a:pPr>
            <a:r>
              <a:rPr lang="en-GB" dirty="0"/>
              <a:t>previous decades, and thus protect the larger Portuguese entrepreneurs and</a:t>
            </a:r>
          </a:p>
          <a:p>
            <a:pPr marL="0" indent="0">
              <a:buNone/>
            </a:pPr>
            <a:r>
              <a:rPr lang="en-GB" dirty="0"/>
              <a:t>encourage them to compete with the British exporters in </a:t>
            </a:r>
            <a:r>
              <a:rPr lang="en-GB" dirty="0" smtClean="0"/>
              <a:t>Oporto.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p.64)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4051779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1278</Words>
  <Application>Microsoft Office PowerPoint</Application>
  <PresentationFormat>Widescreen</PresentationFormat>
  <Paragraphs>135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do Office</vt:lpstr>
      <vt:lpstr>ISP 419 PORTEKIZ TARIHI  HISTÓRIA DE PORTUGAL </vt:lpstr>
      <vt:lpstr>SUMÁRIO: </vt:lpstr>
      <vt:lpstr>The reign of Dom João V</vt:lpstr>
      <vt:lpstr>The reign of Dom João V</vt:lpstr>
      <vt:lpstr>The reign of Dom João V</vt:lpstr>
      <vt:lpstr>The government of Pombal</vt:lpstr>
      <vt:lpstr>The government of Pombal</vt:lpstr>
      <vt:lpstr>The government of Pombal</vt:lpstr>
      <vt:lpstr>The government of Pombal</vt:lpstr>
      <vt:lpstr>The government of Pombal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jdmr33@gmail.com</cp:lastModifiedBy>
  <cp:revision>14</cp:revision>
  <dcterms:created xsi:type="dcterms:W3CDTF">2018-11-18T11:57:52Z</dcterms:created>
  <dcterms:modified xsi:type="dcterms:W3CDTF">2018-11-18T15:44:07Z</dcterms:modified>
</cp:coreProperties>
</file>