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4" r:id="rId4"/>
    <p:sldId id="266" r:id="rId5"/>
    <p:sldId id="285" r:id="rId6"/>
    <p:sldId id="291" r:id="rId7"/>
    <p:sldId id="29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4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0446B-F9CA-4E0B-A047-BC6D9149FEC3}"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DFF30-1F68-4465-A043-421863DE8257}" type="slidenum">
              <a:rPr lang="tr-TR" smtClean="0"/>
              <a:t>‹#›</a:t>
            </a:fld>
            <a:endParaRPr lang="tr-TR"/>
          </a:p>
        </p:txBody>
      </p:sp>
    </p:spTree>
    <p:extLst>
      <p:ext uri="{BB962C8B-B14F-4D97-AF65-F5344CB8AC3E}">
        <p14:creationId xmlns:p14="http://schemas.microsoft.com/office/powerpoint/2010/main" val="363818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8DAF957-2C38-4C79-9125-6FFB4C65CF0E}" type="slidenum">
              <a:rPr lang="tr-TR" smtClean="0"/>
              <a:t>1</a:t>
            </a:fld>
            <a:endParaRPr lang="tr-TR"/>
          </a:p>
        </p:txBody>
      </p:sp>
    </p:spTree>
    <p:extLst>
      <p:ext uri="{BB962C8B-B14F-4D97-AF65-F5344CB8AC3E}">
        <p14:creationId xmlns:p14="http://schemas.microsoft.com/office/powerpoint/2010/main" val="121001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lnSpc>
                <a:spcPct val="150000"/>
              </a:lnSpc>
              <a:buNone/>
            </a:pPr>
            <a:r>
              <a:rPr lang="tr-TR" dirty="0" smtClean="0">
                <a:cs typeface="Times New Roman" panose="02020603050405020304" pitchFamily="18" charset="0"/>
              </a:rPr>
              <a:t>Kazlar diğer kanatlılardan farklı verim özelliklerine sahip olup, selüloz içeriği yüksek yem maddeleri, otları ve hatta yabani bitkileri sindirebilen, sert hava koşullarına ve hastalık etkenlerine dayanıklı, barınak gereksinimi az olan, besi kabiliyeti yüksek bir kanatlı türüdür. </a:t>
            </a:r>
          </a:p>
          <a:p>
            <a:pPr algn="just">
              <a:lnSpc>
                <a:spcPct val="150000"/>
              </a:lnSpc>
              <a:buNone/>
            </a:pPr>
            <a:r>
              <a:rPr lang="tr-TR" dirty="0" smtClean="0"/>
              <a:t>		Damızlık kazlar genellikle 3-5 yıl elde tutulursa yumurta verimleri daha yüksek olmaktadır. Ancak geleneksel yetiştirmede bu süre 10 yıla kadar uzayabilir.</a:t>
            </a:r>
            <a:endParaRPr lang="tr-TR" dirty="0"/>
          </a:p>
        </p:txBody>
      </p:sp>
      <p:sp>
        <p:nvSpPr>
          <p:cNvPr id="4" name="3 Slayt Numarası Yer Tutucusu"/>
          <p:cNvSpPr>
            <a:spLocks noGrp="1"/>
          </p:cNvSpPr>
          <p:nvPr>
            <p:ph type="sldNum" sz="quarter" idx="10"/>
          </p:nvPr>
        </p:nvSpPr>
        <p:spPr/>
        <p:txBody>
          <a:bodyPr/>
          <a:lstStyle/>
          <a:p>
            <a:fld id="{CE63FC83-982B-4A86-AA30-B3E9B05D3A4F}" type="slidenum">
              <a:rPr lang="tr-TR" smtClean="0"/>
              <a:pPr/>
              <a:t>3</a:t>
            </a:fld>
            <a:endParaRPr lang="tr-TR"/>
          </a:p>
        </p:txBody>
      </p:sp>
    </p:spTree>
    <p:extLst>
      <p:ext uri="{BB962C8B-B14F-4D97-AF65-F5344CB8AC3E}">
        <p14:creationId xmlns:p14="http://schemas.microsoft.com/office/powerpoint/2010/main" val="79340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Irklarla ilgili bir çok sınıflandırma yapılabilmektedir. Fakat</a:t>
            </a:r>
            <a:r>
              <a:rPr lang="tr-TR" baseline="0" dirty="0" smtClean="0"/>
              <a:t> Zootekni açısından baktığımızda verim yönüne göre sınıflandırma daha anlamlıdır. </a:t>
            </a:r>
            <a:r>
              <a:rPr lang="tr-TR" sz="1200" b="1" dirty="0" smtClean="0">
                <a:latin typeface="Times New Roman" panose="02020603050405020304" pitchFamily="18" charset="0"/>
                <a:cs typeface="Times New Roman" panose="02020603050405020304" pitchFamily="18" charset="0"/>
              </a:rPr>
              <a:t>Bazı ırkların yetişkin canlı ağırlık ve yumurta verimi özelikleri</a:t>
            </a:r>
          </a:p>
          <a:p>
            <a:pPr marL="0" marR="0" lvl="0" indent="0" algn="l"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effectLst/>
                <a:latin typeface="+mn-lt"/>
                <a:ea typeface="+mn-ea"/>
                <a:cs typeface="+mn-cs"/>
              </a:rPr>
              <a:t>Yerli</a:t>
            </a:r>
            <a:r>
              <a:rPr lang="tr-TR" sz="1200" b="0" i="0" u="none" strike="noStrike" kern="1200" baseline="0" dirty="0" smtClean="0">
                <a:solidFill>
                  <a:schemeClr val="tx1"/>
                </a:solidFill>
                <a:effectLst/>
                <a:latin typeface="+mn-lt"/>
                <a:ea typeface="+mn-ea"/>
                <a:cs typeface="+mn-cs"/>
              </a:rPr>
              <a:t> </a:t>
            </a:r>
            <a:r>
              <a:rPr lang="tr-TR" sz="1200" b="1" dirty="0" smtClean="0">
                <a:solidFill>
                  <a:schemeClr val="tx1"/>
                </a:solidFill>
                <a:latin typeface="Times New Roman" panose="02020603050405020304" pitchFamily="18" charset="0"/>
                <a:cs typeface="Times New Roman" panose="02020603050405020304" pitchFamily="18" charset="0"/>
              </a:rPr>
              <a:t>♂</a:t>
            </a:r>
            <a:r>
              <a:rPr lang="tr-TR" sz="1200" b="1" baseline="0" dirty="0" smtClean="0">
                <a:solidFill>
                  <a:schemeClr val="tx1"/>
                </a:solidFill>
                <a:latin typeface="Times New Roman" panose="02020603050405020304" pitchFamily="18" charset="0"/>
                <a:cs typeface="Times New Roman" panose="02020603050405020304" pitchFamily="18" charset="0"/>
              </a:rPr>
              <a:t> </a:t>
            </a:r>
            <a:r>
              <a:rPr lang="tr-TR" sz="1200" b="1" i="0" u="none" strike="noStrike" kern="1200" dirty="0" smtClean="0">
                <a:solidFill>
                  <a:schemeClr val="tx1"/>
                </a:solidFill>
                <a:effectLst/>
                <a:latin typeface="+mn-lt"/>
                <a:ea typeface="+mn-ea"/>
                <a:cs typeface="+mn-cs"/>
              </a:rPr>
              <a:t>4.5-6.0 : </a:t>
            </a:r>
            <a:r>
              <a:rPr lang="tr-TR" sz="1200" b="1" dirty="0" smtClean="0">
                <a:solidFill>
                  <a:schemeClr val="tx1"/>
                </a:solidFill>
                <a:latin typeface="Times New Roman" panose="02020603050405020304" pitchFamily="18" charset="0"/>
                <a:cs typeface="Times New Roman" panose="02020603050405020304" pitchFamily="18" charset="0"/>
              </a:rPr>
              <a:t>♀</a:t>
            </a:r>
            <a:r>
              <a:rPr lang="tr-TR" sz="1200" b="1" baseline="0" dirty="0" smtClean="0">
                <a:solidFill>
                  <a:schemeClr val="tx1"/>
                </a:solidFill>
                <a:latin typeface="Times New Roman" panose="02020603050405020304" pitchFamily="18" charset="0"/>
                <a:cs typeface="Times New Roman" panose="02020603050405020304" pitchFamily="18" charset="0"/>
              </a:rPr>
              <a:t> </a:t>
            </a:r>
            <a:r>
              <a:rPr lang="tr-TR" sz="1200" b="1" i="0" u="none" strike="noStrike" kern="1200" dirty="0" smtClean="0">
                <a:solidFill>
                  <a:schemeClr val="tx1"/>
                </a:solidFill>
                <a:effectLst/>
                <a:latin typeface="+mn-lt"/>
                <a:ea typeface="+mn-ea"/>
                <a:cs typeface="+mn-cs"/>
              </a:rPr>
              <a:t>4.0-5.0</a:t>
            </a:r>
            <a:endParaRPr lang="tr-TR" sz="1200" b="0" i="0" u="none" strike="noStrike" kern="1200" dirty="0" smtClean="0">
              <a:solidFill>
                <a:schemeClr val="tx1"/>
              </a:solidFill>
              <a:effectLst/>
              <a:latin typeface="+mn-lt"/>
              <a:ea typeface="+mn-ea"/>
              <a:cs typeface="+mn-cs"/>
            </a:endParaRPr>
          </a:p>
          <a:p>
            <a:endParaRPr lang="en-GB" dirty="0"/>
          </a:p>
        </p:txBody>
      </p:sp>
      <p:sp>
        <p:nvSpPr>
          <p:cNvPr id="4" name="Slayt Numarası Yer Tutucusu 3"/>
          <p:cNvSpPr>
            <a:spLocks noGrp="1"/>
          </p:cNvSpPr>
          <p:nvPr>
            <p:ph type="sldNum" sz="quarter" idx="10"/>
          </p:nvPr>
        </p:nvSpPr>
        <p:spPr/>
        <p:txBody>
          <a:bodyPr/>
          <a:lstStyle/>
          <a:p>
            <a:fld id="{A808645A-268F-40C2-8FDB-FFAE772FCB13}" type="slidenum">
              <a:rPr lang="en-GB" smtClean="0"/>
              <a:t>4</a:t>
            </a:fld>
            <a:endParaRPr lang="en-GB"/>
          </a:p>
        </p:txBody>
      </p:sp>
    </p:spTree>
    <p:extLst>
      <p:ext uri="{BB962C8B-B14F-4D97-AF65-F5344CB8AC3E}">
        <p14:creationId xmlns:p14="http://schemas.microsoft.com/office/powerpoint/2010/main" val="387057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7E08B5B-CEA2-424F-8D29-1C4ED947D3B2}"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307890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E08B5B-CEA2-424F-8D29-1C4ED947D3B2}"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417326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E08B5B-CEA2-424F-8D29-1C4ED947D3B2}"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897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E08B5B-CEA2-424F-8D29-1C4ED947D3B2}"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289652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7E08B5B-CEA2-424F-8D29-1C4ED947D3B2}"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209149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7E08B5B-CEA2-424F-8D29-1C4ED947D3B2}"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415199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7E08B5B-CEA2-424F-8D29-1C4ED947D3B2}"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47930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7E08B5B-CEA2-424F-8D29-1C4ED947D3B2}"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73602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7E08B5B-CEA2-424F-8D29-1C4ED947D3B2}"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367007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7E08B5B-CEA2-424F-8D29-1C4ED947D3B2}"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177952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7E08B5B-CEA2-424F-8D29-1C4ED947D3B2}"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A752E0E-ED48-4C70-B282-C1AB56AF2C18}" type="slidenum">
              <a:rPr lang="tr-TR" smtClean="0"/>
              <a:t>‹#›</a:t>
            </a:fld>
            <a:endParaRPr lang="tr-TR"/>
          </a:p>
        </p:txBody>
      </p:sp>
    </p:spTree>
    <p:extLst>
      <p:ext uri="{BB962C8B-B14F-4D97-AF65-F5344CB8AC3E}">
        <p14:creationId xmlns:p14="http://schemas.microsoft.com/office/powerpoint/2010/main" val="68083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8B5B-CEA2-424F-8D29-1C4ED947D3B2}"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52E0E-ED48-4C70-B282-C1AB56AF2C18}" type="slidenum">
              <a:rPr lang="tr-TR" smtClean="0"/>
              <a:t>‹#›</a:t>
            </a:fld>
            <a:endParaRPr lang="tr-TR"/>
          </a:p>
        </p:txBody>
      </p:sp>
    </p:spTree>
    <p:extLst>
      <p:ext uri="{BB962C8B-B14F-4D97-AF65-F5344CB8AC3E}">
        <p14:creationId xmlns:p14="http://schemas.microsoft.com/office/powerpoint/2010/main" val="4234585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amp;esrc=s&amp;source=images&amp;cd=&amp;cad=rja&amp;uact=8&amp;ved=0ahUKEwiTyObJkKLXAhXJOxoKHQgyBc8QjRwIBw&amp;url=http://www.countryfarm-lifestyles.com/indian-runner.html&amp;psig=AOvVaw0J52u6M3UFQQZCDARNQbQI&amp;ust=1509789025092211"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google.com.tr/url?sa=i&amp;rct=j&amp;q=&amp;esrc=s&amp;source=images&amp;cd=&amp;cad=rja&amp;uact=8&amp;ved=0ahUKEwj7pbTUkaLXAhUHXBoKHUBdBWMQjRwIBw&amp;url=https://runnerduck.net/&amp;psig=AOvVaw0J52u6M3UFQQZCDARNQbQI&amp;ust=15097890250922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3"/>
          <a:srcRect l="66338" t="24099" r="22001" b="28889"/>
          <a:stretch/>
        </p:blipFill>
        <p:spPr>
          <a:xfrm>
            <a:off x="8519533" y="2219927"/>
            <a:ext cx="3672468" cy="4542638"/>
          </a:xfrm>
          <a:prstGeom prst="rect">
            <a:avLst/>
          </a:prstGeom>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41" y="2560423"/>
            <a:ext cx="2701214" cy="4297577"/>
          </a:xfrm>
          <a:prstGeom prst="rect">
            <a:avLst/>
          </a:prstGeom>
        </p:spPr>
      </p:pic>
      <p:sp>
        <p:nvSpPr>
          <p:cNvPr id="4" name="Unvan 1"/>
          <p:cNvSpPr txBox="1">
            <a:spLocks/>
          </p:cNvSpPr>
          <p:nvPr/>
        </p:nvSpPr>
        <p:spPr>
          <a:xfrm>
            <a:off x="1375688" y="-16860"/>
            <a:ext cx="9144000" cy="2178140"/>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60000"/>
              </a:lnSpc>
            </a:pPr>
            <a:r>
              <a:rPr lang="tr-TR" sz="5400" b="1" dirty="0" smtClean="0">
                <a:latin typeface="Times New Roman" panose="02020603050405020304" pitchFamily="18" charset="0"/>
                <a:cs typeface="Times New Roman" panose="02020603050405020304" pitchFamily="18" charset="0"/>
              </a:rPr>
              <a:t>ÖRDEK ve KAZ IRKLARI </a:t>
            </a:r>
          </a:p>
          <a:p>
            <a:pPr>
              <a:lnSpc>
                <a:spcPct val="160000"/>
              </a:lnSpc>
            </a:pPr>
            <a:r>
              <a:rPr lang="tr-TR" sz="5400" b="1" dirty="0" smtClean="0">
                <a:latin typeface="Times New Roman" panose="02020603050405020304" pitchFamily="18" charset="0"/>
                <a:cs typeface="Times New Roman" panose="02020603050405020304" pitchFamily="18" charset="0"/>
              </a:rPr>
              <a:t>ve HİBRİTLER</a:t>
            </a:r>
          </a:p>
        </p:txBody>
      </p:sp>
      <p:sp>
        <p:nvSpPr>
          <p:cNvPr id="5" name="Alt Başlık 2"/>
          <p:cNvSpPr txBox="1">
            <a:spLocks/>
          </p:cNvSpPr>
          <p:nvPr/>
        </p:nvSpPr>
        <p:spPr>
          <a:xfrm>
            <a:off x="1512848" y="4549893"/>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dirty="0" smtClean="0">
                <a:latin typeface="Times New Roman" panose="02020603050405020304" pitchFamily="18" charset="0"/>
                <a:cs typeface="Times New Roman" panose="02020603050405020304" pitchFamily="18" charset="0"/>
              </a:rPr>
              <a:t>Dr. Öğr. Üyesi Ahmet UÇAR</a:t>
            </a:r>
          </a:p>
          <a:p>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Hindi ve Su Kanatlıları Yetiştirme Dersi</a:t>
            </a:r>
          </a:p>
          <a:p>
            <a:r>
              <a:rPr lang="tr-TR" b="1" dirty="0" smtClean="0">
                <a:latin typeface="Times New Roman" panose="02020603050405020304" pitchFamily="18" charset="0"/>
                <a:cs typeface="Times New Roman" panose="02020603050405020304" pitchFamily="18" charset="0"/>
              </a:rPr>
              <a:t>Ankara Üniversitesi Ziraat Fakültesi Zootekni Bölümü</a:t>
            </a:r>
          </a:p>
          <a:p>
            <a:endParaRPr lang="tr-TR"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l="6385" t="16007" r="933" b="14308"/>
          <a:stretch/>
        </p:blipFill>
        <p:spPr>
          <a:xfrm>
            <a:off x="4582914" y="2076372"/>
            <a:ext cx="3003867" cy="2414874"/>
          </a:xfrm>
          <a:prstGeom prst="rect">
            <a:avLst/>
          </a:prstGeom>
        </p:spPr>
      </p:pic>
    </p:spTree>
    <p:extLst>
      <p:ext uri="{BB962C8B-B14F-4D97-AF65-F5344CB8AC3E}">
        <p14:creationId xmlns:p14="http://schemas.microsoft.com/office/powerpoint/2010/main" val="2259898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9419" y="197857"/>
            <a:ext cx="10515600" cy="1325563"/>
          </a:xfrm>
        </p:spPr>
        <p:txBody>
          <a:bodyPr/>
          <a:lstStyle/>
          <a:p>
            <a:r>
              <a:rPr lang="tr-TR" b="1" dirty="0" smtClean="0">
                <a:latin typeface="Times New Roman" panose="02020603050405020304" pitchFamily="18" charset="0"/>
                <a:cs typeface="Times New Roman" panose="02020603050405020304" pitchFamily="18" charset="0"/>
              </a:rPr>
              <a:t>GİRİŞ</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59419" y="1846804"/>
            <a:ext cx="11039706" cy="4754717"/>
          </a:xfrm>
        </p:spPr>
        <p:txBody>
          <a:bodyPr>
            <a:normAutofit/>
          </a:bodyPr>
          <a:lstStyle/>
          <a:p>
            <a:pPr algn="just">
              <a:lnSpc>
                <a:spcPct val="150000"/>
              </a:lnSpc>
              <a:buNone/>
            </a:pPr>
            <a:r>
              <a:rPr lang="tr-TR" dirty="0" smtClean="0">
                <a:latin typeface="Times New Roman" panose="02020603050405020304" pitchFamily="18" charset="0"/>
                <a:cs typeface="Times New Roman" panose="02020603050405020304" pitchFamily="18" charset="0"/>
              </a:rPr>
              <a:t>		Ördek ve Kazlar et verimi başta olmak üzere çok çeşitli verim özellikleri yönünden özelleşmiş ırklara sahiptir.</a:t>
            </a:r>
            <a:endParaRPr lang="tr-TR" dirty="0">
              <a:latin typeface="Times New Roman" panose="02020603050405020304" pitchFamily="18" charset="0"/>
              <a:cs typeface="Times New Roman" panose="02020603050405020304" pitchFamily="18" charset="0"/>
            </a:endParaRPr>
          </a:p>
          <a:p>
            <a:pPr algn="just">
              <a:lnSpc>
                <a:spcPct val="150000"/>
              </a:lnSpc>
              <a:buNone/>
            </a:pPr>
            <a:r>
              <a:rPr lang="tr-TR" dirty="0" smtClean="0">
                <a:latin typeface="Times New Roman" panose="02020603050405020304" pitchFamily="18" charset="0"/>
                <a:cs typeface="Times New Roman" panose="02020603050405020304" pitchFamily="18" charset="0"/>
              </a:rPr>
              <a:t>		Ördekler için etçi ırklara ilave olarak yumurtacı ve kombine verimli ırklar zaman içinde geliştirilmiştir. Ördek ve Kazlar aynı zamanda tüy ve yağlı karaciğer üretimi bakımından önemli kanatlı türleridir.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58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5078" y="-40453"/>
            <a:ext cx="10515600" cy="1230591"/>
          </a:xfrm>
        </p:spPr>
        <p:txBody>
          <a:bodyPr>
            <a:normAutofit/>
          </a:bodyPr>
          <a:lstStyle/>
          <a:p>
            <a:pPr algn="ctr"/>
            <a:r>
              <a:rPr lang="tr-TR" sz="4000" b="1" dirty="0" smtClean="0">
                <a:latin typeface="Times New Roman" panose="02020603050405020304" pitchFamily="18" charset="0"/>
                <a:cs typeface="Times New Roman" panose="02020603050405020304" pitchFamily="18" charset="0"/>
              </a:rPr>
              <a:t>KAZ IRKLARI</a:t>
            </a:r>
            <a:endParaRPr lang="tr-TR" sz="4000" b="1" dirty="0">
              <a:latin typeface="Times New Roman" panose="02020603050405020304" pitchFamily="18" charset="0"/>
              <a:cs typeface="Times New Roman" panose="02020603050405020304" pitchFamily="18" charset="0"/>
            </a:endParaRPr>
          </a:p>
        </p:txBody>
      </p:sp>
      <p:pic>
        <p:nvPicPr>
          <p:cNvPr id="4" name="Picture 6" descr="https://encrypted-tbn2.gstatic.com/images?q=tbn:ANd9GcTGPNlEja4jCA-81-xYuWgrPoA3VMvhDQgKWmgImcICbLWL_VNL"/>
          <p:cNvPicPr>
            <a:picLocks noChangeAspect="1" noChangeArrowheads="1"/>
          </p:cNvPicPr>
          <p:nvPr/>
        </p:nvPicPr>
        <p:blipFill>
          <a:blip r:embed="rId3" cstate="print"/>
          <a:srcRect/>
          <a:stretch>
            <a:fillRect/>
          </a:stretch>
        </p:blipFill>
        <p:spPr bwMode="auto">
          <a:xfrm>
            <a:off x="577056" y="1643800"/>
            <a:ext cx="2435262" cy="2130212"/>
          </a:xfrm>
          <a:prstGeom prst="rect">
            <a:avLst/>
          </a:prstGeom>
          <a:noFill/>
        </p:spPr>
      </p:pic>
      <p:pic>
        <p:nvPicPr>
          <p:cNvPr id="5" name="Picture 8" descr="https://encrypted-tbn2.gstatic.com/images?q=tbn:ANd9GcTMpmnN_K1vsCvhAtDptdc9xZexnk-fzkAR0upPXYXZTVPvvUgQdg"/>
          <p:cNvPicPr>
            <a:picLocks noChangeAspect="1" noChangeArrowheads="1"/>
          </p:cNvPicPr>
          <p:nvPr/>
        </p:nvPicPr>
        <p:blipFill>
          <a:blip r:embed="rId4" cstate="print"/>
          <a:srcRect/>
          <a:stretch>
            <a:fillRect/>
          </a:stretch>
        </p:blipFill>
        <p:spPr bwMode="auto">
          <a:xfrm>
            <a:off x="3012317" y="1614137"/>
            <a:ext cx="2514067" cy="2121244"/>
          </a:xfrm>
          <a:prstGeom prst="rect">
            <a:avLst/>
          </a:prstGeom>
          <a:noFill/>
        </p:spPr>
      </p:pic>
      <p:pic>
        <p:nvPicPr>
          <p:cNvPr id="6" name="Picture 16" descr="https://encrypted-tbn1.gstatic.com/images?q=tbn:ANd9GcRvUz1Q-63Imck5cBH-ge7czvm3oFi5BoHyKkc2dg4hA-WuPMnv"/>
          <p:cNvPicPr>
            <a:picLocks noChangeAspect="1" noChangeArrowheads="1"/>
          </p:cNvPicPr>
          <p:nvPr/>
        </p:nvPicPr>
        <p:blipFill>
          <a:blip r:embed="rId5" cstate="print"/>
          <a:srcRect/>
          <a:stretch>
            <a:fillRect/>
          </a:stretch>
        </p:blipFill>
        <p:spPr bwMode="auto">
          <a:xfrm>
            <a:off x="2935895" y="4679662"/>
            <a:ext cx="2378183" cy="2014340"/>
          </a:xfrm>
          <a:prstGeom prst="rect">
            <a:avLst/>
          </a:prstGeom>
          <a:noFill/>
        </p:spPr>
      </p:pic>
      <p:pic>
        <p:nvPicPr>
          <p:cNvPr id="7" name="Picture 20" descr="https://encrypted-tbn3.gstatic.com/images?q=tbn:ANd9GcRcNtPL2LR6WM3Ox5gTs_33zp3VfVpXiSJdWbvJFzuGqN4kaMczSQ"/>
          <p:cNvPicPr>
            <a:picLocks noChangeAspect="1" noChangeArrowheads="1"/>
          </p:cNvPicPr>
          <p:nvPr/>
        </p:nvPicPr>
        <p:blipFill>
          <a:blip r:embed="rId6" cstate="print"/>
          <a:srcRect/>
          <a:stretch>
            <a:fillRect/>
          </a:stretch>
        </p:blipFill>
        <p:spPr bwMode="auto">
          <a:xfrm>
            <a:off x="5526384" y="1573718"/>
            <a:ext cx="2493050" cy="2139179"/>
          </a:xfrm>
          <a:prstGeom prst="rect">
            <a:avLst/>
          </a:prstGeom>
          <a:noFill/>
        </p:spPr>
      </p:pic>
      <p:pic>
        <p:nvPicPr>
          <p:cNvPr id="8" name="Picture 22" descr="https://encrypted-tbn3.gstatic.com/images?q=tbn:ANd9GcSEzf4Ua7VvSWNhgZLFfpyGbdns6-c-Md0otPIxOeyYWzVQXqP_4w"/>
          <p:cNvPicPr>
            <a:picLocks noChangeAspect="1" noChangeArrowheads="1"/>
          </p:cNvPicPr>
          <p:nvPr/>
        </p:nvPicPr>
        <p:blipFill>
          <a:blip r:embed="rId7" cstate="print"/>
          <a:srcRect/>
          <a:stretch>
            <a:fillRect/>
          </a:stretch>
        </p:blipFill>
        <p:spPr bwMode="auto">
          <a:xfrm>
            <a:off x="5314078" y="4661572"/>
            <a:ext cx="2859934" cy="2050520"/>
          </a:xfrm>
          <a:prstGeom prst="rect">
            <a:avLst/>
          </a:prstGeom>
          <a:noFill/>
        </p:spPr>
      </p:pic>
      <p:pic>
        <p:nvPicPr>
          <p:cNvPr id="9" name="Picture 24" descr="https://encrypted-tbn2.gstatic.com/images?q=tbn:ANd9GcRCBJZYOYp0Z5IZBtEuWZ67-ga9UU451mVf1HYMH6qh5U1_zpXsyw"/>
          <p:cNvPicPr>
            <a:picLocks noChangeAspect="1" noChangeArrowheads="1"/>
          </p:cNvPicPr>
          <p:nvPr/>
        </p:nvPicPr>
        <p:blipFill>
          <a:blip r:embed="rId8" cstate="print"/>
          <a:srcRect/>
          <a:stretch>
            <a:fillRect/>
          </a:stretch>
        </p:blipFill>
        <p:spPr bwMode="auto">
          <a:xfrm>
            <a:off x="8174012" y="4661572"/>
            <a:ext cx="2460624" cy="2050520"/>
          </a:xfrm>
          <a:prstGeom prst="rect">
            <a:avLst/>
          </a:prstGeom>
          <a:noFill/>
        </p:spPr>
      </p:pic>
      <p:pic>
        <p:nvPicPr>
          <p:cNvPr id="10" name="Picture 26" descr="https://encrypted-tbn0.gstatic.com/images?q=tbn:ANd9GcTS92xfOAx7Z_UVM6O_QgTqZG4nrel8AkCOylaOfX1YvXmOvn5q"/>
          <p:cNvPicPr>
            <a:picLocks noChangeAspect="1" noChangeArrowheads="1"/>
          </p:cNvPicPr>
          <p:nvPr/>
        </p:nvPicPr>
        <p:blipFill>
          <a:blip r:embed="rId9" cstate="print"/>
          <a:srcRect/>
          <a:stretch>
            <a:fillRect/>
          </a:stretch>
        </p:blipFill>
        <p:spPr bwMode="auto">
          <a:xfrm>
            <a:off x="643734" y="4684424"/>
            <a:ext cx="2315046" cy="2027668"/>
          </a:xfrm>
          <a:prstGeom prst="rect">
            <a:avLst/>
          </a:prstGeom>
          <a:noFill/>
        </p:spPr>
      </p:pic>
      <p:pic>
        <p:nvPicPr>
          <p:cNvPr id="11" name="Picture 28" descr="https://encrypted-tbn0.gstatic.com/images?q=tbn:ANd9GcREUoxu5wlWnC6GZJnqA7tzfwb9WXb3OXARv5oW_QkmzAyC86udhA"/>
          <p:cNvPicPr>
            <a:picLocks noChangeAspect="1" noChangeArrowheads="1"/>
          </p:cNvPicPr>
          <p:nvPr/>
        </p:nvPicPr>
        <p:blipFill>
          <a:blip r:embed="rId10" cstate="print"/>
          <a:srcRect/>
          <a:stretch>
            <a:fillRect/>
          </a:stretch>
        </p:blipFill>
        <p:spPr bwMode="auto">
          <a:xfrm>
            <a:off x="8019434" y="1568302"/>
            <a:ext cx="2357031" cy="2150010"/>
          </a:xfrm>
          <a:prstGeom prst="rect">
            <a:avLst/>
          </a:prstGeom>
          <a:noFill/>
        </p:spPr>
      </p:pic>
      <p:sp>
        <p:nvSpPr>
          <p:cNvPr id="12" name="18 Metin kutusu"/>
          <p:cNvSpPr txBox="1"/>
          <p:nvPr/>
        </p:nvSpPr>
        <p:spPr>
          <a:xfrm>
            <a:off x="565121" y="1091649"/>
            <a:ext cx="5617682" cy="400110"/>
          </a:xfrm>
          <a:prstGeom prst="rect">
            <a:avLst/>
          </a:prstGeom>
          <a:noFill/>
        </p:spPr>
        <p:txBody>
          <a:bodyPr wrap="square" rtlCol="0">
            <a:spAutoFit/>
          </a:bodyPr>
          <a:lstStyle/>
          <a:p>
            <a:r>
              <a:rPr lang="tr-TR" sz="2000" b="1" dirty="0" err="1">
                <a:latin typeface="Times New Roman" panose="02020603050405020304" pitchFamily="18" charset="0"/>
              </a:rPr>
              <a:t>Anser</a:t>
            </a:r>
            <a:r>
              <a:rPr lang="tr-TR" sz="2000" b="1" dirty="0">
                <a:latin typeface="Times New Roman" panose="02020603050405020304" pitchFamily="18" charset="0"/>
              </a:rPr>
              <a:t> </a:t>
            </a:r>
            <a:r>
              <a:rPr lang="tr-TR" sz="2000" b="1" dirty="0" err="1">
                <a:latin typeface="Times New Roman" panose="02020603050405020304" pitchFamily="18" charset="0"/>
              </a:rPr>
              <a:t>Cygnoides</a:t>
            </a:r>
            <a:r>
              <a:rPr lang="tr-TR" sz="2000" b="1" dirty="0">
                <a:latin typeface="Times New Roman" panose="02020603050405020304" pitchFamily="18" charset="0"/>
              </a:rPr>
              <a:t>- </a:t>
            </a:r>
            <a:r>
              <a:rPr lang="tr-TR" sz="2000" b="1" dirty="0" err="1">
                <a:latin typeface="Times New Roman" panose="02020603050405020304" pitchFamily="18" charset="0"/>
              </a:rPr>
              <a:t>Swan</a:t>
            </a:r>
            <a:r>
              <a:rPr lang="tr-TR" sz="2000" b="1" dirty="0">
                <a:latin typeface="Times New Roman" panose="02020603050405020304" pitchFamily="18" charset="0"/>
              </a:rPr>
              <a:t>- Asya </a:t>
            </a:r>
            <a:r>
              <a:rPr lang="tr-TR" sz="2000" b="1" dirty="0" err="1">
                <a:latin typeface="Times New Roman" panose="02020603050405020304" pitchFamily="18" charset="0"/>
              </a:rPr>
              <a:t>orjinli</a:t>
            </a:r>
            <a:endParaRPr lang="tr-TR" sz="2000" b="1" dirty="0">
              <a:latin typeface="Times New Roman" panose="02020603050405020304" pitchFamily="18" charset="0"/>
            </a:endParaRPr>
          </a:p>
        </p:txBody>
      </p:sp>
      <p:sp>
        <p:nvSpPr>
          <p:cNvPr id="13" name="19 Metin kutusu"/>
          <p:cNvSpPr txBox="1"/>
          <p:nvPr/>
        </p:nvSpPr>
        <p:spPr>
          <a:xfrm>
            <a:off x="565121" y="4113545"/>
            <a:ext cx="4643470" cy="400110"/>
          </a:xfrm>
          <a:prstGeom prst="rect">
            <a:avLst/>
          </a:prstGeom>
          <a:noFill/>
        </p:spPr>
        <p:txBody>
          <a:bodyPr wrap="square" rtlCol="0">
            <a:spAutoFit/>
          </a:bodyPr>
          <a:lstStyle/>
          <a:p>
            <a:r>
              <a:rPr lang="tr-TR" sz="2000" b="1" dirty="0" err="1">
                <a:latin typeface="Times New Roman" panose="02020603050405020304" pitchFamily="18" charset="0"/>
              </a:rPr>
              <a:t>Anser</a:t>
            </a:r>
            <a:r>
              <a:rPr lang="tr-TR" sz="2000" b="1" dirty="0">
                <a:latin typeface="Times New Roman" panose="02020603050405020304" pitchFamily="18" charset="0"/>
              </a:rPr>
              <a:t> </a:t>
            </a:r>
            <a:r>
              <a:rPr lang="tr-TR" sz="2000" b="1" dirty="0" err="1">
                <a:latin typeface="Times New Roman" panose="02020603050405020304" pitchFamily="18" charset="0"/>
              </a:rPr>
              <a:t>Anser</a:t>
            </a:r>
            <a:r>
              <a:rPr lang="tr-TR" sz="2000" b="1" dirty="0">
                <a:latin typeface="Times New Roman" panose="02020603050405020304" pitchFamily="18" charset="0"/>
              </a:rPr>
              <a:t>- </a:t>
            </a:r>
            <a:r>
              <a:rPr lang="tr-TR" sz="2000" b="1" dirty="0" err="1">
                <a:latin typeface="Times New Roman" panose="02020603050405020304" pitchFamily="18" charset="0"/>
              </a:rPr>
              <a:t>Greylag</a:t>
            </a:r>
            <a:r>
              <a:rPr lang="tr-TR" sz="2000" b="1" dirty="0">
                <a:latin typeface="Times New Roman" panose="02020603050405020304" pitchFamily="18" charset="0"/>
              </a:rPr>
              <a:t>- Avrupa </a:t>
            </a:r>
            <a:r>
              <a:rPr lang="tr-TR" sz="2000" b="1" dirty="0" err="1">
                <a:latin typeface="Times New Roman" panose="02020603050405020304" pitchFamily="18" charset="0"/>
              </a:rPr>
              <a:t>Orjinli</a:t>
            </a:r>
            <a:endParaRPr lang="tr-TR" sz="2000" b="1" dirty="0">
              <a:latin typeface="Times New Roman" panose="02020603050405020304" pitchFamily="18" charset="0"/>
            </a:endParaRPr>
          </a:p>
        </p:txBody>
      </p:sp>
    </p:spTree>
    <p:extLst>
      <p:ext uri="{BB962C8B-B14F-4D97-AF65-F5344CB8AC3E}">
        <p14:creationId xmlns:p14="http://schemas.microsoft.com/office/powerpoint/2010/main" val="1041609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nvPr>
        </p:nvGraphicFramePr>
        <p:xfrm>
          <a:off x="0" y="0"/>
          <a:ext cx="12192000" cy="682490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963333">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302934">
                  <a:extLst>
                    <a:ext uri="{9D8B030D-6E8A-4147-A177-3AD203B41FA5}">
                      <a16:colId xmlns:a16="http://schemas.microsoft.com/office/drawing/2014/main" val="20003"/>
                    </a:ext>
                  </a:extLst>
                </a:gridCol>
                <a:gridCol w="3115733">
                  <a:extLst>
                    <a:ext uri="{9D8B030D-6E8A-4147-A177-3AD203B41FA5}">
                      <a16:colId xmlns:a16="http://schemas.microsoft.com/office/drawing/2014/main" val="20004"/>
                    </a:ext>
                  </a:extLst>
                </a:gridCol>
              </a:tblGrid>
              <a:tr h="525562">
                <a:tc rowSpan="2" gridSpan="2">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Irklar</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GB"/>
                    </a:p>
                  </a:txBody>
                  <a:tcPr/>
                </a:tc>
                <a:tc gridSpan="2">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CA (kg)</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Yumurta Verimi (adet/yıl)</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9638">
                <a:tc gridSpan="2"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GB"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5562">
                <a:tc rowSpan="3">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Ağır</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err="1" smtClean="0">
                          <a:solidFill>
                            <a:schemeClr val="tx1"/>
                          </a:solidFill>
                          <a:latin typeface="Times New Roman" panose="02020603050405020304" pitchFamily="18" charset="0"/>
                          <a:cs typeface="Times New Roman" panose="02020603050405020304" pitchFamily="18" charset="0"/>
                        </a:rPr>
                        <a:t>Toulouse</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12.0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9.0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20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err="1" smtClean="0">
                          <a:solidFill>
                            <a:schemeClr val="tx1"/>
                          </a:solidFill>
                          <a:latin typeface="Times New Roman" panose="02020603050405020304" pitchFamily="18" charset="0"/>
                          <a:cs typeface="Times New Roman" panose="02020603050405020304" pitchFamily="18" charset="0"/>
                        </a:rPr>
                        <a:t>Embden</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12.0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9.0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40 – 60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kern="1200" dirty="0" smtClean="0">
                          <a:solidFill>
                            <a:schemeClr val="tx1"/>
                          </a:solidFill>
                          <a:latin typeface="Times New Roman" panose="02020603050405020304" pitchFamily="18" charset="0"/>
                          <a:ea typeface="+mn-ea"/>
                          <a:cs typeface="Times New Roman" panose="02020603050405020304" pitchFamily="18" charset="0"/>
                        </a:rPr>
                        <a:t>Afrika</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9.0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8.0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30 – 50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5562">
                <a:tc rowSpan="4">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Orta</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kern="1200" dirty="0" err="1" smtClean="0">
                          <a:solidFill>
                            <a:schemeClr val="tx1"/>
                          </a:solidFill>
                          <a:latin typeface="Times New Roman" panose="02020603050405020304" pitchFamily="18" charset="0"/>
                          <a:ea typeface="+mn-ea"/>
                          <a:cs typeface="Times New Roman" panose="02020603050405020304" pitchFamily="18" charset="0"/>
                        </a:rPr>
                        <a:t>Sebastopol</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6.0</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4.5</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20 – 40</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err="1" smtClean="0">
                          <a:solidFill>
                            <a:schemeClr val="tx1"/>
                          </a:solidFill>
                          <a:latin typeface="Times New Roman" panose="02020603050405020304" pitchFamily="18" charset="0"/>
                          <a:ea typeface="+mn-ea"/>
                          <a:cs typeface="Times New Roman" panose="02020603050405020304" pitchFamily="18" charset="0"/>
                        </a:rPr>
                        <a:t>Pilgrim</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6.0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5.0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20 – 40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Amerikan </a:t>
                      </a:r>
                      <a:r>
                        <a:rPr lang="tr-TR" sz="2800" b="1" kern="1200" dirty="0" err="1" smtClean="0">
                          <a:solidFill>
                            <a:schemeClr val="tx1"/>
                          </a:solidFill>
                          <a:latin typeface="Times New Roman" panose="02020603050405020304" pitchFamily="18" charset="0"/>
                          <a:ea typeface="+mn-ea"/>
                          <a:cs typeface="Times New Roman" panose="02020603050405020304" pitchFamily="18" charset="0"/>
                        </a:rPr>
                        <a:t>Buff</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8.0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7.0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20 – 40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err="1" smtClean="0">
                          <a:solidFill>
                            <a:schemeClr val="tx1"/>
                          </a:solidFill>
                          <a:latin typeface="Times New Roman" panose="02020603050405020304" pitchFamily="18" charset="0"/>
                          <a:ea typeface="+mn-ea"/>
                          <a:cs typeface="Times New Roman" panose="02020603050405020304" pitchFamily="18" charset="0"/>
                        </a:rPr>
                        <a:t>Pomeranian</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7.0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6.0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20 – 40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25562">
                <a:tc rowSpan="4">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Hafif</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Çin</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5.5</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4.5</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60 – 100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25562">
                <a:tc vMerge="1">
                  <a:txBody>
                    <a:bodyPr/>
                    <a:lstStyle/>
                    <a:p>
                      <a:pPr algn="ct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err="1" smtClean="0">
                          <a:solidFill>
                            <a:schemeClr val="tx1"/>
                          </a:solidFill>
                          <a:latin typeface="Times New Roman" panose="02020603050405020304" pitchFamily="18" charset="0"/>
                          <a:ea typeface="+mn-ea"/>
                          <a:cs typeface="Times New Roman" panose="02020603050405020304" pitchFamily="18" charset="0"/>
                        </a:rPr>
                        <a:t>Tufted</a:t>
                      </a:r>
                      <a:r>
                        <a:rPr lang="tr-TR" sz="2800" b="1" kern="1200" dirty="0" smtClean="0">
                          <a:solidFill>
                            <a:schemeClr val="tx1"/>
                          </a:solidFill>
                          <a:latin typeface="Times New Roman" panose="02020603050405020304" pitchFamily="18" charset="0"/>
                          <a:ea typeface="+mn-ea"/>
                          <a:cs typeface="Times New Roman" panose="02020603050405020304" pitchFamily="18" charset="0"/>
                        </a:rPr>
                        <a:t> Roman</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4.0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3.5</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20 – 40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Kanada</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5.5</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latin typeface="Times New Roman" panose="02020603050405020304" pitchFamily="18" charset="0"/>
                          <a:cs typeface="Times New Roman" panose="02020603050405020304" pitchFamily="18" charset="0"/>
                        </a:rPr>
                        <a:t>4.5</a:t>
                      </a:r>
                      <a:endParaRPr lang="en-GB"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10 – 20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25562">
                <a:tc vMerge="1">
                  <a:txBody>
                    <a:bodyPr/>
                    <a:lstStyle/>
                    <a:p>
                      <a:pPr algn="ctr"/>
                      <a:endParaRPr lang="en-GB"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Mısır</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3.0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2.0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tr-TR" sz="2800" b="1" kern="1200" dirty="0" smtClean="0">
                          <a:solidFill>
                            <a:schemeClr val="tx1"/>
                          </a:solidFill>
                          <a:latin typeface="Times New Roman" panose="02020603050405020304" pitchFamily="18" charset="0"/>
                          <a:ea typeface="+mn-ea"/>
                          <a:cs typeface="Times New Roman" panose="02020603050405020304" pitchFamily="18" charset="0"/>
                        </a:rPr>
                        <a:t>10 – 20</a:t>
                      </a:r>
                      <a:endParaRPr lang="en-GB"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0" name="İçerik Yer Tutucusu 2"/>
          <p:cNvSpPr txBox="1">
            <a:spLocks/>
          </p:cNvSpPr>
          <p:nvPr/>
        </p:nvSpPr>
        <p:spPr>
          <a:xfrm>
            <a:off x="176656" y="-152399"/>
            <a:ext cx="11280319" cy="152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endParaRPr lang="tr-TR"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2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4898" y="247978"/>
            <a:ext cx="11522752" cy="5681017"/>
          </a:xfrm>
        </p:spPr>
        <p:txBody>
          <a:bodyPr>
            <a:normAutofit/>
          </a:bodyPr>
          <a:lstStyle/>
          <a:p>
            <a:pPr>
              <a:buNone/>
            </a:pPr>
            <a:r>
              <a:rPr lang="tr-TR" sz="3200" b="1" dirty="0" err="1" smtClean="0">
                <a:latin typeface="Times New Roman" panose="02020603050405020304" pitchFamily="18" charset="0"/>
                <a:cs typeface="Times New Roman" panose="02020603050405020304" pitchFamily="18" charset="0"/>
              </a:rPr>
              <a:t>Runner</a:t>
            </a:r>
            <a:endParaRPr lang="tr-TR" sz="3200" b="1" dirty="0" smtClean="0">
              <a:latin typeface="Times New Roman" panose="02020603050405020304" pitchFamily="18" charset="0"/>
              <a:cs typeface="Times New Roman" panose="02020603050405020304" pitchFamily="18" charset="0"/>
            </a:endParaRPr>
          </a:p>
          <a:p>
            <a:pPr algn="just">
              <a:buNone/>
            </a:pPr>
            <a:r>
              <a:rPr lang="tr-TR" sz="3200" dirty="0" smtClean="0">
                <a:latin typeface="Times New Roman" panose="02020603050405020304" pitchFamily="18" charset="0"/>
                <a:cs typeface="Times New Roman" panose="02020603050405020304" pitchFamily="18" charset="0"/>
              </a:rPr>
              <a:t>		Doğu </a:t>
            </a:r>
            <a:r>
              <a:rPr lang="tr-TR" sz="3200" dirty="0" err="1" smtClean="0">
                <a:latin typeface="Times New Roman" panose="02020603050405020304" pitchFamily="18" charset="0"/>
                <a:cs typeface="Times New Roman" panose="02020603050405020304" pitchFamily="18" charset="0"/>
              </a:rPr>
              <a:t>Hindistanda</a:t>
            </a:r>
            <a:r>
              <a:rPr lang="tr-TR" sz="3200" dirty="0" smtClean="0">
                <a:latin typeface="Times New Roman" panose="02020603050405020304" pitchFamily="18" charset="0"/>
                <a:cs typeface="Times New Roman" panose="02020603050405020304" pitchFamily="18" charset="0"/>
              </a:rPr>
              <a:t> elde edilmiş fakat Batı Avrupa’da geliştirilmiş bir ırktır. Üç varyetesi (beyaz, alaca, kahverengi) vardır. Vücut </a:t>
            </a:r>
            <a:r>
              <a:rPr lang="tr-TR" sz="3200" dirty="0" err="1" smtClean="0">
                <a:latin typeface="Times New Roman" panose="02020603050405020304" pitchFamily="18" charset="0"/>
                <a:cs typeface="Times New Roman" panose="02020603050405020304" pitchFamily="18" charset="0"/>
              </a:rPr>
              <a:t>zyıf</a:t>
            </a:r>
            <a:r>
              <a:rPr lang="tr-TR" sz="3200" dirty="0" smtClean="0">
                <a:latin typeface="Times New Roman" panose="02020603050405020304" pitchFamily="18" charset="0"/>
                <a:cs typeface="Times New Roman" panose="02020603050405020304" pitchFamily="18" charset="0"/>
              </a:rPr>
              <a:t>, uzun ve dik duruşludur. Ağırlıklar ♂:2-2.5 kg ♀:1.5-2 kg. Yumurta rengi beyaz ya da kirli beyazdır.</a:t>
            </a:r>
          </a:p>
          <a:p>
            <a:pPr>
              <a:buNone/>
            </a:pPr>
            <a:endParaRPr lang="tr-TR" sz="3200" dirty="0" smtClean="0">
              <a:latin typeface="Times New Roman" panose="02020603050405020304" pitchFamily="18" charset="0"/>
              <a:cs typeface="Times New Roman" panose="02020603050405020304" pitchFamily="18" charset="0"/>
            </a:endParaRPr>
          </a:p>
        </p:txBody>
      </p:sp>
      <p:pic>
        <p:nvPicPr>
          <p:cNvPr id="22532" name="Picture 4" descr="indian runner ducks ile ilgili görsel sonucu">
            <a:hlinkClick r:id="rId2"/>
          </p:cNvPr>
          <p:cNvPicPr>
            <a:picLocks noChangeAspect="1" noChangeArrowheads="1"/>
          </p:cNvPicPr>
          <p:nvPr/>
        </p:nvPicPr>
        <p:blipFill>
          <a:blip r:embed="rId3" cstate="print"/>
          <a:srcRect/>
          <a:stretch>
            <a:fillRect/>
          </a:stretch>
        </p:blipFill>
        <p:spPr bwMode="auto">
          <a:xfrm>
            <a:off x="264063" y="3406588"/>
            <a:ext cx="4658739" cy="2347428"/>
          </a:xfrm>
          <a:prstGeom prst="rect">
            <a:avLst/>
          </a:prstGeom>
          <a:noFill/>
        </p:spPr>
      </p:pic>
      <p:pic>
        <p:nvPicPr>
          <p:cNvPr id="22534" name="Picture 6" descr="indian runner ducks ile ilgili görsel sonucu">
            <a:hlinkClick r:id="rId4"/>
          </p:cNvPr>
          <p:cNvPicPr>
            <a:picLocks noChangeAspect="1" noChangeArrowheads="1"/>
          </p:cNvPicPr>
          <p:nvPr/>
        </p:nvPicPr>
        <p:blipFill>
          <a:blip r:embed="rId5" cstate="print"/>
          <a:srcRect/>
          <a:stretch>
            <a:fillRect/>
          </a:stretch>
        </p:blipFill>
        <p:spPr bwMode="auto">
          <a:xfrm>
            <a:off x="4944551" y="3168570"/>
            <a:ext cx="6991350" cy="3171826"/>
          </a:xfrm>
          <a:prstGeom prst="rect">
            <a:avLst/>
          </a:prstGeom>
          <a:noFill/>
        </p:spPr>
      </p:pic>
    </p:spTree>
    <p:extLst>
      <p:ext uri="{BB962C8B-B14F-4D97-AF65-F5344CB8AC3E}">
        <p14:creationId xmlns:p14="http://schemas.microsoft.com/office/powerpoint/2010/main" val="41466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75160" y="332206"/>
          <a:ext cx="11188054" cy="6037596"/>
        </p:xfrm>
        <a:graphic>
          <a:graphicData uri="http://schemas.openxmlformats.org/drawingml/2006/table">
            <a:tbl>
              <a:tblPr firstRow="1" bandRow="1">
                <a:tableStyleId>{5C22544A-7EE6-4342-B048-85BDC9FD1C3A}</a:tableStyleId>
              </a:tblPr>
              <a:tblGrid>
                <a:gridCol w="5594027">
                  <a:extLst>
                    <a:ext uri="{9D8B030D-6E8A-4147-A177-3AD203B41FA5}">
                      <a16:colId xmlns:a16="http://schemas.microsoft.com/office/drawing/2014/main" val="20000"/>
                    </a:ext>
                  </a:extLst>
                </a:gridCol>
                <a:gridCol w="5594027">
                  <a:extLst>
                    <a:ext uri="{9D8B030D-6E8A-4147-A177-3AD203B41FA5}">
                      <a16:colId xmlns:a16="http://schemas.microsoft.com/office/drawing/2014/main" val="20001"/>
                    </a:ext>
                  </a:extLst>
                </a:gridCol>
              </a:tblGrid>
              <a:tr h="1006266">
                <a:tc gridSpan="2">
                  <a:txBody>
                    <a:bodyPr/>
                    <a:lstStyle/>
                    <a:p>
                      <a:pPr algn="ctr"/>
                      <a:r>
                        <a:rPr lang="tr-TR" sz="2800" b="1" dirty="0" err="1" smtClean="0">
                          <a:latin typeface="Times New Roman" pitchFamily="18" charset="0"/>
                          <a:cs typeface="Times New Roman" pitchFamily="18" charset="0"/>
                        </a:rPr>
                        <a:t>Grimaud</a:t>
                      </a:r>
                      <a:r>
                        <a:rPr lang="tr-TR" sz="2800" b="1" dirty="0" smtClean="0">
                          <a:latin typeface="Times New Roman" pitchFamily="18" charset="0"/>
                          <a:cs typeface="Times New Roman" pitchFamily="18" charset="0"/>
                        </a:rPr>
                        <a:t> Pekin</a:t>
                      </a:r>
                      <a:r>
                        <a:rPr lang="tr-TR" sz="2800" b="1" baseline="0" dirty="0" smtClean="0">
                          <a:latin typeface="Times New Roman" pitchFamily="18" charset="0"/>
                          <a:cs typeface="Times New Roman" pitchFamily="18" charset="0"/>
                        </a:rPr>
                        <a:t> </a:t>
                      </a:r>
                      <a:r>
                        <a:rPr lang="tr-TR" sz="2800" b="1" baseline="0" dirty="0" err="1" smtClean="0">
                          <a:latin typeface="Times New Roman" pitchFamily="18" charset="0"/>
                          <a:cs typeface="Times New Roman" pitchFamily="18" charset="0"/>
                        </a:rPr>
                        <a:t>Hibritlerinin</a:t>
                      </a:r>
                      <a:r>
                        <a:rPr lang="tr-TR" sz="2800" b="1" baseline="0" dirty="0" smtClean="0">
                          <a:latin typeface="Times New Roman" pitchFamily="18" charset="0"/>
                          <a:cs typeface="Times New Roman" pitchFamily="18" charset="0"/>
                        </a:rPr>
                        <a:t> besi performans özellikleri</a:t>
                      </a:r>
                      <a:endParaRPr lang="tr-TR" sz="2800" b="1" dirty="0">
                        <a:latin typeface="Times New Roman" pitchFamily="18" charset="0"/>
                        <a:cs typeface="Times New Roman" pitchFamily="18" charset="0"/>
                      </a:endParaRPr>
                    </a:p>
                  </a:txBody>
                  <a:tcPr/>
                </a:tc>
                <a:tc hMerge="1">
                  <a:txBody>
                    <a:bodyPr/>
                    <a:lstStyle/>
                    <a:p>
                      <a:endParaRPr lang="tr-TR" dirty="0"/>
                    </a:p>
                  </a:txBody>
                  <a:tcPr/>
                </a:tc>
                <a:extLst>
                  <a:ext uri="{0D108BD9-81ED-4DB2-BD59-A6C34878D82A}">
                    <a16:rowId xmlns:a16="http://schemas.microsoft.com/office/drawing/2014/main" val="10000"/>
                  </a:ext>
                </a:extLst>
              </a:tr>
              <a:tr h="1006266">
                <a:tc>
                  <a:txBody>
                    <a:bodyPr/>
                    <a:lstStyle/>
                    <a:p>
                      <a:pPr algn="ctr"/>
                      <a:r>
                        <a:rPr lang="tr-TR" sz="2800" b="1" dirty="0" smtClean="0">
                          <a:latin typeface="Times New Roman" pitchFamily="18" charset="0"/>
                          <a:cs typeface="Times New Roman" pitchFamily="18" charset="0"/>
                        </a:rPr>
                        <a:t>Kesim yaşı (gün)</a:t>
                      </a:r>
                      <a:endParaRPr lang="tr-TR" sz="2800" b="1" dirty="0">
                        <a:latin typeface="Times New Roman" pitchFamily="18" charset="0"/>
                        <a:cs typeface="Times New Roman" pitchFamily="18" charset="0"/>
                      </a:endParaRPr>
                    </a:p>
                  </a:txBody>
                  <a:tcPr/>
                </a:tc>
                <a:tc>
                  <a:txBody>
                    <a:bodyPr/>
                    <a:lstStyle/>
                    <a:p>
                      <a:pPr algn="ctr"/>
                      <a:r>
                        <a:rPr lang="tr-TR" sz="2800" b="1" dirty="0" smtClean="0">
                          <a:latin typeface="Times New Roman" pitchFamily="18" charset="0"/>
                          <a:cs typeface="Times New Roman" pitchFamily="18" charset="0"/>
                        </a:rPr>
                        <a:t>49 </a:t>
                      </a:r>
                      <a:endParaRPr lang="tr-TR" sz="2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06266">
                <a:tc>
                  <a:txBody>
                    <a:bodyPr/>
                    <a:lstStyle/>
                    <a:p>
                      <a:pPr algn="ctr"/>
                      <a:r>
                        <a:rPr lang="tr-TR" sz="2800" b="1" dirty="0" smtClean="0">
                          <a:latin typeface="Times New Roman" pitchFamily="18" charset="0"/>
                          <a:cs typeface="Times New Roman" pitchFamily="18" charset="0"/>
                        </a:rPr>
                        <a:t>Kesim ağırlığı (kg)</a:t>
                      </a:r>
                      <a:endParaRPr lang="tr-TR" sz="2800" b="1" dirty="0">
                        <a:latin typeface="Times New Roman" pitchFamily="18" charset="0"/>
                        <a:cs typeface="Times New Roman" pitchFamily="18" charset="0"/>
                      </a:endParaRPr>
                    </a:p>
                  </a:txBody>
                  <a:tcPr/>
                </a:tc>
                <a:tc>
                  <a:txBody>
                    <a:bodyPr/>
                    <a:lstStyle/>
                    <a:p>
                      <a:pPr algn="ctr"/>
                      <a:r>
                        <a:rPr lang="tr-TR" sz="2800" b="1" dirty="0" smtClean="0">
                          <a:latin typeface="Times New Roman" pitchFamily="18" charset="0"/>
                          <a:cs typeface="Times New Roman" pitchFamily="18" charset="0"/>
                        </a:rPr>
                        <a:t>3.7</a:t>
                      </a:r>
                      <a:endParaRPr lang="tr-TR" sz="2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006266">
                <a:tc>
                  <a:txBody>
                    <a:bodyPr/>
                    <a:lstStyle/>
                    <a:p>
                      <a:pPr algn="ctr"/>
                      <a:r>
                        <a:rPr lang="tr-TR" sz="2800" b="1" dirty="0" smtClean="0">
                          <a:latin typeface="Times New Roman" pitchFamily="18" charset="0"/>
                          <a:cs typeface="Times New Roman" pitchFamily="18" charset="0"/>
                        </a:rPr>
                        <a:t>Yem değerlendirme sayısı</a:t>
                      </a:r>
                      <a:endParaRPr lang="tr-TR" sz="2800" b="1" dirty="0">
                        <a:latin typeface="Times New Roman" pitchFamily="18" charset="0"/>
                        <a:cs typeface="Times New Roman" pitchFamily="18" charset="0"/>
                      </a:endParaRPr>
                    </a:p>
                  </a:txBody>
                  <a:tcPr/>
                </a:tc>
                <a:tc>
                  <a:txBody>
                    <a:bodyPr/>
                    <a:lstStyle/>
                    <a:p>
                      <a:pPr algn="ctr"/>
                      <a:r>
                        <a:rPr lang="tr-TR" sz="2800" b="1" dirty="0" smtClean="0">
                          <a:latin typeface="Times New Roman" pitchFamily="18" charset="0"/>
                          <a:cs typeface="Times New Roman" pitchFamily="18" charset="0"/>
                        </a:rPr>
                        <a:t>2.29</a:t>
                      </a:r>
                      <a:endParaRPr lang="tr-TR" sz="28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006266">
                <a:tc>
                  <a:txBody>
                    <a:bodyPr/>
                    <a:lstStyle/>
                    <a:p>
                      <a:pPr algn="ctr"/>
                      <a:r>
                        <a:rPr lang="tr-TR" sz="2800" b="1" dirty="0" smtClean="0">
                          <a:latin typeface="Times New Roman" pitchFamily="18" charset="0"/>
                          <a:cs typeface="Times New Roman" pitchFamily="18" charset="0"/>
                        </a:rPr>
                        <a:t>Ölüm oranı (%)</a:t>
                      </a:r>
                      <a:endParaRPr lang="tr-TR" sz="2800" b="1" dirty="0">
                        <a:latin typeface="Times New Roman" pitchFamily="18" charset="0"/>
                        <a:cs typeface="Times New Roman" pitchFamily="18" charset="0"/>
                      </a:endParaRPr>
                    </a:p>
                  </a:txBody>
                  <a:tcPr/>
                </a:tc>
                <a:tc>
                  <a:txBody>
                    <a:bodyPr/>
                    <a:lstStyle/>
                    <a:p>
                      <a:pPr algn="ctr"/>
                      <a:r>
                        <a:rPr lang="tr-TR" sz="2800" b="1" dirty="0" smtClean="0">
                          <a:latin typeface="Times New Roman" pitchFamily="18" charset="0"/>
                          <a:cs typeface="Times New Roman" pitchFamily="18" charset="0"/>
                        </a:rPr>
                        <a:t>2.5</a:t>
                      </a:r>
                      <a:endParaRPr lang="tr-TR" sz="2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1006266">
                <a:tc>
                  <a:txBody>
                    <a:bodyPr/>
                    <a:lstStyle/>
                    <a:p>
                      <a:pPr algn="ctr"/>
                      <a:r>
                        <a:rPr lang="tr-TR" sz="2800" b="1" dirty="0" smtClean="0">
                          <a:latin typeface="Times New Roman" pitchFamily="18" charset="0"/>
                          <a:cs typeface="Times New Roman" pitchFamily="18" charset="0"/>
                        </a:rPr>
                        <a:t>Göğüs oranı (%)</a:t>
                      </a:r>
                      <a:endParaRPr lang="tr-TR" sz="2800" b="1" dirty="0">
                        <a:latin typeface="Times New Roman" pitchFamily="18" charset="0"/>
                        <a:cs typeface="Times New Roman" pitchFamily="18" charset="0"/>
                      </a:endParaRPr>
                    </a:p>
                  </a:txBody>
                  <a:tcPr/>
                </a:tc>
                <a:tc>
                  <a:txBody>
                    <a:bodyPr/>
                    <a:lstStyle/>
                    <a:p>
                      <a:pPr algn="ctr"/>
                      <a:r>
                        <a:rPr lang="tr-TR" sz="2800" b="1" dirty="0" smtClean="0">
                          <a:latin typeface="Times New Roman" pitchFamily="18" charset="0"/>
                          <a:cs typeface="Times New Roman" pitchFamily="18" charset="0"/>
                        </a:rPr>
                        <a:t>25.5</a:t>
                      </a:r>
                      <a:endParaRPr lang="tr-TR" sz="28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2983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 y="4"/>
          <a:ext cx="12192000" cy="6761882"/>
        </p:xfrm>
        <a:graphic>
          <a:graphicData uri="http://schemas.openxmlformats.org/drawingml/2006/table">
            <a:tbl>
              <a:tblPr firstRow="1" bandRow="1">
                <a:tableStyleId>{5C22544A-7EE6-4342-B048-85BDC9FD1C3A}</a:tableStyleId>
              </a:tblPr>
              <a:tblGrid>
                <a:gridCol w="6245816">
                  <a:extLst>
                    <a:ext uri="{9D8B030D-6E8A-4147-A177-3AD203B41FA5}">
                      <a16:colId xmlns:a16="http://schemas.microsoft.com/office/drawing/2014/main" val="20000"/>
                    </a:ext>
                  </a:extLst>
                </a:gridCol>
                <a:gridCol w="2913681">
                  <a:extLst>
                    <a:ext uri="{9D8B030D-6E8A-4147-A177-3AD203B41FA5}">
                      <a16:colId xmlns:a16="http://schemas.microsoft.com/office/drawing/2014/main" val="20001"/>
                    </a:ext>
                  </a:extLst>
                </a:gridCol>
                <a:gridCol w="3032503">
                  <a:extLst>
                    <a:ext uri="{9D8B030D-6E8A-4147-A177-3AD203B41FA5}">
                      <a16:colId xmlns:a16="http://schemas.microsoft.com/office/drawing/2014/main" val="20002"/>
                    </a:ext>
                  </a:extLst>
                </a:gridCol>
              </a:tblGrid>
              <a:tr h="677800">
                <a:tc>
                  <a:txBody>
                    <a:bodyPr/>
                    <a:lstStyle/>
                    <a:p>
                      <a:pPr algn="ct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Golden 300 </a:t>
                      </a:r>
                      <a:r>
                        <a:rPr lang="tr-TR" sz="2400" b="1" dirty="0" err="1" smtClean="0">
                          <a:latin typeface="Times New Roman" pitchFamily="18" charset="0"/>
                          <a:cs typeface="Times New Roman" pitchFamily="18" charset="0"/>
                        </a:rPr>
                        <a:t>Hibrit</a:t>
                      </a:r>
                      <a:endParaRPr lang="tr-TR" sz="2400" b="1" dirty="0">
                        <a:latin typeface="Times New Roman" pitchFamily="18" charset="0"/>
                        <a:cs typeface="Times New Roman" pitchFamily="18" charset="0"/>
                      </a:endParaRPr>
                    </a:p>
                  </a:txBody>
                  <a:tcPr/>
                </a:tc>
                <a:tc>
                  <a:txBody>
                    <a:bodyPr/>
                    <a:lstStyle/>
                    <a:p>
                      <a:pPr algn="ctr"/>
                      <a:r>
                        <a:rPr lang="tr-TR" sz="2400" b="1" dirty="0" err="1" smtClean="0">
                          <a:latin typeface="Times New Roman" pitchFamily="18" charset="0"/>
                          <a:cs typeface="Times New Roman" pitchFamily="18" charset="0"/>
                        </a:rPr>
                        <a:t>Khaki</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Campbell</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77800">
                <a:tc>
                  <a:txBody>
                    <a:bodyPr/>
                    <a:lstStyle/>
                    <a:p>
                      <a:pPr algn="ctr"/>
                      <a:r>
                        <a:rPr lang="tr-TR" sz="2400" b="1" dirty="0" smtClean="0">
                          <a:latin typeface="Times New Roman" pitchFamily="18" charset="0"/>
                          <a:cs typeface="Times New Roman" pitchFamily="18" charset="0"/>
                        </a:rPr>
                        <a:t>40 haftalık yumurta verimi</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230</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195</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81684">
                <a:tc>
                  <a:txBody>
                    <a:bodyPr/>
                    <a:lstStyle/>
                    <a:p>
                      <a:pPr algn="ctr"/>
                      <a:r>
                        <a:rPr lang="tr-TR" sz="2400" b="1" dirty="0" smtClean="0">
                          <a:latin typeface="Times New Roman" pitchFamily="18" charset="0"/>
                          <a:cs typeface="Times New Roman" pitchFamily="18" charset="0"/>
                        </a:rPr>
                        <a:t>52 haftalık yumurta verimi </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290</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240</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77800">
                <a:tc>
                  <a:txBody>
                    <a:bodyPr/>
                    <a:lstStyle/>
                    <a:p>
                      <a:pPr algn="ctr"/>
                      <a:r>
                        <a:rPr lang="tr-TR" sz="2400" b="1" dirty="0" smtClean="0">
                          <a:latin typeface="Times New Roman" pitchFamily="18" charset="0"/>
                          <a:cs typeface="Times New Roman" pitchFamily="18" charset="0"/>
                        </a:rPr>
                        <a:t>Yumurta ağırlığı (g)</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82</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76</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85289">
                <a:tc>
                  <a:txBody>
                    <a:bodyPr/>
                    <a:lstStyle/>
                    <a:p>
                      <a:pPr algn="ctr"/>
                      <a:r>
                        <a:rPr lang="tr-TR" sz="2400" b="1" dirty="0" smtClean="0">
                          <a:latin typeface="Times New Roman" pitchFamily="18" charset="0"/>
                          <a:cs typeface="Times New Roman" pitchFamily="18" charset="0"/>
                        </a:rPr>
                        <a:t>Ortalama Döllülük oranı (%)</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93</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90</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677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smtClean="0">
                          <a:latin typeface="Times New Roman" pitchFamily="18" charset="0"/>
                          <a:cs typeface="Times New Roman" pitchFamily="18" charset="0"/>
                        </a:rPr>
                        <a:t>Ortalama Çıkış Gücü (%)</a:t>
                      </a:r>
                    </a:p>
                  </a:txBody>
                  <a:tcPr/>
                </a:tc>
                <a:tc>
                  <a:txBody>
                    <a:bodyPr/>
                    <a:lstStyle/>
                    <a:p>
                      <a:pPr algn="ctr"/>
                      <a:r>
                        <a:rPr lang="tr-TR" sz="2400" b="1" dirty="0" smtClean="0">
                          <a:latin typeface="Times New Roman" pitchFamily="18" charset="0"/>
                          <a:cs typeface="Times New Roman" pitchFamily="18" charset="0"/>
                        </a:rPr>
                        <a:t>88</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83</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681236">
                <a:tc>
                  <a:txBody>
                    <a:bodyPr/>
                    <a:lstStyle/>
                    <a:p>
                      <a:pPr algn="ctr"/>
                      <a:r>
                        <a:rPr lang="tr-TR" sz="2400" b="1" dirty="0" smtClean="0">
                          <a:latin typeface="Times New Roman" pitchFamily="18" charset="0"/>
                          <a:cs typeface="Times New Roman" pitchFamily="18" charset="0"/>
                        </a:rPr>
                        <a:t>Yumurtlama dönemi ölüm</a:t>
                      </a:r>
                      <a:r>
                        <a:rPr lang="tr-TR" sz="2400" b="1" baseline="0" dirty="0" smtClean="0">
                          <a:latin typeface="Times New Roman" pitchFamily="18" charset="0"/>
                          <a:cs typeface="Times New Roman" pitchFamily="18" charset="0"/>
                        </a:rPr>
                        <a:t> oranı (%)</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3</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4</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746873">
                <a:tc>
                  <a:txBody>
                    <a:bodyPr/>
                    <a:lstStyle/>
                    <a:p>
                      <a:pPr algn="ctr"/>
                      <a:r>
                        <a:rPr lang="tr-TR" sz="2400" b="1" dirty="0" smtClean="0">
                          <a:latin typeface="Times New Roman" pitchFamily="18" charset="0"/>
                          <a:cs typeface="Times New Roman" pitchFamily="18" charset="0"/>
                        </a:rPr>
                        <a:t>%5  yumurta verim yaşı (hafta)</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23</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22</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677800">
                <a:tc>
                  <a:txBody>
                    <a:bodyPr/>
                    <a:lstStyle/>
                    <a:p>
                      <a:pPr algn="ctr"/>
                      <a:r>
                        <a:rPr lang="tr-TR" sz="2400" b="1" dirty="0" smtClean="0">
                          <a:latin typeface="Times New Roman" pitchFamily="18" charset="0"/>
                          <a:cs typeface="Times New Roman" pitchFamily="18" charset="0"/>
                        </a:rPr>
                        <a:t>Erkek</a:t>
                      </a:r>
                      <a:r>
                        <a:rPr lang="tr-TR" sz="2400" b="1" baseline="0" dirty="0" smtClean="0">
                          <a:latin typeface="Times New Roman" pitchFamily="18" charset="0"/>
                          <a:cs typeface="Times New Roman" pitchFamily="18" charset="0"/>
                        </a:rPr>
                        <a:t> başına dişi sayısı</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5.75</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6.0</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677800">
                <a:tc>
                  <a:txBody>
                    <a:bodyPr/>
                    <a:lstStyle/>
                    <a:p>
                      <a:pPr algn="ctr"/>
                      <a:r>
                        <a:rPr lang="tr-TR" sz="2400" b="1" dirty="0" smtClean="0">
                          <a:latin typeface="Times New Roman" pitchFamily="18" charset="0"/>
                          <a:cs typeface="Times New Roman" pitchFamily="18" charset="0"/>
                        </a:rPr>
                        <a:t>23. Hafta dişi ağırlığı (kg)</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2.1</a:t>
                      </a:r>
                      <a:endParaRPr lang="tr-TR" sz="2400" b="1" dirty="0">
                        <a:latin typeface="Times New Roman" pitchFamily="18" charset="0"/>
                        <a:cs typeface="Times New Roman" pitchFamily="18" charset="0"/>
                      </a:endParaRPr>
                    </a:p>
                  </a:txBody>
                  <a:tcPr/>
                </a:tc>
                <a:tc>
                  <a:txBody>
                    <a:bodyPr/>
                    <a:lstStyle/>
                    <a:p>
                      <a:pPr algn="ctr"/>
                      <a:r>
                        <a:rPr lang="tr-TR" sz="2400" b="1" dirty="0" smtClean="0">
                          <a:latin typeface="Times New Roman" pitchFamily="18" charset="0"/>
                          <a:cs typeface="Times New Roman" pitchFamily="18" charset="0"/>
                        </a:rPr>
                        <a:t>1.9</a:t>
                      </a:r>
                      <a:endParaRPr lang="tr-TR" sz="2400" b="1"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440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425</Words>
  <Application>Microsoft Office PowerPoint</Application>
  <PresentationFormat>Geniş ekran</PresentationFormat>
  <Paragraphs>113</Paragraphs>
  <Slides>7</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Times New Roman</vt:lpstr>
      <vt:lpstr>Office Teması</vt:lpstr>
      <vt:lpstr>PowerPoint Sunusu</vt:lpstr>
      <vt:lpstr>GİRİŞ</vt:lpstr>
      <vt:lpstr>KAZ IRKLARI</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REVIEWER</dc:creator>
  <cp:lastModifiedBy>PC</cp:lastModifiedBy>
  <cp:revision>11</cp:revision>
  <dcterms:created xsi:type="dcterms:W3CDTF">2022-11-25T08:20:47Z</dcterms:created>
  <dcterms:modified xsi:type="dcterms:W3CDTF">2024-10-17T13:09:24Z</dcterms:modified>
</cp:coreProperties>
</file>