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7" r:id="rId4"/>
    <p:sldId id="271" r:id="rId5"/>
    <p:sldId id="259" r:id="rId6"/>
    <p:sldId id="264" r:id="rId7"/>
    <p:sldId id="272" r:id="rId8"/>
    <p:sldId id="274" r:id="rId9"/>
    <p:sldId id="275" r:id="rId10"/>
    <p:sldId id="26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3"/>
    <p:restoredTop sz="93326"/>
  </p:normalViewPr>
  <p:slideViewPr>
    <p:cSldViewPr snapToGrid="0">
      <p:cViewPr varScale="1">
        <p:scale>
          <a:sx n="68" d="100"/>
          <a:sy n="68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83C672-F063-0644-8CEF-8D4AA5B12E7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6FC25-2BD8-2546-9E2C-C7BAFC62C4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441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Ölçme</a:t>
            </a:r>
            <a:r>
              <a:rPr lang="tr-TR" dirty="0"/>
              <a:t> </a:t>
            </a:r>
            <a:r>
              <a:rPr lang="tr-TR" dirty="0" smtClean="0"/>
              <a:t>ve Değerlendirmede Temel Kavramlar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200" dirty="0" err="1"/>
              <a:t>Airasian</a:t>
            </a:r>
            <a:r>
              <a:rPr lang="tr-TR" sz="2200" dirty="0"/>
              <a:t>, P. W. (1994). </a:t>
            </a:r>
            <a:r>
              <a:rPr lang="tr-TR" sz="2200" i="1" dirty="0" err="1"/>
              <a:t>Classroom</a:t>
            </a:r>
            <a:r>
              <a:rPr lang="tr-TR" sz="2200" i="1" dirty="0"/>
              <a:t> </a:t>
            </a:r>
            <a:r>
              <a:rPr lang="tr-TR" sz="2200" i="1" dirty="0" err="1"/>
              <a:t>assessment</a:t>
            </a:r>
            <a:r>
              <a:rPr lang="tr-TR" sz="2200" i="1" dirty="0"/>
              <a:t>.</a:t>
            </a:r>
            <a:r>
              <a:rPr lang="tr-TR" sz="2200" dirty="0"/>
              <a:t> USA: </a:t>
            </a:r>
            <a:r>
              <a:rPr lang="tr-TR" sz="2200" dirty="0" err="1"/>
              <a:t>McGraw</a:t>
            </a:r>
            <a:r>
              <a:rPr lang="tr-TR" sz="2200" dirty="0"/>
              <a:t> </a:t>
            </a:r>
            <a:r>
              <a:rPr lang="tr-TR" sz="2200" dirty="0" err="1"/>
              <a:t>Hill</a:t>
            </a:r>
            <a:r>
              <a:rPr lang="tr-TR" sz="2200" dirty="0"/>
              <a:t> </a:t>
            </a:r>
            <a:r>
              <a:rPr lang="tr-TR" sz="2200" dirty="0" err="1"/>
              <a:t>Inc</a:t>
            </a:r>
            <a:r>
              <a:rPr lang="tr-TR" sz="2200" dirty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en-US" sz="2200" dirty="0" smtClean="0"/>
              <a:t>Linn</a:t>
            </a:r>
            <a:r>
              <a:rPr lang="en-US" sz="2200" dirty="0"/>
              <a:t>, R. L.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Gronlund</a:t>
            </a:r>
            <a:r>
              <a:rPr lang="en-US" sz="2200" dirty="0"/>
              <a:t>, N. E. (1995). </a:t>
            </a:r>
            <a:r>
              <a:rPr lang="en-US" sz="2200" i="1" dirty="0"/>
              <a:t>Measurement assessment in </a:t>
            </a:r>
            <a:r>
              <a:rPr lang="en-US" sz="2200" i="1" dirty="0" smtClean="0"/>
              <a:t>teaching </a:t>
            </a:r>
            <a:r>
              <a:rPr lang="tr-TR" sz="2200" i="1" dirty="0" smtClean="0"/>
              <a:t>(</a:t>
            </a:r>
            <a:r>
              <a:rPr lang="en-US" sz="2200" i="1" dirty="0" smtClean="0"/>
              <a:t>7</a:t>
            </a:r>
            <a:r>
              <a:rPr lang="en-US" sz="2200" i="1" baseline="30000" dirty="0" smtClean="0"/>
              <a:t>th</a:t>
            </a:r>
            <a:r>
              <a:rPr lang="tr-TR" sz="2200" i="1" dirty="0" smtClean="0"/>
              <a:t> </a:t>
            </a:r>
            <a:r>
              <a:rPr lang="tr-TR" sz="2200" i="1" dirty="0" err="1" smtClean="0"/>
              <a:t>edition</a:t>
            </a:r>
            <a:r>
              <a:rPr lang="tr-TR" sz="2200" i="1" dirty="0" smtClean="0"/>
              <a:t>)</a:t>
            </a:r>
            <a:r>
              <a:rPr lang="en-US" sz="2200" i="1" dirty="0" smtClean="0"/>
              <a:t>.</a:t>
            </a:r>
            <a:r>
              <a:rPr lang="en-US" sz="2200" dirty="0" smtClean="0"/>
              <a:t> </a:t>
            </a:r>
            <a:r>
              <a:rPr lang="tr-TR" sz="2200" smtClean="0"/>
              <a:t>	</a:t>
            </a:r>
            <a:r>
              <a:rPr lang="en-US" sz="2200" smtClean="0"/>
              <a:t>New </a:t>
            </a:r>
            <a:r>
              <a:rPr lang="tr-TR" sz="2200" dirty="0" smtClean="0"/>
              <a:t>	</a:t>
            </a:r>
            <a:r>
              <a:rPr lang="en-US" sz="2200" dirty="0" smtClean="0"/>
              <a:t>Jersey</a:t>
            </a:r>
            <a:r>
              <a:rPr lang="en-US" sz="2200" dirty="0"/>
              <a:t>: Prentice-Hall Inc.</a:t>
            </a:r>
          </a:p>
          <a:p>
            <a:pPr marL="0" indent="0" algn="just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sz="2200" dirty="0" smtClean="0"/>
              <a:t>Tekin, H. (2014). </a:t>
            </a:r>
            <a:r>
              <a:rPr lang="tr-TR" sz="2200" i="1" dirty="0" smtClean="0"/>
              <a:t>Eğitimde ölçme ve değerlendirme.</a:t>
            </a:r>
            <a:r>
              <a:rPr lang="tr-TR" sz="2200" b="1" dirty="0" smtClean="0"/>
              <a:t> </a:t>
            </a:r>
            <a:r>
              <a:rPr lang="tr-TR" sz="2200" dirty="0" smtClean="0"/>
              <a:t>Ankara: Yargı Yayınevi.</a:t>
            </a:r>
          </a:p>
          <a:p>
            <a:pPr marL="0" indent="0" algn="just">
              <a:buNone/>
            </a:pPr>
            <a:endParaRPr lang="tr-TR" sz="2200" dirty="0" smtClean="0"/>
          </a:p>
          <a:p>
            <a:pPr marL="0" indent="0" algn="just">
              <a:buNone/>
            </a:pPr>
            <a:r>
              <a:rPr lang="tr-TR" sz="2200" dirty="0"/>
              <a:t>Turgut, M. F. </a:t>
            </a:r>
            <a:r>
              <a:rPr lang="tr-TR" sz="2200" dirty="0" smtClean="0"/>
              <a:t> (1984). </a:t>
            </a:r>
            <a:r>
              <a:rPr lang="tr-TR" sz="2200" i="1" dirty="0"/>
              <a:t>Eğitimde ölçme ve değerlendirme metotları.</a:t>
            </a:r>
            <a:r>
              <a:rPr lang="tr-TR" sz="2200" b="1" dirty="0"/>
              <a:t> </a:t>
            </a:r>
            <a:r>
              <a:rPr lang="tr-TR" sz="2200" dirty="0"/>
              <a:t>Ankara: </a:t>
            </a:r>
            <a:r>
              <a:rPr lang="tr-TR" sz="2200" dirty="0" smtClean="0"/>
              <a:t>Saydam 	</a:t>
            </a:r>
            <a:r>
              <a:rPr lang="tr-TR" sz="2200" dirty="0" err="1" smtClean="0"/>
              <a:t>Matbacılık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Turgut</a:t>
            </a:r>
            <a:r>
              <a:rPr lang="tr-TR" sz="2200" dirty="0"/>
              <a:t>, M. F. ve Baykul, Y. (2014). </a:t>
            </a:r>
            <a:r>
              <a:rPr lang="tr-TR" sz="2200" i="1" dirty="0"/>
              <a:t>Eğitimde ölçme ve değerlendirme metotları.</a:t>
            </a:r>
            <a:r>
              <a:rPr lang="tr-TR" sz="2200" b="1" dirty="0"/>
              <a:t> </a:t>
            </a:r>
            <a:r>
              <a:rPr lang="tr-TR" sz="2200" dirty="0"/>
              <a:t>Ankara: </a:t>
            </a:r>
            <a:r>
              <a:rPr lang="tr-TR" sz="2200" dirty="0" smtClean="0"/>
              <a:t>	</a:t>
            </a:r>
            <a:r>
              <a:rPr lang="tr-TR" sz="2200" dirty="0" err="1" smtClean="0"/>
              <a:t>Pegem</a:t>
            </a:r>
            <a:r>
              <a:rPr lang="tr-TR" sz="2200" dirty="0" smtClean="0"/>
              <a:t> </a:t>
            </a:r>
            <a:r>
              <a:rPr lang="tr-TR" sz="2200" dirty="0"/>
              <a:t>Akademi Yayıncılık</a:t>
            </a:r>
            <a:r>
              <a:rPr lang="tr-TR" sz="2200" dirty="0" smtClean="0"/>
              <a:t>.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3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674614"/>
            <a:ext cx="10515600" cy="1325563"/>
          </a:xfrm>
        </p:spPr>
        <p:txBody>
          <a:bodyPr/>
          <a:lstStyle/>
          <a:p>
            <a:r>
              <a:rPr lang="tr-TR" dirty="0"/>
              <a:t>Ölçme (</a:t>
            </a:r>
            <a:r>
              <a:rPr lang="tr-TR" dirty="0" err="1"/>
              <a:t>Measurement</a:t>
            </a:r>
            <a:r>
              <a:rPr lang="tr-TR" dirty="0"/>
              <a:t>) Nedir?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Turgut </a:t>
            </a:r>
            <a:r>
              <a:rPr lang="tr-TR" dirty="0"/>
              <a:t>ve Baykul (2014) ölçmeyi, “Bir niteliğin gözlenip gözlem</a:t>
            </a:r>
            <a:br>
              <a:rPr lang="tr-TR" dirty="0"/>
            </a:br>
            <a:r>
              <a:rPr lang="tr-TR" dirty="0"/>
              <a:t>sonucunun sayılarla veya başka sembollerle gösterilmesidir.”</a:t>
            </a:r>
            <a:br>
              <a:rPr lang="tr-TR" dirty="0"/>
            </a:br>
            <a:r>
              <a:rPr lang="tr-TR" dirty="0"/>
              <a:t>biçiminde tanımlarken; Tekin (2014) ölçmeyi, “Belli bir nesnenin </a:t>
            </a:r>
            <a:r>
              <a:rPr lang="tr-TR" dirty="0" smtClean="0"/>
              <a:t>ya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da nesnelerin belli bir özelliğe sahip olup olmadığının, sahipse </a:t>
            </a:r>
            <a:r>
              <a:rPr lang="tr-TR" dirty="0" smtClean="0"/>
              <a:t>sahip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oluş derecesinin gözlenip gözlem sonuçlarının sembollerle ve</a:t>
            </a:r>
            <a:br>
              <a:rPr lang="tr-TR" dirty="0"/>
            </a:br>
            <a:r>
              <a:rPr lang="tr-TR" dirty="0"/>
              <a:t>özellikle sayı sembolleriyle ifade edilmesidir.” diye tanımlamaktadır.</a:t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4224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49659"/>
            <a:ext cx="10515600" cy="48842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Kısaca </a:t>
            </a:r>
            <a:r>
              <a:rPr lang="tr-TR" dirty="0"/>
              <a:t>ölçme, herhangi bir özelliği (nesne, olay, durum), o özelliğin niteliğine uygun bir araçla karşılaştırarak, sonucu aracın birimi cinsin ifade etme işidir.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Ölçme </a:t>
            </a:r>
            <a:r>
              <a:rPr lang="tr-TR" dirty="0"/>
              <a:t>işlemi sonunda nesnelerin, olayların, durumların belli bir nitel ve nicel özelliğe sahip oluş dereceleri belirlenmeye çalışılır. Ölçme sonucunda elde edilen değerlere </a:t>
            </a:r>
            <a:r>
              <a:rPr lang="tr-TR" b="1" dirty="0"/>
              <a:t>ölçüm</a:t>
            </a:r>
            <a:r>
              <a:rPr lang="tr-TR" dirty="0"/>
              <a:t> denir.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9689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Ölçme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Ölçme sırasında değişkenlerin bazı özellikleri gözlenir. Bu özelliklerden bazıları doğrudan gözlenirken, bazı özellikler de dolaylı olarak gözlenirler. Bu durum, doğrudan ve dolaylı ölçme kavramlarının ortaya çıkmasına neden olmuştur. </a:t>
            </a:r>
          </a:p>
          <a:p>
            <a:pPr marL="0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dirty="0"/>
              <a:t>Doğrudan ölçme;</a:t>
            </a:r>
            <a:r>
              <a:rPr lang="tr-TR" dirty="0"/>
              <a:t> ölçülecek özelliğin doğrudan ölçülmesidir. Örneğin boy, ağırlık gibi özellikler bu tür ölçmeyle ilgilidir. </a:t>
            </a:r>
          </a:p>
          <a:p>
            <a:pPr marL="457200" lvl="1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dirty="0"/>
              <a:t>Dolaylı ölçme;</a:t>
            </a:r>
            <a:r>
              <a:rPr lang="tr-TR" dirty="0"/>
              <a:t> ölçülecek özellikle ilgili olduğu varsayılan, başka özelliklerin gözlenmesi işidir. Örneğin, sıcaklık, başarı, tutum, zekâ gibi özellikler bu tür ölçmeyle ilgilidir.</a:t>
            </a:r>
          </a:p>
        </p:txBody>
      </p:sp>
    </p:spTree>
    <p:extLst>
      <p:ext uri="{BB962C8B-B14F-4D97-AF65-F5344CB8AC3E}">
        <p14:creationId xmlns:p14="http://schemas.microsoft.com/office/powerpoint/2010/main" val="268085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 (Evaluation) Nedir?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/>
              <a:t>Turgut (1984) değerlendirmeyi, “Ölçme sonuçlarını bir ölçüte</a:t>
            </a:r>
            <a:br>
              <a:rPr lang="tr-TR" dirty="0"/>
            </a:br>
            <a:r>
              <a:rPr lang="tr-TR" dirty="0"/>
              <a:t>vurarak bir değer yargısına ulaşma işlemi” olarak tanımlamaktadır</a:t>
            </a:r>
            <a:r>
              <a:rPr lang="tr-TR" dirty="0" smtClean="0"/>
              <a:t>.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Tanımdan da anlaşılacağı gibi, değerlendirme bir yargıya, bir </a:t>
            </a:r>
            <a:r>
              <a:rPr lang="tr-TR" dirty="0" smtClean="0"/>
              <a:t>karara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ulaşma işlemidir. Karara ya da yargıya ulaşabilmek için elimizde</a:t>
            </a:r>
            <a:br>
              <a:rPr lang="tr-TR" dirty="0"/>
            </a:br>
            <a:r>
              <a:rPr lang="tr-TR" dirty="0"/>
              <a:t>öncelikle, ölçme sonuçlarının ve bu ölçmelere uygun bir ölçütün </a:t>
            </a:r>
            <a:r>
              <a:rPr lang="tr-TR" dirty="0" smtClean="0"/>
              <a:t>ya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da ölçütlerin bulunması gerekir.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88388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Ölçme </a:t>
            </a:r>
            <a:r>
              <a:rPr lang="tr-TR" dirty="0"/>
              <a:t>sonuçları hakkında </a:t>
            </a:r>
            <a:r>
              <a:rPr lang="tr-TR" dirty="0" smtClean="0"/>
              <a:t>anlamlı bir </a:t>
            </a:r>
            <a:r>
              <a:rPr lang="tr-TR" dirty="0"/>
              <a:t>karara ulaşabilmek için, ölçütle ya da ölçütlerle </a:t>
            </a:r>
            <a:r>
              <a:rPr lang="tr-TR" dirty="0" smtClean="0"/>
              <a:t>karşılaştırılması gerekir</a:t>
            </a:r>
            <a:r>
              <a:rPr lang="tr-TR" dirty="0"/>
              <a:t>. Ulaşılacak yargının geçerli olabilmesi öncelikle </a:t>
            </a:r>
            <a:r>
              <a:rPr lang="tr-TR" dirty="0" smtClean="0"/>
              <a:t>ölçütün geçerli </a:t>
            </a:r>
            <a:r>
              <a:rPr lang="tr-TR" dirty="0"/>
              <a:t>olmasına bağlıdır.</a:t>
            </a:r>
            <a:br>
              <a:rPr lang="tr-TR" dirty="0"/>
            </a:br>
            <a:r>
              <a:rPr lang="tr-TR" dirty="0"/>
              <a:t>Değerlendirmenin yapılabilmesi bir ölçme sonucunu, bir de bu</a:t>
            </a:r>
            <a:br>
              <a:rPr lang="tr-TR" dirty="0"/>
            </a:br>
            <a:r>
              <a:rPr lang="tr-TR" dirty="0"/>
              <a:t>sonuca uygun ölçütü gerektirir. Değerlendirme kullanılan ölçüte</a:t>
            </a:r>
            <a:br>
              <a:rPr lang="tr-TR" dirty="0"/>
            </a:br>
            <a:r>
              <a:rPr lang="tr-TR" dirty="0"/>
              <a:t>göre isim alır. Buna göre iki tür ölçüt ve değerlendirme vardır.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3680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tr-TR" dirty="0"/>
              <a:t>Değerlendirmenin yapılabilmesi bir ölçme sonucunu, bir de bu sonuca uygun ölçütü gerektirir. Değerlendirme kullanılan ölçüte göre isim alır. Buna göre iki tür ölçüt ve değerlendirme vardır.</a:t>
            </a:r>
          </a:p>
          <a:p>
            <a:pPr marL="0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i="1" dirty="0"/>
              <a:t>Mutlak Ölçüt ve Mutlak Değerlendirme</a:t>
            </a:r>
            <a:r>
              <a:rPr lang="tr-TR" b="1" dirty="0"/>
              <a:t>: </a:t>
            </a:r>
            <a:r>
              <a:rPr lang="tr-TR" dirty="0"/>
              <a:t>Bir öğrencinin başarısı, diğer öğrencilerin başarılarından bağımsız olarak değerlendiriliyorsa ve değerlendirmede kullanılan ölçüt, öğrencinin mutlak (hiç </a:t>
            </a:r>
            <a:r>
              <a:rPr lang="tr-TR" dirty="0" err="1"/>
              <a:t>birşeye</a:t>
            </a:r>
            <a:r>
              <a:rPr lang="tr-TR" dirty="0"/>
              <a:t> bağlı olmayan) başarısının bir ölçüsü ise bu tür değerlendirmeye “mutlak değerlendirme” adı verilir. </a:t>
            </a:r>
          </a:p>
          <a:p>
            <a:pPr marL="457200" lvl="1" indent="0" algn="just">
              <a:buNone/>
            </a:pPr>
            <a:endParaRPr lang="tr-TR" dirty="0"/>
          </a:p>
          <a:p>
            <a:pPr marL="457200" lvl="1" indent="0" algn="just">
              <a:buNone/>
            </a:pPr>
            <a:r>
              <a:rPr lang="tr-TR" b="1" i="1" dirty="0"/>
              <a:t>Bağıl Ölçüt ve Bağıl Değerlendirme</a:t>
            </a:r>
            <a:r>
              <a:rPr lang="tr-TR" b="1" dirty="0"/>
              <a:t>: </a:t>
            </a:r>
            <a:r>
              <a:rPr lang="tr-TR" dirty="0"/>
              <a:t>Bağıl ölçüt, önceden belirlenmiş, kesin ve değişmez bir standart değildir. Bu tür bir ölçüt, farklı ölçme sonuçlarına, farklı öğrenci gruplarına yere ve zamana göre değişkenlik gösterir.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2251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Durum Belirleme (</a:t>
            </a:r>
            <a:r>
              <a:rPr lang="tr-TR" dirty="0" err="1"/>
              <a:t>Assessment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Ölçme </a:t>
            </a:r>
            <a:r>
              <a:rPr lang="tr-TR" dirty="0"/>
              <a:t>sonuçlarının bireylerin performansları hakkında bilgi </a:t>
            </a:r>
            <a:r>
              <a:rPr lang="tr-TR" dirty="0" smtClean="0"/>
              <a:t>verecek</a:t>
            </a: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biçimde </a:t>
            </a:r>
            <a:r>
              <a:rPr lang="tr-TR" dirty="0"/>
              <a:t>kullanılması ve bir yargı içermekten daha çok bireylerin</a:t>
            </a:r>
            <a:br>
              <a:rPr lang="tr-TR" dirty="0"/>
            </a:br>
            <a:r>
              <a:rPr lang="tr-TR" dirty="0"/>
              <a:t>öğrenmeleri hakkında var olan durumun ortaya konması </a:t>
            </a:r>
            <a:r>
              <a:rPr lang="tr-TR" dirty="0" smtClean="0"/>
              <a:t>anlamında</a:t>
            </a:r>
            <a:br>
              <a:rPr lang="tr-TR" dirty="0" smtClean="0"/>
            </a:br>
            <a:r>
              <a:rPr lang="tr-TR" dirty="0" smtClean="0"/>
              <a:t>da </a:t>
            </a:r>
            <a:r>
              <a:rPr lang="tr-TR" dirty="0"/>
              <a:t>kullanılmaktadır (</a:t>
            </a:r>
            <a:r>
              <a:rPr lang="tr-TR" dirty="0" err="1"/>
              <a:t>Linn</a:t>
            </a:r>
            <a:r>
              <a:rPr lang="tr-TR" dirty="0"/>
              <a:t> ve </a:t>
            </a:r>
            <a:r>
              <a:rPr lang="tr-TR" dirty="0" err="1"/>
              <a:t>Gronlund</a:t>
            </a:r>
            <a:r>
              <a:rPr lang="tr-TR" dirty="0"/>
              <a:t>, 1995). </a:t>
            </a:r>
            <a:endParaRPr lang="tr-TR" dirty="0" smtClean="0"/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044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Durum Belirleme (</a:t>
            </a:r>
            <a:r>
              <a:rPr lang="tr-TR" dirty="0" err="1"/>
              <a:t>Assessment</a:t>
            </a:r>
            <a:r>
              <a:rPr lang="tr-TR" dirty="0"/>
              <a:t>)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Durum </a:t>
            </a:r>
            <a:r>
              <a:rPr lang="tr-TR" dirty="0"/>
              <a:t>belirleme, öğretmenin öğrenci hakkında karar verebilmesi için, bilgilerin  toplanması, yorumlanması ve bu bilgileri birbirleriyle ilişkilendirerek öğrenci hakkında genel bir sonuca ulaşılmasıdır (</a:t>
            </a:r>
            <a:r>
              <a:rPr lang="tr-TR" dirty="0" err="1"/>
              <a:t>Airasian</a:t>
            </a:r>
            <a:r>
              <a:rPr lang="tr-TR" dirty="0"/>
              <a:t>, 1994).</a:t>
            </a:r>
          </a:p>
        </p:txBody>
      </p:sp>
    </p:spTree>
    <p:extLst>
      <p:ext uri="{BB962C8B-B14F-4D97-AF65-F5344CB8AC3E}">
        <p14:creationId xmlns:p14="http://schemas.microsoft.com/office/powerpoint/2010/main" val="3096244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414</Words>
  <Application>Microsoft Office PowerPoint</Application>
  <PresentationFormat>Geniş ekran</PresentationFormat>
  <Paragraphs>42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Ölçme ve Değerlendirmede Temel Kavramlar</vt:lpstr>
      <vt:lpstr>Ölçme (Measurement) Nedir?  </vt:lpstr>
      <vt:lpstr>PowerPoint Sunusu</vt:lpstr>
      <vt:lpstr>Ölçme Türleri</vt:lpstr>
      <vt:lpstr>Değerlendirme (Evaluation) Nedir?  </vt:lpstr>
      <vt:lpstr>PowerPoint Sunusu</vt:lpstr>
      <vt:lpstr>PowerPoint Sunusu</vt:lpstr>
      <vt:lpstr>Durum Belirleme (Assessment) Nedir?</vt:lpstr>
      <vt:lpstr>Durum Belirleme (Assessment) Nedir?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21</cp:revision>
  <dcterms:created xsi:type="dcterms:W3CDTF">2017-05-16T13:19:38Z</dcterms:created>
  <dcterms:modified xsi:type="dcterms:W3CDTF">2018-01-30T10:50:04Z</dcterms:modified>
</cp:coreProperties>
</file>