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86" d="100"/>
          <a:sy n="86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</a:t>
            </a:r>
            <a:r>
              <a:rPr lang="tr-TR" dirty="0" smtClean="0"/>
              <a:t>HAKLARI</a:t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 III</a:t>
            </a:r>
          </a:p>
          <a:p>
            <a:r>
              <a:rPr lang="tr-TR" dirty="0" smtClean="0"/>
              <a:t>İNSAN HAKLARI &amp; DEVLET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DEVLETİN İNSAN HAKLARINA İLİŞKİN OLARAK ÜSTLENDİĞİ İŞLEVLER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4000" dirty="0" smtClean="0"/>
              <a:t>Pozitif </a:t>
            </a:r>
            <a:r>
              <a:rPr lang="tr-TR" sz="4000" dirty="0"/>
              <a:t>ve Negatif </a:t>
            </a:r>
            <a:r>
              <a:rPr lang="tr-TR" sz="4000" dirty="0" smtClean="0"/>
              <a:t>Edimler</a:t>
            </a:r>
          </a:p>
          <a:p>
            <a:endParaRPr lang="tr-TR" sz="4000" dirty="0"/>
          </a:p>
          <a:p>
            <a:r>
              <a:rPr lang="tr-TR" sz="4000" dirty="0"/>
              <a:t>Devletin Saygı Gösterme, Koruma ve Gereğini Yerine Getirme Edimleri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28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Devletin Saygı Gösterme, Koruma ve Gereğini Yerine Getirme Edimleri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Saygı Gösterme Edimi:</a:t>
            </a:r>
            <a:r>
              <a:rPr lang="tr-TR" dirty="0"/>
              <a:t> D</a:t>
            </a:r>
            <a:r>
              <a:rPr lang="tr-TR" dirty="0" smtClean="0"/>
              <a:t>evletin</a:t>
            </a:r>
            <a:r>
              <a:rPr lang="tr-TR" dirty="0"/>
              <a:t>, haklardan yararlanılmasına engel olmaktan </a:t>
            </a:r>
            <a:r>
              <a:rPr lang="tr-TR" dirty="0" smtClean="0"/>
              <a:t>kaçınmasını </a:t>
            </a:r>
            <a:r>
              <a:rPr lang="tr-TR" dirty="0"/>
              <a:t>gerektirir. </a:t>
            </a:r>
            <a:endParaRPr lang="tr-TR" dirty="0" smtClean="0"/>
          </a:p>
          <a:p>
            <a:pPr algn="just"/>
            <a:r>
              <a:rPr lang="tr-TR" dirty="0">
                <a:solidFill>
                  <a:srgbClr val="FF0000"/>
                </a:solidFill>
              </a:rPr>
              <a:t>Koruma Edimi:</a:t>
            </a:r>
            <a:r>
              <a:rPr lang="tr-TR" dirty="0"/>
              <a:t> Devletlerin, bireyin hak ve özgürlüklerinin üçüncü kişiler tarafından ihlal </a:t>
            </a:r>
            <a:r>
              <a:rPr lang="tr-TR" dirty="0" smtClean="0"/>
              <a:t>edilmesini </a:t>
            </a:r>
            <a:r>
              <a:rPr lang="tr-TR" dirty="0"/>
              <a:t>önlemesini </a:t>
            </a:r>
            <a:r>
              <a:rPr lang="tr-TR" dirty="0" smtClean="0"/>
              <a:t>gerektirir.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Gereğini Yerine Getirme Edimi:</a:t>
            </a:r>
            <a:r>
              <a:rPr lang="tr-TR" dirty="0"/>
              <a:t> </a:t>
            </a:r>
            <a:r>
              <a:rPr lang="tr-TR" dirty="0" smtClean="0"/>
              <a:t>Bireylerin </a:t>
            </a:r>
            <a:r>
              <a:rPr lang="tr-TR" dirty="0"/>
              <a:t>insan haklarından tam anlamıyla </a:t>
            </a:r>
            <a:r>
              <a:rPr lang="tr-TR" dirty="0" smtClean="0"/>
              <a:t>yararlanabilmesi </a:t>
            </a:r>
            <a:r>
              <a:rPr lang="tr-TR" dirty="0"/>
              <a:t>için devletlerin gerekli önlemleri almasını gerektirir.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07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Gereğini Yerine </a:t>
            </a:r>
            <a:r>
              <a:rPr lang="tr-TR" dirty="0" smtClean="0"/>
              <a:t>Getirme Edimi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Gerekli Koşulları Sağlama Edimi:</a:t>
            </a:r>
            <a:r>
              <a:rPr lang="tr-TR" dirty="0"/>
              <a:t> </a:t>
            </a:r>
            <a:r>
              <a:rPr lang="tr-TR" dirty="0" smtClean="0"/>
              <a:t>Ör: çalışma </a:t>
            </a:r>
            <a:r>
              <a:rPr lang="tr-TR" dirty="0"/>
              <a:t>hakkı, devletin bireylere bizzat iş vermesini değil, kişilerin iş sahibi olmalarını </a:t>
            </a:r>
            <a:r>
              <a:rPr lang="tr-TR" dirty="0" smtClean="0"/>
              <a:t>kolaylaştırıcı </a:t>
            </a:r>
            <a:r>
              <a:rPr lang="tr-TR" dirty="0"/>
              <a:t>sosyal ve ekonomik nitelikli birtakım önlemler almasını gerektirir</a:t>
            </a:r>
            <a:r>
              <a:rPr lang="tr-TR" dirty="0" smtClean="0"/>
              <a:t>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Doğrudan Sağlama Edimi:</a:t>
            </a:r>
            <a:r>
              <a:rPr lang="tr-TR" dirty="0"/>
              <a:t> H</a:t>
            </a:r>
            <a:r>
              <a:rPr lang="tr-TR" dirty="0" smtClean="0"/>
              <a:t>aktan </a:t>
            </a:r>
            <a:r>
              <a:rPr lang="tr-TR" dirty="0"/>
              <a:t>yararlanılmasının, doğrudan devlet tarafından bireylere </a:t>
            </a:r>
            <a:r>
              <a:rPr lang="tr-TR" dirty="0" smtClean="0"/>
              <a:t>sağlanması. Ör</a:t>
            </a:r>
            <a:r>
              <a:rPr lang="tr-TR" dirty="0"/>
              <a:t>: Anayasanın 42. maddesi, devleti, parasız ilköğretimi </a:t>
            </a:r>
            <a:r>
              <a:rPr lang="tr-TR" dirty="0" smtClean="0"/>
              <a:t>devlet okullarında </a:t>
            </a:r>
            <a:r>
              <a:rPr lang="tr-TR" dirty="0"/>
              <a:t>herkese sağlamakla yükümlü </a:t>
            </a:r>
            <a:r>
              <a:rPr lang="tr-TR" dirty="0" smtClean="0"/>
              <a:t>tutmaktadır.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94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Hakkın Unsurları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2602632" cy="659352"/>
          </a:xfrm>
        </p:spPr>
        <p:txBody>
          <a:bodyPr/>
          <a:lstStyle/>
          <a:p>
            <a:r>
              <a:rPr lang="tr-TR" dirty="0" smtClean="0"/>
              <a:t>    Özne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3491880" y="1916832"/>
            <a:ext cx="2015207" cy="654843"/>
          </a:xfrm>
        </p:spPr>
        <p:txBody>
          <a:bodyPr/>
          <a:lstStyle/>
          <a:p>
            <a:r>
              <a:rPr lang="tr-TR" dirty="0" smtClean="0"/>
              <a:t>     Konu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2"/>
          </p:nvPr>
        </p:nvSpPr>
        <p:spPr>
          <a:xfrm>
            <a:off x="323528" y="2509686"/>
            <a:ext cx="2818656" cy="3845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/>
          </a:p>
          <a:p>
            <a:r>
              <a:rPr lang="tr-TR" dirty="0" smtClean="0"/>
              <a:t>Hakkın tanımış olduğu yetkiyi kullanan, </a:t>
            </a:r>
            <a:r>
              <a:rPr lang="tr-TR" dirty="0" smtClean="0">
                <a:solidFill>
                  <a:srgbClr val="FF0000"/>
                </a:solidFill>
              </a:rPr>
              <a:t>hakkın sahibi</a:t>
            </a:r>
            <a:r>
              <a:rPr lang="tr-TR" dirty="0" smtClean="0"/>
              <a:t> (Birey)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563888" y="3068960"/>
            <a:ext cx="2448272" cy="3629696"/>
          </a:xfrm>
        </p:spPr>
        <p:txBody>
          <a:bodyPr/>
          <a:lstStyle/>
          <a:p>
            <a:r>
              <a:rPr lang="tr-TR" dirty="0" smtClean="0"/>
              <a:t>Hakkın </a:t>
            </a:r>
            <a:r>
              <a:rPr lang="tr-TR" dirty="0" smtClean="0">
                <a:solidFill>
                  <a:srgbClr val="FF0000"/>
                </a:solidFill>
              </a:rPr>
              <a:t>içeriğinin</a:t>
            </a:r>
            <a:r>
              <a:rPr lang="tr-TR" dirty="0" smtClean="0"/>
              <a:t> ne olduğuna ilişkin, hakkın neye yöneldiğini belirten</a:t>
            </a:r>
          </a:p>
        </p:txBody>
      </p:sp>
      <p:sp>
        <p:nvSpPr>
          <p:cNvPr id="7" name="Metin Yer Tutucusu 4"/>
          <p:cNvSpPr txBox="1">
            <a:spLocks/>
          </p:cNvSpPr>
          <p:nvPr/>
        </p:nvSpPr>
        <p:spPr>
          <a:xfrm>
            <a:off x="6452350" y="1988840"/>
            <a:ext cx="2015207" cy="510827"/>
          </a:xfrm>
          <a:prstGeom prst="rect">
            <a:avLst/>
          </a:prstGeom>
        </p:spPr>
        <p:txBody>
          <a:bodyPr vert="horz" lIns="45720" tIns="0" rIns="45720" bIns="0" anchor="ctr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400" b="1" kern="1200" cap="none" baseline="0"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Yükümlü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452350" y="3140968"/>
            <a:ext cx="186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3. Kişiler ya da DEVLET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94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</a:t>
            </a:r>
            <a:r>
              <a:rPr lang="tr-TR" altLang="tr-TR" dirty="0" smtClean="0"/>
              <a:t>Haklarının Yükümlüsü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altLang="tr-TR" sz="4000" dirty="0" smtClean="0"/>
              <a:t>Tanınan </a:t>
            </a:r>
            <a:r>
              <a:rPr lang="tr-TR" altLang="tr-TR" sz="4000" dirty="0"/>
              <a:t>her hak, aynı zamanda birilerine de yükümlülük </a:t>
            </a:r>
            <a:r>
              <a:rPr lang="tr-TR" altLang="tr-TR" sz="4000" dirty="0" smtClean="0"/>
              <a:t>yükler.</a:t>
            </a:r>
          </a:p>
          <a:p>
            <a:pPr algn="just"/>
            <a:r>
              <a:rPr lang="tr-TR" dirty="0" smtClean="0"/>
              <a:t>Hakların </a:t>
            </a:r>
            <a:r>
              <a:rPr lang="tr-TR" dirty="0"/>
              <a:t>karşılığı olan bu yükümlülükler, pozitif ya da negatif görünüme </a:t>
            </a:r>
            <a:r>
              <a:rPr lang="tr-TR" dirty="0" smtClean="0"/>
              <a:t>bürünebilir.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Negatif edim</a:t>
            </a:r>
            <a:r>
              <a:rPr lang="tr-TR" dirty="0">
                <a:solidFill>
                  <a:srgbClr val="FF0000"/>
                </a:solidFill>
              </a:rPr>
              <a:t>: </a:t>
            </a:r>
            <a:r>
              <a:rPr lang="tr-TR" dirty="0" smtClean="0"/>
              <a:t>Hakkın </a:t>
            </a:r>
            <a:r>
              <a:rPr lang="tr-TR" dirty="0"/>
              <a:t>hak sahibi </a:t>
            </a:r>
            <a:r>
              <a:rPr lang="tr-TR" dirty="0" smtClean="0"/>
              <a:t>tarafından kullanılmasına karışmama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Pozitif edim</a:t>
            </a:r>
            <a:r>
              <a:rPr lang="tr-TR" dirty="0">
                <a:solidFill>
                  <a:srgbClr val="FF0000"/>
                </a:solidFill>
              </a:rPr>
              <a:t>:  </a:t>
            </a:r>
            <a:r>
              <a:rPr lang="tr-TR" dirty="0" smtClean="0"/>
              <a:t>Hakkın </a:t>
            </a:r>
            <a:r>
              <a:rPr lang="tr-TR" dirty="0"/>
              <a:t>kullanılması için aktif olarak harekette bulunma</a:t>
            </a:r>
          </a:p>
        </p:txBody>
      </p:sp>
    </p:spTree>
    <p:extLst>
      <p:ext uri="{BB962C8B-B14F-4D97-AF65-F5344CB8AC3E}">
        <p14:creationId xmlns:p14="http://schemas.microsoft.com/office/powerpoint/2010/main" val="252661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Haklarının Yükümlüsü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İnsan </a:t>
            </a:r>
            <a:r>
              <a:rPr lang="tr-TR" sz="4400" dirty="0"/>
              <a:t>haklarının, iki yükümlüsü olduğundan söz </a:t>
            </a:r>
            <a:r>
              <a:rPr lang="tr-TR" sz="4400" dirty="0" smtClean="0"/>
              <a:t>edilebilir:</a:t>
            </a:r>
          </a:p>
          <a:p>
            <a:endParaRPr lang="tr-TR" sz="4400" dirty="0" smtClean="0"/>
          </a:p>
          <a:p>
            <a:r>
              <a:rPr lang="tr-TR" sz="3000" dirty="0">
                <a:solidFill>
                  <a:srgbClr val="FF0000"/>
                </a:solidFill>
              </a:rPr>
              <a:t>Devlet</a:t>
            </a:r>
            <a:r>
              <a:rPr lang="tr-TR" sz="3000" dirty="0"/>
              <a:t> (ilk akla gelmesi </a:t>
            </a:r>
            <a:r>
              <a:rPr lang="tr-TR" sz="3000" dirty="0" smtClean="0"/>
              <a:t>gereken asıl yükümlü)</a:t>
            </a:r>
          </a:p>
          <a:p>
            <a:r>
              <a:rPr lang="tr-TR" sz="3000" dirty="0" smtClean="0">
                <a:solidFill>
                  <a:srgbClr val="FF0000"/>
                </a:solidFill>
              </a:rPr>
              <a:t>3. </a:t>
            </a:r>
            <a:r>
              <a:rPr lang="tr-TR" sz="3000" dirty="0">
                <a:solidFill>
                  <a:srgbClr val="FF0000"/>
                </a:solidFill>
              </a:rPr>
              <a:t>Kişiler </a:t>
            </a:r>
            <a:r>
              <a:rPr lang="tr-TR" sz="3000" dirty="0"/>
              <a:t>(bireyin içinde </a:t>
            </a:r>
            <a:r>
              <a:rPr lang="tr-TR" sz="3000" dirty="0" smtClean="0"/>
              <a:t>yaşadığı </a:t>
            </a:r>
            <a:r>
              <a:rPr lang="tr-TR" sz="3000" dirty="0"/>
              <a:t>toplumda karşılaştığı diğer </a:t>
            </a:r>
            <a:r>
              <a:rPr lang="tr-TR" sz="3000" dirty="0" smtClean="0"/>
              <a:t>kişiler)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50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Birey, İnsan Hakları ve Devlet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Doğal Hukukçu Anlayış:</a:t>
            </a:r>
          </a:p>
          <a:p>
            <a:pPr algn="just" eaLnBrk="1" hangingPunct="1"/>
            <a:r>
              <a:rPr lang="tr-TR" altLang="tr-TR" smtClean="0"/>
              <a:t>İnsan hakları, varlığı devlete bağlı haklar </a:t>
            </a:r>
            <a:r>
              <a:rPr lang="tr-TR" altLang="tr-TR" smtClean="0">
                <a:solidFill>
                  <a:srgbClr val="FF0000"/>
                </a:solidFill>
              </a:rPr>
              <a:t>değildir</a:t>
            </a:r>
            <a:r>
              <a:rPr lang="tr-TR" altLang="tr-TR" smtClean="0"/>
              <a:t>. Yani, devletin ortaya çıkmasından önce de sahip olunan haklardır.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  <a:p>
            <a:pPr algn="just" eaLnBrk="1" hangingPunct="1"/>
            <a:r>
              <a:rPr lang="tr-TR" altLang="tr-TR" smtClean="0"/>
              <a:t>İnsan hakları, bireylerin başka bir neden aranmaksızın, SIRF İNSAN OLDUKLARI İÇİN sahip oldukları haklardır (doğal hukukçular ve liberal öğreti).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52B4E-0952-49A0-A075-144473BEE2E4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6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Birey, İnsan Hakları ve Devlet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Pozitivist Anlayış: </a:t>
            </a:r>
            <a:r>
              <a:rPr lang="tr-TR" altLang="tr-TR" sz="2400" smtClean="0"/>
              <a:t>(Doğal Hukukçu Yaklaşıma Karşı Çıkar)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mtClean="0"/>
              <a:t>İnsan hakları, devletten önce var olan haklar </a:t>
            </a:r>
            <a:r>
              <a:rPr lang="tr-TR" altLang="tr-TR" smtClean="0">
                <a:solidFill>
                  <a:srgbClr val="FF0000"/>
                </a:solidFill>
              </a:rPr>
              <a:t>değildir</a:t>
            </a:r>
            <a:r>
              <a:rPr lang="tr-TR" altLang="tr-TR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Bu haklar ancak yasa koyucu tarafından düzenlenirse varlık kazanabilir.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(</a:t>
            </a:r>
            <a:r>
              <a:rPr lang="tr-TR" altLang="tr-TR" sz="2000" i="1" smtClean="0"/>
              <a:t>Pozitivizm tek başına insan haklarını açıklamak için yeterli değildir</a:t>
            </a:r>
            <a:r>
              <a:rPr lang="tr-TR" altLang="tr-TR" smtClean="0"/>
              <a:t>). Ya kanun koyucu hak tanımazsa, ya da çok sınırlı olarak tanırsa???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D7C36B-1467-4DC9-A904-A31C2851C3E8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3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mtClean="0"/>
              <a:t>Olan + Olması Gereken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Sonuç olarak insan hakları, günümüzde yalnızca yazılı hukuk kurallarına indirgenemeyen bir anlam kazanmıştır.</a:t>
            </a:r>
          </a:p>
          <a:p>
            <a:pPr algn="just" eaLnBrk="1" hangingPunct="1"/>
            <a:endParaRPr lang="tr-TR" altLang="tr-TR" smtClean="0"/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İnsan Hakları= Olan </a:t>
            </a:r>
            <a:r>
              <a:rPr lang="tr-TR" altLang="tr-TR" sz="2800" smtClean="0"/>
              <a:t>(Yazılı hukuk) </a:t>
            </a:r>
            <a:r>
              <a:rPr lang="tr-TR" altLang="tr-TR" smtClean="0">
                <a:solidFill>
                  <a:srgbClr val="FF0000"/>
                </a:solidFill>
              </a:rPr>
              <a:t>+ Olması Gereken </a:t>
            </a:r>
            <a:r>
              <a:rPr lang="tr-TR" altLang="tr-TR" smtClean="0"/>
              <a:t>(Yazılı olmayan haklar) </a:t>
            </a:r>
          </a:p>
          <a:p>
            <a:pPr lvl="1" eaLnBrk="1" hangingPunct="1"/>
            <a:r>
              <a:rPr lang="tr-TR" altLang="tr-TR" smtClean="0"/>
              <a:t>Sürekli yeni haklar ortaya çıkmaktadır ve yazılı belgeler bunları hemen düzenlemeyebilirler.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04C2B2-4332-4ED0-89F5-420451044A0B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22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İnsan Hakları: Birey-Devlet Arasında Bir İlişki</a:t>
            </a:r>
            <a:endParaRPr lang="tr-TR" dirty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smtClean="0"/>
              <a:t>Bu ilişkinin bir tarafında birey, diğer tarafında ise devlet vardır.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İnsan hakları, </a:t>
            </a:r>
            <a:r>
              <a:rPr lang="tr-TR" altLang="tr-TR" smtClean="0">
                <a:solidFill>
                  <a:srgbClr val="FF0000"/>
                </a:solidFill>
              </a:rPr>
              <a:t>bireyi devlete karşı korur</a:t>
            </a:r>
            <a:r>
              <a:rPr lang="tr-TR" altLang="tr-TR" smtClean="0"/>
              <a:t>;</a:t>
            </a:r>
          </a:p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Bu amaçla siyasal </a:t>
            </a:r>
            <a:r>
              <a:rPr lang="tr-TR" altLang="tr-TR" smtClean="0">
                <a:solidFill>
                  <a:srgbClr val="FF0000"/>
                </a:solidFill>
              </a:rPr>
              <a:t>iktidarı sınırlar </a:t>
            </a:r>
            <a:r>
              <a:rPr lang="tr-TR" altLang="tr-TR" smtClean="0"/>
              <a:t>(İnsan haklarının siyasi iktidarı sınırlama fonksiyonu).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1579B0-99BC-4E0B-A161-D67CAA65341E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136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Devletle ilgili yaman bir çelişki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z="3600" smtClean="0"/>
              <a:t>Devlet, insan haklarının temel yükümlüsüdür.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z="3600" smtClean="0"/>
          </a:p>
          <a:p>
            <a:pPr eaLnBrk="1" hangingPunct="1"/>
            <a:r>
              <a:rPr lang="tr-TR" altLang="tr-TR" sz="3600" smtClean="0"/>
              <a:t>Ama aynı zamanda </a:t>
            </a:r>
            <a:r>
              <a:rPr lang="tr-TR" altLang="tr-TR" sz="3600" smtClean="0">
                <a:solidFill>
                  <a:srgbClr val="FF0000"/>
                </a:solidFill>
              </a:rPr>
              <a:t>devlet, insan haklarının en büyük potansiyel ihlalcisidir</a:t>
            </a:r>
            <a:r>
              <a:rPr lang="tr-TR" altLang="tr-TR" sz="360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8D835E-1BBD-4891-A6DC-65E5EF2CC235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11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495</Words>
  <Application>Microsoft Office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Akış</vt:lpstr>
      <vt:lpstr>İNSAN HAKLARI AÇIK EĞİTİM MATERYALLERİ</vt:lpstr>
      <vt:lpstr>Hakkın Unsurları</vt:lpstr>
      <vt:lpstr>İnsan Haklarının Yükümlüsü</vt:lpstr>
      <vt:lpstr>İnsan Haklarının Yükümlüsü</vt:lpstr>
      <vt:lpstr>Birey, İnsan Hakları ve Devlet</vt:lpstr>
      <vt:lpstr>Birey, İnsan Hakları ve Devlet</vt:lpstr>
      <vt:lpstr>Olan + Olması Gereken</vt:lpstr>
      <vt:lpstr>İnsan Hakları: Birey-Devlet Arasında Bir İlişki</vt:lpstr>
      <vt:lpstr>Devletle ilgili yaman bir çelişki</vt:lpstr>
      <vt:lpstr>DEVLETİN İNSAN HAKLARINA İLİŞKİN OLARAK ÜSTLENDİĞİ İŞLEVLER</vt:lpstr>
      <vt:lpstr>Devletin Saygı Gösterme, Koruma ve Gereğini Yerine Getirme Edimleri </vt:lpstr>
      <vt:lpstr>Gereğini Yerine Getirme Edimi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20</cp:revision>
  <cp:lastPrinted>2017-11-02T12:01:16Z</cp:lastPrinted>
  <dcterms:created xsi:type="dcterms:W3CDTF">2013-10-29T15:31:54Z</dcterms:created>
  <dcterms:modified xsi:type="dcterms:W3CDTF">2017-11-15T11:35:03Z</dcterms:modified>
</cp:coreProperties>
</file>