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92" r:id="rId4"/>
    <p:sldId id="1083" r:id="rId5"/>
    <p:sldId id="1098" r:id="rId6"/>
    <p:sldId id="1099" r:id="rId7"/>
    <p:sldId id="1100" r:id="rId8"/>
    <p:sldId id="1101" r:id="rId9"/>
    <p:sldId id="1103" r:id="rId10"/>
    <p:sldId id="1102" r:id="rId11"/>
    <p:sldId id="1104" r:id="rId12"/>
    <p:sldId id="1105" r:id="rId13"/>
    <p:sldId id="1106" r:id="rId14"/>
    <p:sldId id="1091"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19" autoAdjust="0"/>
    <p:restoredTop sz="91471" autoAdjust="0"/>
  </p:normalViewPr>
  <p:slideViewPr>
    <p:cSldViewPr snapToGrid="0">
      <p:cViewPr varScale="1">
        <p:scale>
          <a:sx n="37" d="100"/>
          <a:sy n="37" d="100"/>
        </p:scale>
        <p:origin x="608" y="4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Ölçme </a:t>
            </a:r>
            <a:r>
              <a:rPr lang="tr-TR" sz="3200" b="1" smtClean="0">
                <a:latin typeface="Arial" panose="020B0604020202020204" pitchFamily="34" charset="0"/>
                <a:cs typeface="Arial" panose="020B0604020202020204" pitchFamily="34" charset="0"/>
              </a:rPr>
              <a:t>Bilgisi </a:t>
            </a:r>
            <a:r>
              <a:rPr lang="tr-TR" sz="3200" b="1" smtClean="0">
                <a:latin typeface="Arial" panose="020B0604020202020204" pitchFamily="34" charset="0"/>
                <a:cs typeface="Arial" panose="020B0604020202020204" pitchFamily="34" charset="0"/>
              </a:rPr>
              <a:t>2</a:t>
            </a: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sp>
        <p:nvSpPr>
          <p:cNvPr id="3" name="Dikdörtgen 2"/>
          <p:cNvSpPr/>
          <p:nvPr/>
        </p:nvSpPr>
        <p:spPr>
          <a:xfrm>
            <a:off x="725865" y="1527142"/>
            <a:ext cx="7635710" cy="1754326"/>
          </a:xfrm>
          <a:prstGeom prst="rect">
            <a:avLst/>
          </a:prstGeom>
        </p:spPr>
        <p:txBody>
          <a:bodyPr wrap="square">
            <a:spAutoFit/>
          </a:bodyPr>
          <a:lstStyle/>
          <a:p>
            <a:r>
              <a:rPr lang="tr-TR" dirty="0" err="1"/>
              <a:t>Planimetrik</a:t>
            </a:r>
            <a:r>
              <a:rPr lang="tr-TR" dirty="0"/>
              <a:t> (Mekanik ) Alan Hesabı </a:t>
            </a:r>
            <a:r>
              <a:rPr lang="tr-TR" dirty="0" smtClean="0"/>
              <a:t>Çizilmiş </a:t>
            </a:r>
            <a:r>
              <a:rPr lang="tr-TR" dirty="0"/>
              <a:t>planlardan alanları mekanik olarak ölçmeye yarayan araçlara </a:t>
            </a:r>
            <a:r>
              <a:rPr lang="tr-TR" dirty="0" err="1"/>
              <a:t>planimetre</a:t>
            </a:r>
            <a:r>
              <a:rPr lang="tr-TR" dirty="0"/>
              <a:t> denir. </a:t>
            </a:r>
            <a:r>
              <a:rPr lang="tr-TR" dirty="0" err="1"/>
              <a:t>Planimetreler</a:t>
            </a:r>
            <a:r>
              <a:rPr lang="tr-TR" dirty="0"/>
              <a:t>: </a:t>
            </a:r>
            <a:endParaRPr lang="tr-TR" dirty="0" smtClean="0"/>
          </a:p>
          <a:p>
            <a:endParaRPr lang="tr-TR" dirty="0" smtClean="0"/>
          </a:p>
          <a:p>
            <a:r>
              <a:rPr lang="tr-TR" dirty="0" smtClean="0"/>
              <a:t>a)Doğrusal </a:t>
            </a:r>
            <a:r>
              <a:rPr lang="tr-TR" dirty="0"/>
              <a:t>(kullanılmamaktadır) </a:t>
            </a:r>
            <a:endParaRPr lang="tr-TR" dirty="0" smtClean="0"/>
          </a:p>
          <a:p>
            <a:r>
              <a:rPr lang="tr-TR" dirty="0" smtClean="0"/>
              <a:t>b)Kutupsal </a:t>
            </a:r>
            <a:r>
              <a:rPr lang="tr-TR" dirty="0"/>
              <a:t>(kullanımı giderek azalmakta) </a:t>
            </a:r>
            <a:endParaRPr lang="tr-TR" dirty="0" smtClean="0"/>
          </a:p>
          <a:p>
            <a:r>
              <a:rPr lang="tr-TR" dirty="0" smtClean="0"/>
              <a:t>c)Sayısal </a:t>
            </a:r>
            <a:r>
              <a:rPr lang="tr-TR" dirty="0"/>
              <a:t>(dijital) olmak üzere üçe ayrılır</a:t>
            </a:r>
          </a:p>
        </p:txBody>
      </p:sp>
    </p:spTree>
    <p:extLst>
      <p:ext uri="{BB962C8B-B14F-4D97-AF65-F5344CB8AC3E}">
        <p14:creationId xmlns:p14="http://schemas.microsoft.com/office/powerpoint/2010/main" val="41630561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sp>
        <p:nvSpPr>
          <p:cNvPr id="3" name="Dikdörtgen 2"/>
          <p:cNvSpPr/>
          <p:nvPr/>
        </p:nvSpPr>
        <p:spPr>
          <a:xfrm>
            <a:off x="725865" y="1527142"/>
            <a:ext cx="7635710" cy="1754326"/>
          </a:xfrm>
          <a:prstGeom prst="rect">
            <a:avLst/>
          </a:prstGeom>
        </p:spPr>
        <p:txBody>
          <a:bodyPr wrap="square">
            <a:spAutoFit/>
          </a:bodyPr>
          <a:lstStyle/>
          <a:p>
            <a:r>
              <a:rPr lang="tr-TR" dirty="0" err="1"/>
              <a:t>Planimetrik</a:t>
            </a:r>
            <a:r>
              <a:rPr lang="tr-TR" dirty="0"/>
              <a:t> (</a:t>
            </a:r>
            <a:r>
              <a:rPr lang="tr-TR" dirty="0" smtClean="0"/>
              <a:t>Mekanik) </a:t>
            </a:r>
            <a:r>
              <a:rPr lang="tr-TR" dirty="0"/>
              <a:t>Alan Hesabı </a:t>
            </a:r>
            <a:r>
              <a:rPr lang="tr-TR" dirty="0" smtClean="0"/>
              <a:t>Çizilmiş </a:t>
            </a:r>
            <a:r>
              <a:rPr lang="tr-TR" dirty="0"/>
              <a:t>planlardan alanları mekanik olarak ölçmeye yarayan araçlara </a:t>
            </a:r>
            <a:r>
              <a:rPr lang="tr-TR" dirty="0" err="1"/>
              <a:t>planimetre</a:t>
            </a:r>
            <a:r>
              <a:rPr lang="tr-TR" dirty="0"/>
              <a:t> denir. </a:t>
            </a:r>
            <a:r>
              <a:rPr lang="tr-TR" dirty="0" err="1"/>
              <a:t>Planimetreler</a:t>
            </a:r>
            <a:r>
              <a:rPr lang="tr-TR" dirty="0"/>
              <a:t>: </a:t>
            </a:r>
            <a:endParaRPr lang="tr-TR" dirty="0" smtClean="0"/>
          </a:p>
          <a:p>
            <a:endParaRPr lang="tr-TR" dirty="0" smtClean="0"/>
          </a:p>
          <a:p>
            <a:r>
              <a:rPr lang="tr-TR" dirty="0" smtClean="0"/>
              <a:t>a)Doğrusal </a:t>
            </a:r>
            <a:r>
              <a:rPr lang="tr-TR" dirty="0"/>
              <a:t>(kullanılmamaktadır) </a:t>
            </a:r>
            <a:endParaRPr lang="tr-TR" dirty="0" smtClean="0"/>
          </a:p>
          <a:p>
            <a:r>
              <a:rPr lang="tr-TR" dirty="0" smtClean="0"/>
              <a:t>b)Kutupsal </a:t>
            </a:r>
            <a:r>
              <a:rPr lang="tr-TR" dirty="0"/>
              <a:t>(kullanımı giderek azalmakta) </a:t>
            </a:r>
            <a:endParaRPr lang="tr-TR" dirty="0" smtClean="0"/>
          </a:p>
          <a:p>
            <a:r>
              <a:rPr lang="tr-TR" dirty="0" smtClean="0"/>
              <a:t>c)Sayısal </a:t>
            </a:r>
            <a:r>
              <a:rPr lang="tr-TR" dirty="0"/>
              <a:t>(dijital) olmak üzere üçe ayrılır</a:t>
            </a:r>
          </a:p>
        </p:txBody>
      </p:sp>
    </p:spTree>
    <p:extLst>
      <p:ext uri="{BB962C8B-B14F-4D97-AF65-F5344CB8AC3E}">
        <p14:creationId xmlns:p14="http://schemas.microsoft.com/office/powerpoint/2010/main" val="3741476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248144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Pratik Jeodezi, Prof. Dr. Erdoğan </a:t>
            </a:r>
            <a:r>
              <a:rPr lang="tr-TR" dirty="0" err="1">
                <a:latin typeface="Arial" panose="020B0604020202020204" pitchFamily="34" charset="0"/>
                <a:cs typeface="Arial" panose="020B0604020202020204" pitchFamily="34" charset="0"/>
              </a:rPr>
              <a:t>Özbenli</a:t>
            </a:r>
            <a:r>
              <a:rPr lang="tr-TR" dirty="0">
                <a:latin typeface="Arial" panose="020B0604020202020204" pitchFamily="34" charset="0"/>
                <a:cs typeface="Arial" panose="020B0604020202020204" pitchFamily="34" charset="0"/>
              </a:rPr>
              <a:t> ve 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Trabzon, 2001.</a:t>
            </a:r>
          </a:p>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Doç. Dr. İbrahim Koç, İstanbul, 1998.</a:t>
            </a:r>
          </a:p>
          <a:p>
            <a:pPr marL="285750" indent="-285750">
              <a:lnSpc>
                <a:spcPct val="150000"/>
              </a:lnSpc>
              <a:buFont typeface="Wingdings" panose="05000000000000000000" pitchFamily="2" charset="2"/>
              <a:buChar char="q"/>
            </a:pPr>
            <a:r>
              <a:rPr lang="en-US" dirty="0" err="1">
                <a:latin typeface="Arial" panose="020B0604020202020204" pitchFamily="34" charset="0"/>
                <a:cs typeface="Arial" panose="020B0604020202020204" pitchFamily="34" charset="0"/>
              </a:rPr>
              <a:t>İmar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Uygulamaları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Kentsel</a:t>
            </a:r>
            <a:r>
              <a:rPr lang="en-US" dirty="0">
                <a:latin typeface="Arial" panose="020B0604020202020204" pitchFamily="34" charset="0"/>
                <a:cs typeface="Arial" panose="020B0604020202020204" pitchFamily="34" charset="0"/>
              </a:rPr>
              <a:t> Alan </a:t>
            </a:r>
            <a:r>
              <a:rPr lang="en-US" dirty="0" err="1">
                <a:latin typeface="Arial" panose="020B0604020202020204" pitchFamily="34" charset="0"/>
                <a:cs typeface="Arial" panose="020B0604020202020204" pitchFamily="34" charset="0"/>
              </a:rPr>
              <a:t>Düzenlemesi</a:t>
            </a:r>
            <a:r>
              <a:rPr lang="en-US"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Ankara, 2019.</a:t>
            </a:r>
          </a:p>
          <a:p>
            <a:pPr marL="214313" indent="-214313" algn="just">
              <a:lnSpc>
                <a:spcPct val="150000"/>
              </a:lnSpc>
              <a:buClr>
                <a:srgbClr val="C00000"/>
              </a:buClr>
              <a:buFont typeface="Arial" panose="020B0604020202020204" pitchFamily="34" charset="0"/>
              <a:buChar char="•"/>
            </a:pPr>
            <a:endParaRPr lang="tr-TR"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904863"/>
          </a:xfrm>
          <a:prstGeom prst="rect">
            <a:avLst/>
          </a:prstGeom>
        </p:spPr>
        <p:txBody>
          <a:bodyPr wrap="square">
            <a:spAutoFit/>
          </a:bodyPr>
          <a:lstStyle/>
          <a:p>
            <a:pPr marL="0" lvl="1" algn="ctr">
              <a:spcBef>
                <a:spcPct val="20000"/>
              </a:spcBef>
              <a:buClr>
                <a:schemeClr val="accent1"/>
              </a:buClr>
            </a:pPr>
            <a:r>
              <a:rPr lang="tr-TR" sz="2400" b="1" dirty="0" smtClean="0"/>
              <a:t>10. Hafta</a:t>
            </a:r>
            <a:endParaRPr lang="tr-TR" sz="2400" b="1" dirty="0"/>
          </a:p>
          <a:p>
            <a:pPr marL="0" lvl="1" algn="ctr">
              <a:spcBef>
                <a:spcPct val="20000"/>
              </a:spcBef>
              <a:buClr>
                <a:schemeClr val="accent1"/>
              </a:buClr>
            </a:pPr>
            <a:r>
              <a:rPr lang="tr-TR" sz="2400" b="1" dirty="0"/>
              <a:t>Alan </a:t>
            </a:r>
            <a:r>
              <a:rPr lang="tr-TR" sz="2400" b="1" dirty="0" smtClean="0"/>
              <a:t>Hesabı </a:t>
            </a:r>
            <a:r>
              <a:rPr lang="tr-TR" sz="2400" b="1" dirty="0"/>
              <a:t>ve </a:t>
            </a:r>
            <a:r>
              <a:rPr lang="tr-TR" sz="2400" b="1" dirty="0" err="1" smtClean="0"/>
              <a:t>Planimetre</a:t>
            </a: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sp>
        <p:nvSpPr>
          <p:cNvPr id="4" name="Dikdörtgen 3"/>
          <p:cNvSpPr/>
          <p:nvPr/>
        </p:nvSpPr>
        <p:spPr>
          <a:xfrm>
            <a:off x="773430" y="1514565"/>
            <a:ext cx="7557471" cy="2169825"/>
          </a:xfrm>
          <a:prstGeom prst="rect">
            <a:avLst/>
          </a:prstGeom>
        </p:spPr>
        <p:txBody>
          <a:bodyPr wrap="square">
            <a:spAutoFit/>
          </a:bodyPr>
          <a:lstStyle/>
          <a:p>
            <a:pPr algn="just" fontAlgn="base">
              <a:lnSpc>
                <a:spcPct val="150000"/>
              </a:lnSpc>
            </a:pPr>
            <a:r>
              <a:rPr lang="tr-TR" dirty="0"/>
              <a:t>Alan hesabının doğruluğu alım </a:t>
            </a:r>
            <a:r>
              <a:rPr lang="tr-TR" dirty="0" smtClean="0"/>
              <a:t>şekline </a:t>
            </a:r>
            <a:r>
              <a:rPr lang="tr-TR" dirty="0"/>
              <a:t>ve istenile hassasiyet derecesine göre </a:t>
            </a:r>
            <a:r>
              <a:rPr lang="tr-TR" dirty="0" smtClean="0"/>
              <a:t>değişir</a:t>
            </a:r>
            <a:r>
              <a:rPr lang="tr-TR" dirty="0"/>
              <a:t>. Alan hesapları üç kısma </a:t>
            </a:r>
            <a:r>
              <a:rPr lang="tr-TR" dirty="0" smtClean="0"/>
              <a:t>ayırılmıştır.</a:t>
            </a:r>
          </a:p>
          <a:p>
            <a:pPr marL="285750" indent="-285750" algn="just" fontAlgn="base">
              <a:lnSpc>
                <a:spcPct val="150000"/>
              </a:lnSpc>
              <a:buFont typeface="Arial" panose="020B0604020202020204" pitchFamily="34" charset="0"/>
              <a:buChar char="•"/>
            </a:pPr>
            <a:r>
              <a:rPr lang="tr-TR" dirty="0" smtClean="0"/>
              <a:t>Ölçü </a:t>
            </a:r>
            <a:r>
              <a:rPr lang="tr-TR" dirty="0"/>
              <a:t>değerlerine göre alan hesabı </a:t>
            </a:r>
            <a:endParaRPr lang="tr-TR" dirty="0" smtClean="0"/>
          </a:p>
          <a:p>
            <a:pPr marL="285750" indent="-285750" algn="just" fontAlgn="base">
              <a:lnSpc>
                <a:spcPct val="150000"/>
              </a:lnSpc>
              <a:buFont typeface="Arial" panose="020B0604020202020204" pitchFamily="34" charset="0"/>
              <a:buChar char="•"/>
            </a:pPr>
            <a:r>
              <a:rPr lang="tr-TR" dirty="0" smtClean="0"/>
              <a:t>Ölçü </a:t>
            </a:r>
            <a:r>
              <a:rPr lang="tr-TR" dirty="0"/>
              <a:t>ve plan değerlerine göre alan hesabı </a:t>
            </a:r>
            <a:endParaRPr lang="tr-TR" dirty="0" smtClean="0"/>
          </a:p>
          <a:p>
            <a:pPr marL="285750" indent="-285750" algn="just" fontAlgn="base">
              <a:lnSpc>
                <a:spcPct val="150000"/>
              </a:lnSpc>
              <a:buFont typeface="Arial" panose="020B0604020202020204" pitchFamily="34" charset="0"/>
              <a:buChar char="•"/>
            </a:pPr>
            <a:r>
              <a:rPr lang="tr-TR" dirty="0"/>
              <a:t>A</a:t>
            </a:r>
            <a:r>
              <a:rPr lang="tr-TR" dirty="0" smtClean="0"/>
              <a:t>lan </a:t>
            </a:r>
            <a:r>
              <a:rPr lang="tr-TR" dirty="0"/>
              <a:t>değerlerine göre alan hesabı </a:t>
            </a:r>
          </a:p>
        </p:txBody>
      </p:sp>
    </p:spTree>
    <p:extLst>
      <p:ext uri="{BB962C8B-B14F-4D97-AF65-F5344CB8AC3E}">
        <p14:creationId xmlns:p14="http://schemas.microsoft.com/office/powerpoint/2010/main" val="1984747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sp>
        <p:nvSpPr>
          <p:cNvPr id="4" name="Dikdörtgen 3"/>
          <p:cNvSpPr/>
          <p:nvPr/>
        </p:nvSpPr>
        <p:spPr>
          <a:xfrm>
            <a:off x="773430" y="1514565"/>
            <a:ext cx="7557471" cy="2542363"/>
          </a:xfrm>
          <a:prstGeom prst="rect">
            <a:avLst/>
          </a:prstGeom>
        </p:spPr>
        <p:txBody>
          <a:bodyPr wrap="square">
            <a:spAutoFit/>
          </a:bodyPr>
          <a:lstStyle/>
          <a:p>
            <a:pPr algn="just" fontAlgn="base">
              <a:lnSpc>
                <a:spcPct val="150000"/>
              </a:lnSpc>
            </a:pPr>
            <a:r>
              <a:rPr lang="tr-TR" dirty="0"/>
              <a:t>Yöntemler içerisinde en doğru sonuç vereni ölçü değerlerine göre alan hesabıdır. Çünkü alanın doğruluğuna sadece ölçü hataları etki etmektedir. Bu yöntemde alanı hesaplanacak parsellerin belirli bir ölçekte çizilmesinde gerek yoktur. Diğer yöntemlerde alan hesabı yapılacak parseller belli bir ölçekte </a:t>
            </a:r>
            <a:r>
              <a:rPr lang="tr-TR" dirty="0" smtClean="0"/>
              <a:t>çizilmiş </a:t>
            </a:r>
            <a:r>
              <a:rPr lang="tr-TR" dirty="0"/>
              <a:t>olmalıdır. Bu yöntemlerde çizim hatası, çizim altlığının deformasyonu, cetvelle yapılan ölçme hatası alan hesabını </a:t>
            </a:r>
            <a:r>
              <a:rPr lang="tr-TR" dirty="0" smtClean="0"/>
              <a:t>etkiler.</a:t>
            </a:r>
            <a:endParaRPr lang="tr-TR" dirty="0"/>
          </a:p>
        </p:txBody>
      </p:sp>
    </p:spTree>
    <p:extLst>
      <p:ext uri="{BB962C8B-B14F-4D97-AF65-F5344CB8AC3E}">
        <p14:creationId xmlns:p14="http://schemas.microsoft.com/office/powerpoint/2010/main" val="1442079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sp>
        <p:nvSpPr>
          <p:cNvPr id="4" name="Dikdörtgen 3"/>
          <p:cNvSpPr/>
          <p:nvPr/>
        </p:nvSpPr>
        <p:spPr>
          <a:xfrm>
            <a:off x="773430" y="1514565"/>
            <a:ext cx="7557471" cy="1295868"/>
          </a:xfrm>
          <a:prstGeom prst="rect">
            <a:avLst/>
          </a:prstGeom>
        </p:spPr>
        <p:txBody>
          <a:bodyPr wrap="square">
            <a:spAutoFit/>
          </a:bodyPr>
          <a:lstStyle/>
          <a:p>
            <a:pPr algn="just" fontAlgn="base">
              <a:lnSpc>
                <a:spcPct val="150000"/>
              </a:lnSpc>
            </a:pPr>
            <a:r>
              <a:rPr lang="tr-TR" dirty="0"/>
              <a:t>Alımın Bağlama Yöntemi İle Yapıldığı Durumlarda Alan Hesabı Bu yöntemde alımı </a:t>
            </a:r>
            <a:r>
              <a:rPr lang="tr-TR" dirty="0" err="1"/>
              <a:t>yapılmıĢ</a:t>
            </a:r>
            <a:r>
              <a:rPr lang="tr-TR" dirty="0"/>
              <a:t> parsellerin alan hesabında üç kenarı belli olan üçgenin alan bağıntısından yararlanılır. Üç kenarı belli bir üçgenin </a:t>
            </a:r>
            <a:r>
              <a:rPr lang="tr-TR" dirty="0" smtClean="0"/>
              <a:t>alanı;</a:t>
            </a:r>
            <a:endParaRPr lang="tr-TR"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6565" y="3102664"/>
            <a:ext cx="5791200" cy="1543050"/>
          </a:xfrm>
          <a:prstGeom prst="rect">
            <a:avLst/>
          </a:prstGeom>
        </p:spPr>
      </p:pic>
    </p:spTree>
    <p:extLst>
      <p:ext uri="{BB962C8B-B14F-4D97-AF65-F5344CB8AC3E}">
        <p14:creationId xmlns:p14="http://schemas.microsoft.com/office/powerpoint/2010/main" val="1701518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sp>
        <p:nvSpPr>
          <p:cNvPr id="3" name="Dikdörtgen 2"/>
          <p:cNvSpPr/>
          <p:nvPr/>
        </p:nvSpPr>
        <p:spPr>
          <a:xfrm>
            <a:off x="829559" y="1640266"/>
            <a:ext cx="7805394" cy="1200329"/>
          </a:xfrm>
          <a:prstGeom prst="rect">
            <a:avLst/>
          </a:prstGeom>
        </p:spPr>
        <p:txBody>
          <a:bodyPr wrap="square">
            <a:spAutoFit/>
          </a:bodyPr>
          <a:lstStyle/>
          <a:p>
            <a:pPr algn="just"/>
            <a:r>
              <a:rPr lang="tr-TR" dirty="0"/>
              <a:t>Alımın Dik Koordinat Yöntemi İle Yapıldığı Durumlarda Alan Hesabı Bu durumda parsel alanı yamuk ve üçgen alanlarından yararlanarak hesaplanabileceği gibi sadece üçgen alanlarından yararlanarak hesaplanabilir. </a:t>
            </a:r>
            <a:r>
              <a:rPr lang="tr-TR" dirty="0" smtClean="0"/>
              <a:t>Şekilde </a:t>
            </a:r>
            <a:r>
              <a:rPr lang="tr-TR" dirty="0"/>
              <a:t>AEB ve CDF dik üçgen, BCFE bir dik yamuktur.</a:t>
            </a:r>
          </a:p>
        </p:txBody>
      </p:sp>
    </p:spTree>
    <p:extLst>
      <p:ext uri="{BB962C8B-B14F-4D97-AF65-F5344CB8AC3E}">
        <p14:creationId xmlns:p14="http://schemas.microsoft.com/office/powerpoint/2010/main" val="2709036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5900" y="2266950"/>
            <a:ext cx="6172200" cy="2324100"/>
          </a:xfrm>
          <a:prstGeom prst="rect">
            <a:avLst/>
          </a:prstGeom>
        </p:spPr>
      </p:pic>
    </p:spTree>
    <p:extLst>
      <p:ext uri="{BB962C8B-B14F-4D97-AF65-F5344CB8AC3E}">
        <p14:creationId xmlns:p14="http://schemas.microsoft.com/office/powerpoint/2010/main" val="3415102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4012" y="1490662"/>
            <a:ext cx="5895975" cy="3876675"/>
          </a:xfrm>
          <a:prstGeom prst="rect">
            <a:avLst/>
          </a:prstGeom>
        </p:spPr>
      </p:pic>
    </p:spTree>
    <p:extLst>
      <p:ext uri="{BB962C8B-B14F-4D97-AF65-F5344CB8AC3E}">
        <p14:creationId xmlns:p14="http://schemas.microsoft.com/office/powerpoint/2010/main" val="19686037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Alan Hesabı ve </a:t>
            </a:r>
            <a:r>
              <a:rPr lang="tr-TR" sz="2400" b="1" dirty="0" err="1" smtClean="0">
                <a:solidFill>
                  <a:srgbClr val="002060"/>
                </a:solidFill>
              </a:rPr>
              <a:t>Planimetre</a:t>
            </a:r>
            <a:endParaRPr lang="tr-TR" sz="2400" b="1" dirty="0" smtClean="0">
              <a:solidFill>
                <a:srgbClr val="002060"/>
              </a:solidFill>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4462" y="1971675"/>
            <a:ext cx="6315075" cy="2914650"/>
          </a:xfrm>
          <a:prstGeom prst="rect">
            <a:avLst/>
          </a:prstGeom>
        </p:spPr>
      </p:pic>
    </p:spTree>
    <p:extLst>
      <p:ext uri="{BB962C8B-B14F-4D97-AF65-F5344CB8AC3E}">
        <p14:creationId xmlns:p14="http://schemas.microsoft.com/office/powerpoint/2010/main" val="13406216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12823</TotalTime>
  <Words>361</Words>
  <Application>Microsoft Office PowerPoint</Application>
  <PresentationFormat>Ekran Gösterisi (4:3)</PresentationFormat>
  <Paragraphs>38</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12</vt:i4>
      </vt:variant>
    </vt:vector>
  </HeadingPairs>
  <TitlesOfParts>
    <vt:vector size="20"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Yeşim Aliefendioğlu</cp:lastModifiedBy>
  <cp:revision>845</cp:revision>
  <cp:lastPrinted>2016-10-24T07:53:35Z</cp:lastPrinted>
  <dcterms:created xsi:type="dcterms:W3CDTF">2016-09-18T09:35:24Z</dcterms:created>
  <dcterms:modified xsi:type="dcterms:W3CDTF">2020-03-06T13:17:05Z</dcterms:modified>
</cp:coreProperties>
</file>