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72" r:id="rId2"/>
    <p:sldId id="256" r:id="rId3"/>
    <p:sldId id="279" r:id="rId4"/>
    <p:sldId id="278" r:id="rId5"/>
    <p:sldId id="277" r:id="rId6"/>
    <p:sldId id="281" r:id="rId7"/>
    <p:sldId id="280" r:id="rId8"/>
    <p:sldId id="257" r:id="rId9"/>
    <p:sldId id="276" r:id="rId10"/>
    <p:sldId id="275" r:id="rId11"/>
  </p:sldIdLst>
  <p:sldSz cx="12192000" cy="6858000"/>
  <p:notesSz cx="6797675" cy="9928225"/>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3" d="100"/>
          <a:sy n="83" d="100"/>
        </p:scale>
        <p:origin x="658" y="6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9" name="Rectangle 8"/>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ctrTitle"/>
          </p:nvPr>
        </p:nvSpPr>
        <p:spPr>
          <a:xfrm>
            <a:off x="1154955" y="2099733"/>
            <a:ext cx="8825658" cy="2677648"/>
          </a:xfrm>
        </p:spPr>
        <p:txBody>
          <a:bodyPr anchor="b"/>
          <a:lstStyle>
            <a:lvl1pPr>
              <a:defRPr sz="5400"/>
            </a:lvl1pPr>
          </a:lstStyle>
          <a:p>
            <a:r>
              <a:rPr lang="tr-TR" smtClean="0"/>
              <a:t>Asıl başlık stili için tıklatın</a:t>
            </a:r>
            <a:endParaRPr lang="en-US" dirty="0"/>
          </a:p>
        </p:txBody>
      </p:sp>
      <p:sp>
        <p:nvSpPr>
          <p:cNvPr id="3" name="Subtitle 2"/>
          <p:cNvSpPr>
            <a:spLocks noGrp="1"/>
          </p:cNvSpPr>
          <p:nvPr>
            <p:ph type="subTitle" idx="1"/>
          </p:nvPr>
        </p:nvSpPr>
        <p:spPr bwMode="gray">
          <a:xfrm>
            <a:off x="1154955" y="4777380"/>
            <a:ext cx="8825658" cy="861420"/>
          </a:xfrm>
        </p:spPr>
        <p:txBody>
          <a:bodyPr anchor="t"/>
          <a:lstStyle>
            <a:lvl1pPr marL="0" indent="0" algn="l">
              <a:buNone/>
              <a:defRPr cap="all">
                <a:solidFill>
                  <a:schemeClr val="accent1">
                    <a:lumMod val="60000"/>
                    <a:lumOff val="4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bwMode="gray">
          <a:xfrm rot="5400000">
            <a:off x="10158984" y="1792224"/>
            <a:ext cx="990599" cy="304799"/>
          </a:xfrm>
        </p:spPr>
        <p:txBody>
          <a:bodyPr anchor="t"/>
          <a:lstStyle>
            <a:lvl1pPr algn="l">
              <a:defRPr b="0" i="0">
                <a:solidFill>
                  <a:schemeClr val="bg1">
                    <a:alpha val="60000"/>
                  </a:schemeClr>
                </a:solidFill>
              </a:defRPr>
            </a:lvl1pPr>
          </a:lstStyle>
          <a:p>
            <a:fld id="{1F7FD31C-18DE-4D2F-9914-A162679ED86F}" type="datetimeFigureOut">
              <a:rPr lang="tr-TR" smtClean="0"/>
              <a:t>26.11.2020</a:t>
            </a:fld>
            <a:endParaRPr lang="tr-TR"/>
          </a:p>
        </p:txBody>
      </p:sp>
      <p:sp>
        <p:nvSpPr>
          <p:cNvPr id="5" name="Footer Placeholder 4"/>
          <p:cNvSpPr>
            <a:spLocks noGrp="1"/>
          </p:cNvSpPr>
          <p:nvPr>
            <p:ph type="ftr" sz="quarter" idx="11"/>
          </p:nvPr>
        </p:nvSpPr>
        <p:spPr bwMode="gray">
          <a:xfrm rot="5400000">
            <a:off x="8951976" y="3227832"/>
            <a:ext cx="3859795" cy="304801"/>
          </a:xfrm>
        </p:spPr>
        <p:txBody>
          <a:bodyPr/>
          <a:lstStyle>
            <a:lvl1pPr>
              <a:defRPr b="0" i="0">
                <a:solidFill>
                  <a:schemeClr val="bg1">
                    <a:alpha val="60000"/>
                  </a:schemeClr>
                </a:solidFill>
              </a:defRPr>
            </a:lvl1pPr>
          </a:lstStyle>
          <a:p>
            <a:endParaRPr lang="tr-TR"/>
          </a:p>
        </p:txBody>
      </p:sp>
      <p:sp>
        <p:nvSpPr>
          <p:cNvPr id="11" name="Rectangle 1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12" name="Slide Number Placeholder 5"/>
          <p:cNvSpPr>
            <a:spLocks noGrp="1"/>
          </p:cNvSpPr>
          <p:nvPr>
            <p:ph type="sldNum" sz="quarter" idx="12"/>
          </p:nvPr>
        </p:nvSpPr>
        <p:spPr>
          <a:xfrm>
            <a:off x="10352540" y="295729"/>
            <a:ext cx="838199" cy="767687"/>
          </a:xfrm>
        </p:spPr>
        <p:txBody>
          <a:bodyPr/>
          <a:lstStyle/>
          <a:p>
            <a:fld id="{668135E2-6B8A-4939-AEA2-9A8650E7983C}" type="slidenum">
              <a:rPr lang="tr-TR" smtClean="0"/>
              <a:t>‹#›</a:t>
            </a:fld>
            <a:endParaRPr lang="tr-TR"/>
          </a:p>
        </p:txBody>
      </p:sp>
    </p:spTree>
    <p:extLst>
      <p:ext uri="{BB962C8B-B14F-4D97-AF65-F5344CB8AC3E}">
        <p14:creationId xmlns:p14="http://schemas.microsoft.com/office/powerpoint/2010/main" val="28596296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Yazılı Panoramik Resim">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3" name="Rectangle 12"/>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Freeform 5"/>
            <p:cNvSpPr/>
            <p:nvPr/>
          </p:nvSpPr>
          <p:spPr bwMode="gray">
            <a:xfrm rot="10371525">
              <a:off x="263767" y="443825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1" name="Freeform 5"/>
            <p:cNvSpPr/>
            <p:nvPr/>
          </p:nvSpPr>
          <p:spPr bwMode="gray">
            <a:xfrm rot="10800000">
              <a:off x="459506" y="321130"/>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4969927"/>
            <a:ext cx="8825659"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1154954" y="685800"/>
            <a:ext cx="8825659" cy="3429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1154954" y="5536665"/>
            <a:ext cx="8825658" cy="493712"/>
          </a:xfrm>
        </p:spPr>
        <p:txBody>
          <a:bodyPr>
            <a:normAutofit/>
          </a:bodyPr>
          <a:lstStyle>
            <a:lvl1pPr marL="0" indent="0">
              <a:buNone/>
              <a:defRPr sz="12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1F7FD31C-18DE-4D2F-9914-A162679ED86F}" type="datetimeFigureOut">
              <a:rPr lang="tr-TR" smtClean="0"/>
              <a:t>26.11.2020</a:t>
            </a:fld>
            <a:endParaRPr lang="tr-TR"/>
          </a:p>
        </p:txBody>
      </p:sp>
      <p:sp>
        <p:nvSpPr>
          <p:cNvPr id="6" name="Footer Placeholder 5"/>
          <p:cNvSpPr>
            <a:spLocks noGrp="1"/>
          </p:cNvSpPr>
          <p:nvPr>
            <p:ph type="ftr" sz="quarter" idx="11"/>
          </p:nvPr>
        </p:nvSpPr>
        <p:spPr/>
        <p:txBody>
          <a:bodyPr/>
          <a:lstStyle/>
          <a:p>
            <a:endParaRPr lang="tr-TR"/>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668135E2-6B8A-4939-AEA2-9A8650E7983C}" type="slidenum">
              <a:rPr lang="tr-TR" smtClean="0"/>
              <a:t>‹#›</a:t>
            </a:fld>
            <a:endParaRPr lang="tr-TR"/>
          </a:p>
        </p:txBody>
      </p:sp>
    </p:spTree>
    <p:extLst>
      <p:ext uri="{BB962C8B-B14F-4D97-AF65-F5344CB8AC3E}">
        <p14:creationId xmlns:p14="http://schemas.microsoft.com/office/powerpoint/2010/main" val="116674865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Başlık ve Resim Yazısı">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Freeform 5"/>
            <p:cNvSpPr/>
            <p:nvPr/>
          </p:nvSpPr>
          <p:spPr bwMode="gray">
            <a:xfrm rot="21010068">
              <a:off x="8490951" y="271487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7" name="Freeform 5"/>
            <p:cNvSpPr/>
            <p:nvPr/>
          </p:nvSpPr>
          <p:spPr bwMode="gray">
            <a:xfrm>
              <a:off x="455612" y="2801319"/>
              <a:ext cx="11277600" cy="3602637"/>
            </a:xfrm>
            <a:custGeom>
              <a:avLst/>
              <a:gdLst/>
              <a:ahLst/>
              <a:cxnLst/>
              <a:rect l="l" t="t" r="r" b="b"/>
              <a:pathLst>
                <a:path w="10000" h="7946">
                  <a:moveTo>
                    <a:pt x="0" y="0"/>
                  </a:moveTo>
                  <a:lnTo>
                    <a:pt x="0" y="7945"/>
                  </a:lnTo>
                  <a:lnTo>
                    <a:pt x="10000" y="7946"/>
                  </a:lnTo>
                  <a:lnTo>
                    <a:pt x="10000" y="4"/>
                  </a:lnTo>
                  <a:lnTo>
                    <a:pt x="10000" y="4"/>
                  </a:lnTo>
                  <a:lnTo>
                    <a:pt x="9773" y="91"/>
                  </a:lnTo>
                  <a:lnTo>
                    <a:pt x="9547" y="175"/>
                  </a:lnTo>
                  <a:lnTo>
                    <a:pt x="9320" y="256"/>
                  </a:lnTo>
                  <a:lnTo>
                    <a:pt x="9092" y="326"/>
                  </a:lnTo>
                  <a:lnTo>
                    <a:pt x="8865" y="396"/>
                  </a:lnTo>
                  <a:lnTo>
                    <a:pt x="8637" y="462"/>
                  </a:lnTo>
                  <a:lnTo>
                    <a:pt x="8412" y="518"/>
                  </a:lnTo>
                  <a:lnTo>
                    <a:pt x="8184" y="571"/>
                  </a:lnTo>
                  <a:lnTo>
                    <a:pt x="7957" y="620"/>
                  </a:lnTo>
                  <a:lnTo>
                    <a:pt x="7734" y="662"/>
                  </a:lnTo>
                  <a:lnTo>
                    <a:pt x="7508" y="704"/>
                  </a:lnTo>
                  <a:lnTo>
                    <a:pt x="7285" y="739"/>
                  </a:lnTo>
                  <a:lnTo>
                    <a:pt x="7062" y="767"/>
                  </a:lnTo>
                  <a:lnTo>
                    <a:pt x="6840" y="795"/>
                  </a:lnTo>
                  <a:lnTo>
                    <a:pt x="6620" y="819"/>
                  </a:lnTo>
                  <a:lnTo>
                    <a:pt x="6402" y="837"/>
                  </a:lnTo>
                  <a:lnTo>
                    <a:pt x="6184" y="851"/>
                  </a:lnTo>
                  <a:lnTo>
                    <a:pt x="5968" y="865"/>
                  </a:lnTo>
                  <a:lnTo>
                    <a:pt x="5755" y="872"/>
                  </a:lnTo>
                  <a:lnTo>
                    <a:pt x="5542" y="879"/>
                  </a:lnTo>
                  <a:lnTo>
                    <a:pt x="5332" y="882"/>
                  </a:lnTo>
                  <a:lnTo>
                    <a:pt x="5124" y="879"/>
                  </a:lnTo>
                  <a:lnTo>
                    <a:pt x="4918" y="879"/>
                  </a:lnTo>
                  <a:lnTo>
                    <a:pt x="4714" y="872"/>
                  </a:lnTo>
                  <a:lnTo>
                    <a:pt x="4514" y="861"/>
                  </a:lnTo>
                  <a:lnTo>
                    <a:pt x="4316" y="851"/>
                  </a:lnTo>
                  <a:lnTo>
                    <a:pt x="4122" y="840"/>
                  </a:lnTo>
                  <a:lnTo>
                    <a:pt x="3929" y="823"/>
                  </a:lnTo>
                  <a:lnTo>
                    <a:pt x="3739" y="805"/>
                  </a:lnTo>
                  <a:lnTo>
                    <a:pt x="3553" y="788"/>
                  </a:lnTo>
                  <a:lnTo>
                    <a:pt x="3190" y="742"/>
                  </a:lnTo>
                  <a:lnTo>
                    <a:pt x="2842" y="693"/>
                  </a:lnTo>
                  <a:lnTo>
                    <a:pt x="2508" y="641"/>
                  </a:lnTo>
                  <a:lnTo>
                    <a:pt x="2192" y="585"/>
                  </a:lnTo>
                  <a:lnTo>
                    <a:pt x="1890" y="525"/>
                  </a:lnTo>
                  <a:lnTo>
                    <a:pt x="1610" y="462"/>
                  </a:lnTo>
                  <a:lnTo>
                    <a:pt x="1347" y="399"/>
                  </a:lnTo>
                  <a:lnTo>
                    <a:pt x="1105" y="336"/>
                  </a:lnTo>
                  <a:lnTo>
                    <a:pt x="883" y="277"/>
                  </a:lnTo>
                  <a:lnTo>
                    <a:pt x="686" y="221"/>
                  </a:lnTo>
                  <a:lnTo>
                    <a:pt x="508" y="168"/>
                  </a:lnTo>
                  <a:lnTo>
                    <a:pt x="358" y="123"/>
                  </a:lnTo>
                  <a:lnTo>
                    <a:pt x="232" y="81"/>
                  </a:lnTo>
                  <a:lnTo>
                    <a:pt x="59" y="21"/>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48798" y="1063417"/>
            <a:ext cx="8831816" cy="1372986"/>
          </a:xfrm>
        </p:spPr>
        <p:txBody>
          <a:bodyPr/>
          <a:lstStyle>
            <a:lvl1pPr>
              <a:defRPr sz="4000"/>
            </a:lvl1pPr>
          </a:lstStyle>
          <a:p>
            <a:r>
              <a:rPr lang="tr-TR" smtClean="0"/>
              <a:t>Asıl başlık stili için tıklatın</a:t>
            </a:r>
            <a:endParaRPr lang="en-US" dirty="0"/>
          </a:p>
        </p:txBody>
      </p:sp>
      <p:sp>
        <p:nvSpPr>
          <p:cNvPr id="8" name="Text Placeholder 3"/>
          <p:cNvSpPr>
            <a:spLocks noGrp="1"/>
          </p:cNvSpPr>
          <p:nvPr>
            <p:ph type="body" sz="half" idx="2"/>
          </p:nvPr>
        </p:nvSpPr>
        <p:spPr>
          <a:xfrm>
            <a:off x="1154954" y="3543300"/>
            <a:ext cx="8825659" cy="24765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1F7FD31C-18DE-4D2F-9914-A162679ED86F}" type="datetimeFigureOut">
              <a:rPr lang="tr-TR" smtClean="0"/>
              <a:t>26.11.2020</a:t>
            </a:fld>
            <a:endParaRPr lang="tr-TR"/>
          </a:p>
        </p:txBody>
      </p:sp>
      <p:sp>
        <p:nvSpPr>
          <p:cNvPr id="5" name="Footer Placeholder 4"/>
          <p:cNvSpPr>
            <a:spLocks noGrp="1"/>
          </p:cNvSpPr>
          <p:nvPr>
            <p:ph type="ftr" sz="quarter" idx="11"/>
          </p:nvPr>
        </p:nvSpPr>
        <p:spPr/>
        <p:txBody>
          <a:bodyPr/>
          <a:lstStyle/>
          <a:p>
            <a:endParaRPr lang="tr-TR"/>
          </a:p>
        </p:txBody>
      </p:sp>
      <p:sp>
        <p:nvSpPr>
          <p:cNvPr id="13" name="Rectangle 12"/>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668135E2-6B8A-4939-AEA2-9A8650E7983C}" type="slidenum">
              <a:rPr lang="tr-TR" smtClean="0"/>
              <a:t>‹#›</a:t>
            </a:fld>
            <a:endParaRPr lang="tr-TR"/>
          </a:p>
        </p:txBody>
      </p:sp>
    </p:spTree>
    <p:extLst>
      <p:ext uri="{BB962C8B-B14F-4D97-AF65-F5344CB8AC3E}">
        <p14:creationId xmlns:p14="http://schemas.microsoft.com/office/powerpoint/2010/main" val="309837861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Resim Yazılı Alıntı">
    <p:spTree>
      <p:nvGrpSpPr>
        <p:cNvPr id="1" name=""/>
        <p:cNvGrpSpPr/>
        <p:nvPr/>
      </p:nvGrpSpPr>
      <p:grpSpPr>
        <a:xfrm>
          <a:off x="0" y="0"/>
          <a:ext cx="0" cy="0"/>
          <a:chOff x="0" y="0"/>
          <a:chExt cx="0" cy="0"/>
        </a:xfrm>
      </p:grpSpPr>
      <p:grpSp>
        <p:nvGrpSpPr>
          <p:cNvPr id="3" name="Group 2"/>
          <p:cNvGrpSpPr/>
          <p:nvPr/>
        </p:nvGrpSpPr>
        <p:grpSpPr>
          <a:xfrm>
            <a:off x="0" y="0"/>
            <a:ext cx="12192000" cy="6858000"/>
            <a:chOff x="0" y="0"/>
            <a:chExt cx="12192000" cy="6858000"/>
          </a:xfrm>
        </p:grpSpPr>
        <p:sp>
          <p:nvSpPr>
            <p:cNvPr id="17" name="Rectangle 16"/>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0" name="Oval 19"/>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Oval 22"/>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4" name="Oval 23"/>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Oval 24"/>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Freeform 5"/>
            <p:cNvSpPr/>
            <p:nvPr/>
          </p:nvSpPr>
          <p:spPr bwMode="gray">
            <a:xfrm rot="21010068">
              <a:off x="8490951" y="41851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8"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16" name="TextBox 15"/>
          <p:cNvSpPr txBox="1"/>
          <p:nvPr/>
        </p:nvSpPr>
        <p:spPr bwMode="gray">
          <a:xfrm>
            <a:off x="881566" y="607336"/>
            <a:ext cx="801912"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13" name="TextBox 12"/>
          <p:cNvSpPr txBox="1"/>
          <p:nvPr/>
        </p:nvSpPr>
        <p:spPr bwMode="gray">
          <a:xfrm>
            <a:off x="9884458" y="2613787"/>
            <a:ext cx="652763"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2" name="Title 1"/>
          <p:cNvSpPr>
            <a:spLocks noGrp="1"/>
          </p:cNvSpPr>
          <p:nvPr>
            <p:ph type="title"/>
          </p:nvPr>
        </p:nvSpPr>
        <p:spPr>
          <a:xfrm>
            <a:off x="1581878" y="982134"/>
            <a:ext cx="8453906" cy="2696632"/>
          </a:xfrm>
        </p:spPr>
        <p:txBody>
          <a:bodyPr/>
          <a:lstStyle>
            <a:lvl1pPr>
              <a:defRPr sz="4000"/>
            </a:lvl1pPr>
          </a:lstStyle>
          <a:p>
            <a:r>
              <a:rPr lang="tr-TR" smtClean="0"/>
              <a:t>Asıl başlık stili için tıklatın</a:t>
            </a:r>
            <a:endParaRPr lang="en-US" dirty="0"/>
          </a:p>
        </p:txBody>
      </p:sp>
      <p:sp>
        <p:nvSpPr>
          <p:cNvPr id="14" name="Text Placeholder 3"/>
          <p:cNvSpPr>
            <a:spLocks noGrp="1"/>
          </p:cNvSpPr>
          <p:nvPr>
            <p:ph type="body" sz="half" idx="13"/>
          </p:nvPr>
        </p:nvSpPr>
        <p:spPr bwMode="gray">
          <a:xfrm>
            <a:off x="1945945" y="3678766"/>
            <a:ext cx="7731219" cy="342174"/>
          </a:xfrm>
        </p:spPr>
        <p:txBody>
          <a:bodyPr anchor="t">
            <a:normAutofit/>
          </a:bodyPr>
          <a:lstStyle>
            <a:lvl1pPr marL="0" indent="0">
              <a:buNone/>
              <a:defRPr lang="en-US" sz="1400" b="0" i="0" kern="1200" cap="small" dirty="0">
                <a:solidFill>
                  <a:schemeClr val="accent1">
                    <a:lumMod val="60000"/>
                    <a:lumOff val="40000"/>
                  </a:schemeClr>
                </a:solidFill>
                <a:latin typeface="+mn-lt"/>
                <a:ea typeface="+mn-ea"/>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10" name="Text Placeholder 3"/>
          <p:cNvSpPr>
            <a:spLocks noGrp="1"/>
          </p:cNvSpPr>
          <p:nvPr>
            <p:ph type="body" sz="half" idx="2"/>
          </p:nvPr>
        </p:nvSpPr>
        <p:spPr>
          <a:xfrm>
            <a:off x="1154954" y="5029199"/>
            <a:ext cx="9244897" cy="997857"/>
          </a:xfrm>
        </p:spPr>
        <p:txBody>
          <a:bodyPr anchor="ct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1F7FD31C-18DE-4D2F-9914-A162679ED86F}" type="datetimeFigureOut">
              <a:rPr lang="tr-TR" smtClean="0"/>
              <a:t>26.11.2020</a:t>
            </a:fld>
            <a:endParaRPr lang="tr-TR"/>
          </a:p>
        </p:txBody>
      </p:sp>
      <p:sp>
        <p:nvSpPr>
          <p:cNvPr id="5" name="Footer Placeholder 4"/>
          <p:cNvSpPr>
            <a:spLocks noGrp="1"/>
          </p:cNvSpPr>
          <p:nvPr>
            <p:ph type="ftr" sz="quarter" idx="11"/>
          </p:nvPr>
        </p:nvSpPr>
        <p:spPr/>
        <p:txBody>
          <a:bodyPr/>
          <a:lstStyle/>
          <a:p>
            <a:endParaRPr lang="tr-TR"/>
          </a:p>
        </p:txBody>
      </p:sp>
      <p:sp>
        <p:nvSpPr>
          <p:cNvPr id="19" name="Rectangle 18"/>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668135E2-6B8A-4939-AEA2-9A8650E7983C}" type="slidenum">
              <a:rPr lang="tr-TR" smtClean="0"/>
              <a:t>‹#›</a:t>
            </a:fld>
            <a:endParaRPr lang="tr-TR"/>
          </a:p>
        </p:txBody>
      </p:sp>
    </p:spTree>
    <p:extLst>
      <p:ext uri="{BB962C8B-B14F-4D97-AF65-F5344CB8AC3E}">
        <p14:creationId xmlns:p14="http://schemas.microsoft.com/office/powerpoint/2010/main" val="349442878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İsim Kartı">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Freeform 5"/>
            <p:cNvSpPr/>
            <p:nvPr/>
          </p:nvSpPr>
          <p:spPr bwMode="gray">
            <a:xfrm rot="21010068">
              <a:off x="8490951" y="4193583"/>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370667"/>
            <a:ext cx="8825660" cy="1822514"/>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1154954" y="5024967"/>
            <a:ext cx="8825659" cy="860400"/>
          </a:xfrm>
        </p:spPr>
        <p:txBody>
          <a:bodyPr anchor="t"/>
          <a:lstStyle>
            <a:lvl1pPr marL="0" indent="0" algn="l">
              <a:buNone/>
              <a:defRPr sz="2000" cap="none">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1F7FD31C-18DE-4D2F-9914-A162679ED86F}" type="datetimeFigureOut">
              <a:rPr lang="tr-TR" smtClean="0"/>
              <a:t>26.11.2020</a:t>
            </a:fld>
            <a:endParaRPr lang="tr-TR"/>
          </a:p>
        </p:txBody>
      </p:sp>
      <p:sp>
        <p:nvSpPr>
          <p:cNvPr id="5" name="Footer Placeholder 4"/>
          <p:cNvSpPr>
            <a:spLocks noGrp="1"/>
          </p:cNvSpPr>
          <p:nvPr>
            <p:ph type="ftr" sz="quarter" idx="11"/>
          </p:nvPr>
        </p:nvSpPr>
        <p:spPr/>
        <p:txBody>
          <a:bodyPr/>
          <a:lstStyle/>
          <a:p>
            <a:endParaRPr lang="tr-TR"/>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668135E2-6B8A-4939-AEA2-9A8650E7983C}" type="slidenum">
              <a:rPr lang="tr-TR" smtClean="0"/>
              <a:t>‹#›</a:t>
            </a:fld>
            <a:endParaRPr lang="tr-TR"/>
          </a:p>
        </p:txBody>
      </p:sp>
    </p:spTree>
    <p:extLst>
      <p:ext uri="{BB962C8B-B14F-4D97-AF65-F5344CB8AC3E}">
        <p14:creationId xmlns:p14="http://schemas.microsoft.com/office/powerpoint/2010/main" val="255656802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Sütun">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tr-TR" smtClean="0"/>
              <a:t>Asıl başlık stili için tıklatın</a:t>
            </a:r>
            <a:endParaRPr lang="en-US" dirty="0"/>
          </a:p>
        </p:txBody>
      </p:sp>
      <p:sp>
        <p:nvSpPr>
          <p:cNvPr id="3" name="Text Placeholder 2"/>
          <p:cNvSpPr>
            <a:spLocks noGrp="1"/>
          </p:cNvSpPr>
          <p:nvPr>
            <p:ph type="body" idx="1"/>
          </p:nvPr>
        </p:nvSpPr>
        <p:spPr>
          <a:xfrm>
            <a:off x="1154954" y="2603502"/>
            <a:ext cx="314187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16" name="Text Placeholder 3"/>
          <p:cNvSpPr>
            <a:spLocks noGrp="1"/>
          </p:cNvSpPr>
          <p:nvPr>
            <p:ph type="body" sz="half" idx="15"/>
          </p:nvPr>
        </p:nvSpPr>
        <p:spPr>
          <a:xfrm>
            <a:off x="1154953" y="3179764"/>
            <a:ext cx="314187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Text Placeholder 4"/>
          <p:cNvSpPr>
            <a:spLocks noGrp="1"/>
          </p:cNvSpPr>
          <p:nvPr>
            <p:ph type="body" sz="quarter" idx="3"/>
          </p:nvPr>
        </p:nvSpPr>
        <p:spPr>
          <a:xfrm>
            <a:off x="4512721" y="2603500"/>
            <a:ext cx="3147009"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19" name="Text Placeholder 3"/>
          <p:cNvSpPr>
            <a:spLocks noGrp="1"/>
          </p:cNvSpPr>
          <p:nvPr>
            <p:ph type="body" sz="half" idx="16"/>
          </p:nvPr>
        </p:nvSpPr>
        <p:spPr>
          <a:xfrm>
            <a:off x="4512721" y="3179763"/>
            <a:ext cx="314700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14" name="Text Placeholder 4"/>
          <p:cNvSpPr>
            <a:spLocks noGrp="1"/>
          </p:cNvSpPr>
          <p:nvPr>
            <p:ph type="body" sz="quarter" idx="13"/>
          </p:nvPr>
        </p:nvSpPr>
        <p:spPr>
          <a:xfrm>
            <a:off x="7888135" y="2603501"/>
            <a:ext cx="3145730"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20" name="Text Placeholder 3"/>
          <p:cNvSpPr>
            <a:spLocks noGrp="1"/>
          </p:cNvSpPr>
          <p:nvPr>
            <p:ph type="body" sz="half" idx="17"/>
          </p:nvPr>
        </p:nvSpPr>
        <p:spPr>
          <a:xfrm>
            <a:off x="7888329" y="3179762"/>
            <a:ext cx="3145536"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cxnSp>
        <p:nvCxnSpPr>
          <p:cNvPr id="17" name="Straight Connector 16"/>
          <p:cNvCxnSpPr/>
          <p:nvPr/>
        </p:nvCxnSpPr>
        <p:spPr>
          <a:xfrm>
            <a:off x="440397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77240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1F7FD31C-18DE-4D2F-9914-A162679ED86F}" type="datetimeFigureOut">
              <a:rPr lang="tr-TR" smtClean="0"/>
              <a:t>26.11.2020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668135E2-6B8A-4939-AEA2-9A8650E7983C}" type="slidenum">
              <a:rPr lang="tr-TR" smtClean="0"/>
              <a:t>‹#›</a:t>
            </a:fld>
            <a:endParaRPr lang="tr-TR"/>
          </a:p>
        </p:txBody>
      </p:sp>
    </p:spTree>
    <p:extLst>
      <p:ext uri="{BB962C8B-B14F-4D97-AF65-F5344CB8AC3E}">
        <p14:creationId xmlns:p14="http://schemas.microsoft.com/office/powerpoint/2010/main" val="24668904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Resim Sütunu">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tr-TR" smtClean="0"/>
              <a:t>Asıl başlık stili için tıklatın</a:t>
            </a:r>
            <a:endParaRPr lang="en-US" dirty="0"/>
          </a:p>
        </p:txBody>
      </p:sp>
      <p:sp>
        <p:nvSpPr>
          <p:cNvPr id="3" name="Text Placeholder 2"/>
          <p:cNvSpPr>
            <a:spLocks noGrp="1"/>
          </p:cNvSpPr>
          <p:nvPr>
            <p:ph type="body" idx="1"/>
          </p:nvPr>
        </p:nvSpPr>
        <p:spPr>
          <a:xfrm>
            <a:off x="1154954" y="4532844"/>
            <a:ext cx="305043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19" name="Picture Placeholder 2"/>
          <p:cNvSpPr>
            <a:spLocks noGrp="1" noChangeAspect="1"/>
          </p:cNvSpPr>
          <p:nvPr>
            <p:ph type="pic" idx="15"/>
          </p:nvPr>
        </p:nvSpPr>
        <p:spPr>
          <a:xfrm>
            <a:off x="1334553"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2" name="Text Placeholder 3"/>
          <p:cNvSpPr>
            <a:spLocks noGrp="1"/>
          </p:cNvSpPr>
          <p:nvPr>
            <p:ph type="body" sz="half" idx="18"/>
          </p:nvPr>
        </p:nvSpPr>
        <p:spPr>
          <a:xfrm>
            <a:off x="1154954" y="5109106"/>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Text Placeholder 4"/>
          <p:cNvSpPr>
            <a:spLocks noGrp="1"/>
          </p:cNvSpPr>
          <p:nvPr>
            <p:ph type="body" sz="quarter" idx="3"/>
          </p:nvPr>
        </p:nvSpPr>
        <p:spPr>
          <a:xfrm>
            <a:off x="4568865" y="4532844"/>
            <a:ext cx="3050438" cy="576263"/>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1" name="Picture Placeholder 2"/>
          <p:cNvSpPr>
            <a:spLocks noGrp="1" noChangeAspect="1"/>
          </p:cNvSpPr>
          <p:nvPr>
            <p:ph type="pic" idx="21"/>
          </p:nvPr>
        </p:nvSpPr>
        <p:spPr>
          <a:xfrm>
            <a:off x="4748462" y="2603500"/>
            <a:ext cx="2691243"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3" name="Text Placeholder 3"/>
          <p:cNvSpPr>
            <a:spLocks noGrp="1"/>
          </p:cNvSpPr>
          <p:nvPr>
            <p:ph type="body" sz="half" idx="19"/>
          </p:nvPr>
        </p:nvSpPr>
        <p:spPr>
          <a:xfrm>
            <a:off x="4570172" y="5109105"/>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14" name="Text Placeholder 4"/>
          <p:cNvSpPr>
            <a:spLocks noGrp="1"/>
          </p:cNvSpPr>
          <p:nvPr>
            <p:ph type="body" sz="quarter" idx="13"/>
          </p:nvPr>
        </p:nvSpPr>
        <p:spPr>
          <a:xfrm>
            <a:off x="7982775" y="4532845"/>
            <a:ext cx="3051095"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2" name="Picture Placeholder 2"/>
          <p:cNvSpPr>
            <a:spLocks noGrp="1" noChangeAspect="1"/>
          </p:cNvSpPr>
          <p:nvPr>
            <p:ph type="pic" idx="22"/>
          </p:nvPr>
        </p:nvSpPr>
        <p:spPr>
          <a:xfrm>
            <a:off x="8163031"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4" name="Text Placeholder 3"/>
          <p:cNvSpPr>
            <a:spLocks noGrp="1"/>
          </p:cNvSpPr>
          <p:nvPr>
            <p:ph type="body" sz="half" idx="20"/>
          </p:nvPr>
        </p:nvSpPr>
        <p:spPr>
          <a:xfrm>
            <a:off x="7982775" y="5109104"/>
            <a:ext cx="3051096"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cxnSp>
        <p:nvCxnSpPr>
          <p:cNvPr id="43" name="Straight Connector 42"/>
          <p:cNvCxnSpPr/>
          <p:nvPr/>
        </p:nvCxnSpPr>
        <p:spPr>
          <a:xfrm>
            <a:off x="440583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44" name="Straight Connector 43"/>
          <p:cNvCxnSpPr/>
          <p:nvPr/>
        </p:nvCxnSpPr>
        <p:spPr>
          <a:xfrm>
            <a:off x="7797802"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1F7FD31C-18DE-4D2F-9914-A162679ED86F}" type="datetimeFigureOut">
              <a:rPr lang="tr-TR" smtClean="0"/>
              <a:t>26.11.2020</a:t>
            </a:fld>
            <a:endParaRPr lang="tr-TR"/>
          </a:p>
        </p:txBody>
      </p:sp>
      <p:sp>
        <p:nvSpPr>
          <p:cNvPr id="8" name="Footer Placeholder 7"/>
          <p:cNvSpPr>
            <a:spLocks noGrp="1"/>
          </p:cNvSpPr>
          <p:nvPr>
            <p:ph type="ftr" sz="quarter" idx="11"/>
          </p:nvPr>
        </p:nvSpPr>
        <p:spPr>
          <a:xfrm>
            <a:off x="561111" y="6391838"/>
            <a:ext cx="3644282" cy="304801"/>
          </a:xfrm>
        </p:spPr>
        <p:txBody>
          <a:bodyPr/>
          <a:lstStyle/>
          <a:p>
            <a:endParaRPr lang="tr-TR"/>
          </a:p>
        </p:txBody>
      </p:sp>
      <p:sp>
        <p:nvSpPr>
          <p:cNvPr id="9" name="Slide Number Placeholder 8"/>
          <p:cNvSpPr>
            <a:spLocks noGrp="1"/>
          </p:cNvSpPr>
          <p:nvPr>
            <p:ph type="sldNum" sz="quarter" idx="12"/>
          </p:nvPr>
        </p:nvSpPr>
        <p:spPr/>
        <p:txBody>
          <a:bodyPr/>
          <a:lstStyle/>
          <a:p>
            <a:fld id="{668135E2-6B8A-4939-AEA2-9A8650E7983C}" type="slidenum">
              <a:rPr lang="tr-TR" smtClean="0"/>
              <a:t>‹#›</a:t>
            </a:fld>
            <a:endParaRPr lang="tr-TR"/>
          </a:p>
        </p:txBody>
      </p:sp>
    </p:spTree>
    <p:extLst>
      <p:ext uri="{BB962C8B-B14F-4D97-AF65-F5344CB8AC3E}">
        <p14:creationId xmlns:p14="http://schemas.microsoft.com/office/powerpoint/2010/main" val="10304897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1154954" y="2603500"/>
            <a:ext cx="8825659" cy="3416300"/>
          </a:xfrm>
        </p:spPr>
        <p:txBody>
          <a:bodyPr vert="eaVert" anchor="t" anchorCtr="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a:xfrm>
            <a:off x="10695439" y="6391838"/>
            <a:ext cx="990599" cy="304799"/>
          </a:xfrm>
        </p:spPr>
        <p:txBody>
          <a:bodyPr/>
          <a:lstStyle/>
          <a:p>
            <a:fld id="{1F7FD31C-18DE-4D2F-9914-A162679ED86F}" type="datetimeFigureOut">
              <a:rPr lang="tr-TR" smtClean="0"/>
              <a:t>26.11.2020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668135E2-6B8A-4939-AEA2-9A8650E7983C}" type="slidenum">
              <a:rPr lang="tr-TR" smtClean="0"/>
              <a:t>‹#›</a:t>
            </a:fld>
            <a:endParaRPr lang="tr-TR"/>
          </a:p>
        </p:txBody>
      </p:sp>
    </p:spTree>
    <p:extLst>
      <p:ext uri="{BB962C8B-B14F-4D97-AF65-F5344CB8AC3E}">
        <p14:creationId xmlns:p14="http://schemas.microsoft.com/office/powerpoint/2010/main" val="315187832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2" name="Rectangle 11"/>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Rectangle 6"/>
            <p:cNvSpPr/>
            <p:nvPr/>
          </p:nvSpPr>
          <p:spPr bwMode="gray">
            <a:xfrm>
              <a:off x="414867" y="402165"/>
              <a:ext cx="6510866"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7" name="Freeform 5"/>
            <p:cNvSpPr/>
            <p:nvPr/>
          </p:nvSpPr>
          <p:spPr bwMode="gray">
            <a:xfrm rot="5101749">
              <a:off x="6294738" y="457773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0" name="Freeform 5"/>
            <p:cNvSpPr/>
            <p:nvPr/>
          </p:nvSpPr>
          <p:spPr bwMode="gray">
            <a:xfrm rot="5400000">
              <a:off x="44492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3"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Vertical Title 1"/>
          <p:cNvSpPr>
            <a:spLocks noGrp="1"/>
          </p:cNvSpPr>
          <p:nvPr>
            <p:ph type="title" orient="vert"/>
          </p:nvPr>
        </p:nvSpPr>
        <p:spPr>
          <a:xfrm>
            <a:off x="8585235" y="1278467"/>
            <a:ext cx="1409965" cy="4748590"/>
          </a:xfrm>
        </p:spPr>
        <p:txBody>
          <a:bodyPr vert="eaVert" anchor="b" anchorCtr="0"/>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1154954" y="1278467"/>
            <a:ext cx="6256025" cy="4748590"/>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a:xfrm>
            <a:off x="10653104" y="6391838"/>
            <a:ext cx="992135" cy="304799"/>
          </a:xfrm>
        </p:spPr>
        <p:txBody>
          <a:bodyPr/>
          <a:lstStyle/>
          <a:p>
            <a:fld id="{1F7FD31C-18DE-4D2F-9914-A162679ED86F}" type="datetimeFigureOut">
              <a:rPr lang="tr-TR" smtClean="0"/>
              <a:t>26.11.2020</a:t>
            </a:fld>
            <a:endParaRPr lang="tr-TR"/>
          </a:p>
        </p:txBody>
      </p:sp>
      <p:sp>
        <p:nvSpPr>
          <p:cNvPr id="5" name="Footer Placeholder 4"/>
          <p:cNvSpPr>
            <a:spLocks noGrp="1"/>
          </p:cNvSpPr>
          <p:nvPr>
            <p:ph type="ftr" sz="quarter" idx="11"/>
          </p:nvPr>
        </p:nvSpPr>
        <p:spPr/>
        <p:txBody>
          <a:bodyPr/>
          <a:lstStyle/>
          <a:p>
            <a:endParaRPr lang="tr-TR"/>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668135E2-6B8A-4939-AEA2-9A8650E7983C}" type="slidenum">
              <a:rPr lang="tr-TR" smtClean="0"/>
              <a:t>‹#›</a:t>
            </a:fld>
            <a:endParaRPr lang="tr-TR"/>
          </a:p>
        </p:txBody>
      </p:sp>
    </p:spTree>
    <p:extLst>
      <p:ext uri="{BB962C8B-B14F-4D97-AF65-F5344CB8AC3E}">
        <p14:creationId xmlns:p14="http://schemas.microsoft.com/office/powerpoint/2010/main" val="32383092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a:xfrm>
            <a:off x="1154954" y="2603500"/>
            <a:ext cx="8825659" cy="34163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1F7FD31C-18DE-4D2F-9914-A162679ED86F}" type="datetimeFigureOut">
              <a:rPr lang="tr-TR" smtClean="0"/>
              <a:t>26.11.2020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668135E2-6B8A-4939-AEA2-9A8650E7983C}" type="slidenum">
              <a:rPr lang="tr-TR" smtClean="0"/>
              <a:t>‹#›</a:t>
            </a:fld>
            <a:endParaRPr lang="tr-TR"/>
          </a:p>
        </p:txBody>
      </p:sp>
    </p:spTree>
    <p:extLst>
      <p:ext uri="{BB962C8B-B14F-4D97-AF65-F5344CB8AC3E}">
        <p14:creationId xmlns:p14="http://schemas.microsoft.com/office/powerpoint/2010/main" val="413403329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bwMode="gray">
            <a:xfrm>
              <a:off x="7289800" y="402165"/>
              <a:ext cx="44788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5"/>
            <p:cNvSpPr/>
            <p:nvPr/>
          </p:nvSpPr>
          <p:spPr bwMode="gray">
            <a:xfrm rot="16200000">
              <a:off x="3787244"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p:nvPr/>
          </p:nvSpPr>
          <p:spPr bwMode="gray">
            <a:xfrm rot="15922489">
              <a:off x="4698352"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677645"/>
            <a:ext cx="4351025" cy="2283824"/>
          </a:xfrm>
        </p:spPr>
        <p:txBody>
          <a:bodyPr anchor="ctr"/>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6895559" y="2677644"/>
            <a:ext cx="3757545" cy="2283824"/>
          </a:xfrm>
        </p:spPr>
        <p:txBody>
          <a:bodyPr anchor="ctr"/>
          <a:lstStyle>
            <a:lvl1pPr marL="0" indent="0" algn="l">
              <a:buNone/>
              <a:defRPr sz="2000" cap="all">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1F7FD31C-18DE-4D2F-9914-A162679ED86F}" type="datetimeFigureOut">
              <a:rPr lang="tr-TR" smtClean="0"/>
              <a:t>26.11.2020</a:t>
            </a:fld>
            <a:endParaRPr lang="tr-TR"/>
          </a:p>
        </p:txBody>
      </p:sp>
      <p:sp>
        <p:nvSpPr>
          <p:cNvPr id="5" name="Footer Placeholder 4"/>
          <p:cNvSpPr>
            <a:spLocks noGrp="1"/>
          </p:cNvSpPr>
          <p:nvPr>
            <p:ph type="ftr" sz="quarter" idx="11"/>
          </p:nvPr>
        </p:nvSpPr>
        <p:spPr/>
        <p:txBody>
          <a:bodyPr/>
          <a:lstStyle/>
          <a:p>
            <a:endParaRPr lang="tr-TR"/>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668135E2-6B8A-4939-AEA2-9A8650E7983C}" type="slidenum">
              <a:rPr lang="tr-TR" smtClean="0"/>
              <a:t>‹#›</a:t>
            </a:fld>
            <a:endParaRPr lang="tr-TR"/>
          </a:p>
        </p:txBody>
      </p:sp>
    </p:spTree>
    <p:extLst>
      <p:ext uri="{BB962C8B-B14F-4D97-AF65-F5344CB8AC3E}">
        <p14:creationId xmlns:p14="http://schemas.microsoft.com/office/powerpoint/2010/main" val="45142766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1154954" y="2603500"/>
            <a:ext cx="4825158" cy="3416301"/>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6208712" y="2603500"/>
            <a:ext cx="4825159" cy="3416300"/>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1F7FD31C-18DE-4D2F-9914-A162679ED86F}" type="datetimeFigureOut">
              <a:rPr lang="tr-TR" smtClean="0"/>
              <a:t>26.11.2020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668135E2-6B8A-4939-AEA2-9A8650E7983C}" type="slidenum">
              <a:rPr lang="tr-TR" smtClean="0"/>
              <a:t>‹#›</a:t>
            </a:fld>
            <a:endParaRPr lang="tr-TR"/>
          </a:p>
        </p:txBody>
      </p:sp>
    </p:spTree>
    <p:extLst>
      <p:ext uri="{BB962C8B-B14F-4D97-AF65-F5344CB8AC3E}">
        <p14:creationId xmlns:p14="http://schemas.microsoft.com/office/powerpoint/2010/main" val="33117018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1154954" y="2603500"/>
            <a:ext cx="4825157"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1154954" y="3179762"/>
            <a:ext cx="4825158" cy="2840039"/>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6208712" y="2603500"/>
            <a:ext cx="4825159"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6208712" y="3179762"/>
            <a:ext cx="4825159" cy="2840039"/>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1F7FD31C-18DE-4D2F-9914-A162679ED86F}" type="datetimeFigureOut">
              <a:rPr lang="tr-TR" smtClean="0"/>
              <a:t>26.11.2020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668135E2-6B8A-4939-AEA2-9A8650E7983C}" type="slidenum">
              <a:rPr lang="tr-TR" smtClean="0"/>
              <a:t>‹#›</a:t>
            </a:fld>
            <a:endParaRPr lang="tr-TR"/>
          </a:p>
        </p:txBody>
      </p:sp>
    </p:spTree>
    <p:extLst>
      <p:ext uri="{BB962C8B-B14F-4D97-AF65-F5344CB8AC3E}">
        <p14:creationId xmlns:p14="http://schemas.microsoft.com/office/powerpoint/2010/main" val="22715927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9" name="Title 1"/>
          <p:cNvSpPr>
            <a:spLocks noGrp="1"/>
          </p:cNvSpPr>
          <p:nvPr>
            <p:ph type="title"/>
          </p:nvPr>
        </p:nvSpPr>
        <p:spPr>
          <a:xfrm>
            <a:off x="1154954" y="973668"/>
            <a:ext cx="8761413" cy="706964"/>
          </a:xfrm>
        </p:spPr>
        <p:txBody>
          <a:bodyPr/>
          <a:lstStyle>
            <a:lvl1pPr>
              <a:defRPr/>
            </a:lvl1p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1F7FD31C-18DE-4D2F-9914-A162679ED86F}" type="datetimeFigureOut">
              <a:rPr lang="tr-TR" smtClean="0"/>
              <a:t>26.11.2020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668135E2-6B8A-4939-AEA2-9A8650E7983C}" type="slidenum">
              <a:rPr lang="tr-TR" smtClean="0"/>
              <a:t>‹#›</a:t>
            </a:fld>
            <a:endParaRPr lang="tr-TR"/>
          </a:p>
        </p:txBody>
      </p:sp>
    </p:spTree>
    <p:extLst>
      <p:ext uri="{BB962C8B-B14F-4D97-AF65-F5344CB8AC3E}">
        <p14:creationId xmlns:p14="http://schemas.microsoft.com/office/powerpoint/2010/main" val="186003519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F7FD31C-18DE-4D2F-9914-A162679ED86F}" type="datetimeFigureOut">
              <a:rPr lang="tr-TR" smtClean="0"/>
              <a:t>26.11.2020</a:t>
            </a:fld>
            <a:endParaRPr lang="tr-TR"/>
          </a:p>
        </p:txBody>
      </p:sp>
      <p:sp>
        <p:nvSpPr>
          <p:cNvPr id="3" name="Footer Placeholder 2"/>
          <p:cNvSpPr>
            <a:spLocks noGrp="1"/>
          </p:cNvSpPr>
          <p:nvPr>
            <p:ph type="ftr" sz="quarter" idx="11"/>
          </p:nvPr>
        </p:nvSpPr>
        <p:spPr/>
        <p:txBody>
          <a:bodyPr/>
          <a:lstStyle/>
          <a:p>
            <a:endParaRPr lang="tr-TR"/>
          </a:p>
        </p:txBody>
      </p:sp>
      <p:sp>
        <p:nvSpPr>
          <p:cNvPr id="7" name="Rectangle 6"/>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4" name="Slide Number Placeholder 3"/>
          <p:cNvSpPr>
            <a:spLocks noGrp="1"/>
          </p:cNvSpPr>
          <p:nvPr>
            <p:ph type="sldNum" sz="quarter" idx="12"/>
          </p:nvPr>
        </p:nvSpPr>
        <p:spPr/>
        <p:txBody>
          <a:bodyPr/>
          <a:lstStyle/>
          <a:p>
            <a:fld id="{668135E2-6B8A-4939-AEA2-9A8650E7983C}" type="slidenum">
              <a:rPr lang="tr-TR" smtClean="0"/>
              <a:t>‹#›</a:t>
            </a:fld>
            <a:endParaRPr lang="tr-TR"/>
          </a:p>
        </p:txBody>
      </p:sp>
    </p:spTree>
    <p:extLst>
      <p:ext uri="{BB962C8B-B14F-4D97-AF65-F5344CB8AC3E}">
        <p14:creationId xmlns:p14="http://schemas.microsoft.com/office/powerpoint/2010/main" val="414606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5713412" y="402165"/>
              <a:ext cx="6055253"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8" name="Freeform 5"/>
            <p:cNvSpPr/>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2229377"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295400"/>
            <a:ext cx="2793158" cy="1600200"/>
          </a:xfrm>
        </p:spPr>
        <p:txBody>
          <a:bodyPr anchor="b"/>
          <a:lstStyle>
            <a:lvl1pPr algn="l">
              <a:defRPr sz="2400" b="0"/>
            </a:lvl1pPr>
          </a:lstStyle>
          <a:p>
            <a:r>
              <a:rPr lang="tr-TR" smtClean="0"/>
              <a:t>Asıl başlık stili için tıklatın</a:t>
            </a:r>
            <a:endParaRPr lang="en-US" dirty="0"/>
          </a:p>
        </p:txBody>
      </p:sp>
      <p:sp>
        <p:nvSpPr>
          <p:cNvPr id="3" name="Content Placeholder 2"/>
          <p:cNvSpPr>
            <a:spLocks noGrp="1"/>
          </p:cNvSpPr>
          <p:nvPr>
            <p:ph idx="1"/>
          </p:nvPr>
        </p:nvSpPr>
        <p:spPr>
          <a:xfrm>
            <a:off x="5781146" y="1447800"/>
            <a:ext cx="5190066" cy="4572000"/>
          </a:xfrm>
        </p:spPr>
        <p:txBody>
          <a:bodyPr anchor="ct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bwMode="gray">
          <a:xfrm>
            <a:off x="1154954" y="3129280"/>
            <a:ext cx="2793158" cy="2895599"/>
          </a:xfrm>
        </p:spPr>
        <p:txBody>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1F7FD31C-18DE-4D2F-9914-A162679ED86F}" type="datetimeFigureOut">
              <a:rPr lang="tr-TR" smtClean="0"/>
              <a:t>26.11.2020</a:t>
            </a:fld>
            <a:endParaRPr lang="tr-TR"/>
          </a:p>
        </p:txBody>
      </p:sp>
      <p:sp>
        <p:nvSpPr>
          <p:cNvPr id="6" name="Footer Placeholder 5"/>
          <p:cNvSpPr>
            <a:spLocks noGrp="1"/>
          </p:cNvSpPr>
          <p:nvPr>
            <p:ph type="ftr" sz="quarter" idx="11"/>
          </p:nvPr>
        </p:nvSpPr>
        <p:spPr/>
        <p:txBody>
          <a:bodyPr/>
          <a:lstStyle/>
          <a:p>
            <a:endParaRPr lang="tr-TR"/>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668135E2-6B8A-4939-AEA2-9A8650E7983C}" type="slidenum">
              <a:rPr lang="tr-TR" smtClean="0"/>
              <a:t>‹#›</a:t>
            </a:fld>
            <a:endParaRPr lang="tr-TR"/>
          </a:p>
        </p:txBody>
      </p:sp>
    </p:spTree>
    <p:extLst>
      <p:ext uri="{BB962C8B-B14F-4D97-AF65-F5344CB8AC3E}">
        <p14:creationId xmlns:p14="http://schemas.microsoft.com/office/powerpoint/2010/main" val="36550576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6172200" y="402165"/>
              <a:ext cx="55964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22" name="Freeform 5"/>
            <p:cNvSpPr/>
            <p:nvPr/>
          </p:nvSpPr>
          <p:spPr bwMode="gray">
            <a:xfrm rot="15922489">
              <a:off x="4203594"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32954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693333"/>
            <a:ext cx="3865134" cy="1735667"/>
          </a:xfrm>
        </p:spPr>
        <p:txBody>
          <a:bodyPr anchor="b">
            <a:normAutofit/>
          </a:bodyPr>
          <a:lstStyle>
            <a:lvl1pPr algn="l">
              <a:defRPr sz="36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6547870" y="1143000"/>
            <a:ext cx="3227193"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marL="0" lvl="0" indent="0" algn="ctr">
              <a:buNone/>
            </a:pPr>
            <a:r>
              <a:rPr lang="tr-TR" smtClean="0"/>
              <a:t>Resim eklemek için simgeyi tıklatın</a:t>
            </a:r>
            <a:endParaRPr lang="en-US" dirty="0"/>
          </a:p>
        </p:txBody>
      </p:sp>
      <p:sp>
        <p:nvSpPr>
          <p:cNvPr id="4" name="Text Placeholder 3"/>
          <p:cNvSpPr>
            <a:spLocks noGrp="1"/>
          </p:cNvSpPr>
          <p:nvPr>
            <p:ph type="body" sz="half" idx="2"/>
          </p:nvPr>
        </p:nvSpPr>
        <p:spPr bwMode="gray">
          <a:xfrm>
            <a:off x="1154954" y="3657600"/>
            <a:ext cx="3859212" cy="1371600"/>
          </a:xfrm>
        </p:spPr>
        <p:txBody>
          <a:bodyPr>
            <a:normAutofit/>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1F7FD31C-18DE-4D2F-9914-A162679ED86F}" type="datetimeFigureOut">
              <a:rPr lang="tr-TR" smtClean="0"/>
              <a:t>26.11.2020</a:t>
            </a:fld>
            <a:endParaRPr lang="tr-TR"/>
          </a:p>
        </p:txBody>
      </p:sp>
      <p:sp>
        <p:nvSpPr>
          <p:cNvPr id="6" name="Footer Placeholder 5"/>
          <p:cNvSpPr>
            <a:spLocks noGrp="1"/>
          </p:cNvSpPr>
          <p:nvPr>
            <p:ph type="ftr" sz="quarter" idx="11"/>
          </p:nvPr>
        </p:nvSpPr>
        <p:spPr/>
        <p:txBody>
          <a:bodyPr/>
          <a:lstStyle/>
          <a:p>
            <a:endParaRPr lang="tr-TR"/>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668135E2-6B8A-4939-AEA2-9A8650E7983C}" type="slidenum">
              <a:rPr lang="tr-TR" smtClean="0"/>
              <a:t>‹#›</a:t>
            </a:fld>
            <a:endParaRPr lang="tr-TR"/>
          </a:p>
        </p:txBody>
      </p:sp>
    </p:spTree>
    <p:extLst>
      <p:ext uri="{BB962C8B-B14F-4D97-AF65-F5344CB8AC3E}">
        <p14:creationId xmlns:p14="http://schemas.microsoft.com/office/powerpoint/2010/main" val="37856334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jpe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7" name="Rectangle 6"/>
            <p:cNvSpPr/>
            <p:nvPr/>
          </p:nvSpPr>
          <p:spPr>
            <a:xfrm>
              <a:off x="0" y="0"/>
              <a:ext cx="12192000" cy="6858000"/>
            </a:xfrm>
            <a:prstGeom prst="rect">
              <a:avLst/>
            </a:prstGeom>
            <a:blipFill>
              <a:blip r:embed="rId19">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Freeform 5"/>
            <p:cNvSpPr/>
            <p:nvPr/>
          </p:nvSpPr>
          <p:spPr bwMode="gray">
            <a:xfrm rot="21010068">
              <a:off x="8490951" y="17975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9" name="Freeform 5"/>
            <p:cNvSpPr/>
            <p:nvPr/>
          </p:nvSpPr>
          <p:spPr bwMode="gray">
            <a:xfrm>
              <a:off x="459506" y="1866405"/>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4"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Placeholder 1"/>
          <p:cNvSpPr>
            <a:spLocks noGrp="1"/>
          </p:cNvSpPr>
          <p:nvPr>
            <p:ph type="title"/>
          </p:nvPr>
        </p:nvSpPr>
        <p:spPr bwMode="gray">
          <a:xfrm>
            <a:off x="1154954" y="973668"/>
            <a:ext cx="8761413" cy="706964"/>
          </a:xfrm>
          <a:prstGeom prst="rect">
            <a:avLst/>
          </a:prstGeom>
        </p:spPr>
        <p:txBody>
          <a:bodyPr vert="horz" lIns="91440" tIns="45720" rIns="91440" bIns="45720" rtlCol="0" anchor="ctr">
            <a:no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1154954" y="2603500"/>
            <a:ext cx="8761413" cy="341630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10653104" y="6391838"/>
            <a:ext cx="990599" cy="304799"/>
          </a:xfrm>
          <a:prstGeom prst="rect">
            <a:avLst/>
          </a:prstGeom>
        </p:spPr>
        <p:txBody>
          <a:bodyPr vert="horz" lIns="91440" tIns="45720" rIns="91440" bIns="45720" rtlCol="0" anchor="ctr"/>
          <a:lstStyle>
            <a:lvl1pPr algn="r">
              <a:defRPr sz="1000" b="1" i="0">
                <a:solidFill>
                  <a:schemeClr val="accent1"/>
                </a:solidFill>
              </a:defRPr>
            </a:lvl1pPr>
          </a:lstStyle>
          <a:p>
            <a:fld id="{1F7FD31C-18DE-4D2F-9914-A162679ED86F}" type="datetimeFigureOut">
              <a:rPr lang="tr-TR" smtClean="0"/>
              <a:t>26.11.2020</a:t>
            </a:fld>
            <a:endParaRPr lang="tr-TR"/>
          </a:p>
        </p:txBody>
      </p:sp>
      <p:sp>
        <p:nvSpPr>
          <p:cNvPr id="5" name="Footer Placeholder 4"/>
          <p:cNvSpPr>
            <a:spLocks noGrp="1"/>
          </p:cNvSpPr>
          <p:nvPr>
            <p:ph type="ftr" sz="quarter" idx="3"/>
          </p:nvPr>
        </p:nvSpPr>
        <p:spPr>
          <a:xfrm>
            <a:off x="561110" y="6391838"/>
            <a:ext cx="3859795" cy="304801"/>
          </a:xfrm>
          <a:prstGeom prst="rect">
            <a:avLst/>
          </a:prstGeom>
        </p:spPr>
        <p:txBody>
          <a:bodyPr vert="horz" lIns="91440" tIns="45720" rIns="91440" bIns="45720" rtlCol="0" anchor="ctr"/>
          <a:lstStyle>
            <a:lvl1pPr algn="l">
              <a:defRPr sz="1000" b="1" i="0">
                <a:solidFill>
                  <a:schemeClr val="accent1"/>
                </a:solidFill>
              </a:defRPr>
            </a:lvl1pPr>
          </a:lstStyle>
          <a:p>
            <a:endParaRPr lang="tr-TR"/>
          </a:p>
        </p:txBody>
      </p:sp>
      <p:sp>
        <p:nvSpPr>
          <p:cNvPr id="21" name="Rectangle 2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bg1"/>
                </a:solidFill>
              </a:defRPr>
            </a:lvl1pPr>
          </a:lstStyle>
          <a:p>
            <a:fld id="{668135E2-6B8A-4939-AEA2-9A8650E7983C}" type="slidenum">
              <a:rPr lang="tr-TR" smtClean="0"/>
              <a:t>‹#›</a:t>
            </a:fld>
            <a:endParaRPr lang="tr-TR"/>
          </a:p>
        </p:txBody>
      </p:sp>
    </p:spTree>
    <p:extLst>
      <p:ext uri="{BB962C8B-B14F-4D97-AF65-F5344CB8AC3E}">
        <p14:creationId xmlns:p14="http://schemas.microsoft.com/office/powerpoint/2010/main" val="99218785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l" defTabSz="457200" rtl="0" eaLnBrk="1" latinLnBrk="0" hangingPunct="1">
        <a:spcBef>
          <a:spcPct val="0"/>
        </a:spcBef>
        <a:buNone/>
        <a:defRPr sz="3600" b="0" i="0" kern="1200">
          <a:solidFill>
            <a:schemeClr val="bg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hyperlink" Target="http://datasahib.blogspot.com/"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751012" y="520701"/>
            <a:ext cx="8689976" cy="2042617"/>
          </a:xfrm>
        </p:spPr>
        <p:txBody>
          <a:bodyPr>
            <a:normAutofit/>
          </a:bodyPr>
          <a:lstStyle/>
          <a:p>
            <a:pPr algn="ctr"/>
            <a:r>
              <a:rPr lang="tr-TR" sz="4400" b="1" dirty="0"/>
              <a:t>TASAVVUF II </a:t>
            </a:r>
            <a:br>
              <a:rPr lang="tr-TR" sz="4400" b="1" dirty="0"/>
            </a:br>
            <a:r>
              <a:rPr lang="tr-TR" sz="4400" b="1" dirty="0"/>
              <a:t>VII. </a:t>
            </a:r>
            <a:r>
              <a:rPr lang="tr-TR" sz="4400" b="1"/>
              <a:t>YARIYIL GÜZ DÖNEMİ</a:t>
            </a:r>
            <a:endParaRPr lang="tr-TR" sz="4000" b="1" dirty="0"/>
          </a:p>
        </p:txBody>
      </p:sp>
      <p:sp>
        <p:nvSpPr>
          <p:cNvPr id="3" name="Alt Başlık 2"/>
          <p:cNvSpPr>
            <a:spLocks noGrp="1"/>
          </p:cNvSpPr>
          <p:nvPr>
            <p:ph type="subTitle" idx="1"/>
          </p:nvPr>
        </p:nvSpPr>
        <p:spPr>
          <a:xfrm>
            <a:off x="1751012" y="2563318"/>
            <a:ext cx="8689976" cy="3591298"/>
          </a:xfrm>
        </p:spPr>
        <p:txBody>
          <a:bodyPr>
            <a:noAutofit/>
          </a:bodyPr>
          <a:lstStyle/>
          <a:p>
            <a:pPr algn="just"/>
            <a:endParaRPr lang="tr-TR" altLang="tr-TR" sz="2900" b="1" dirty="0">
              <a:solidFill>
                <a:schemeClr val="tx1"/>
              </a:solidFill>
              <a:latin typeface="Arial" panose="020B0604020202020204" pitchFamily="34" charset="0"/>
              <a:cs typeface="Arial" panose="020B0604020202020204" pitchFamily="34" charset="0"/>
            </a:endParaRPr>
          </a:p>
          <a:p>
            <a:pPr algn="ctr"/>
            <a:endParaRPr lang="tr-TR" altLang="tr-TR" sz="2900" b="1" cap="none" dirty="0" smtClean="0">
              <a:solidFill>
                <a:schemeClr val="tx1"/>
              </a:solidFill>
              <a:latin typeface="Arial" panose="020B0604020202020204" pitchFamily="34" charset="0"/>
              <a:ea typeface="Times New Roman" panose="02020603050405020304" pitchFamily="18" charset="0"/>
              <a:cs typeface="Arial" panose="020B0604020202020204" pitchFamily="34" charset="0"/>
            </a:endParaRPr>
          </a:p>
          <a:p>
            <a:pPr algn="ctr"/>
            <a:r>
              <a:rPr lang="tr-TR" altLang="tr-TR" sz="2900" b="1" cap="none" dirty="0" smtClean="0">
                <a:solidFill>
                  <a:schemeClr val="tx1"/>
                </a:solidFill>
                <a:latin typeface="Arial" panose="020B0604020202020204" pitchFamily="34" charset="0"/>
                <a:ea typeface="Times New Roman" panose="02020603050405020304" pitchFamily="18" charset="0"/>
                <a:cs typeface="Arial" panose="020B0604020202020204" pitchFamily="34" charset="0"/>
              </a:rPr>
              <a:t>DR. ÖĞR. ÜYESİ MEHMET YILDIZ</a:t>
            </a:r>
          </a:p>
          <a:p>
            <a:pPr algn="ctr"/>
            <a:r>
              <a:rPr lang="tr-TR" altLang="tr-TR" sz="2900" b="1" cap="none" dirty="0" smtClean="0">
                <a:solidFill>
                  <a:schemeClr val="tx1"/>
                </a:solidFill>
                <a:latin typeface="Arial" panose="020B0604020202020204" pitchFamily="34" charset="0"/>
                <a:ea typeface="Times New Roman" panose="02020603050405020304" pitchFamily="18" charset="0"/>
                <a:cs typeface="Arial" panose="020B0604020202020204" pitchFamily="34" charset="0"/>
              </a:rPr>
              <a:t>(yildizm@ankara.edu.tr)</a:t>
            </a:r>
            <a:endPar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7006963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u="sng" dirty="0" err="1">
                <a:solidFill>
                  <a:srgbClr val="C00000"/>
                </a:solidFill>
              </a:rPr>
              <a:t>Hücvirî</a:t>
            </a:r>
            <a:endParaRPr lang="tr-TR" b="1" u="sng" dirty="0">
              <a:solidFill>
                <a:srgbClr val="C00000"/>
              </a:solidFill>
            </a:endParaRPr>
          </a:p>
        </p:txBody>
      </p:sp>
      <p:sp>
        <p:nvSpPr>
          <p:cNvPr id="3" name="İçerik Yer Tutucusu 2"/>
          <p:cNvSpPr>
            <a:spLocks noGrp="1"/>
          </p:cNvSpPr>
          <p:nvPr>
            <p:ph idx="1"/>
          </p:nvPr>
        </p:nvSpPr>
        <p:spPr>
          <a:xfrm>
            <a:off x="465992" y="2286000"/>
            <a:ext cx="11254154" cy="4431323"/>
          </a:xfrm>
        </p:spPr>
        <p:txBody>
          <a:bodyPr>
            <a:normAutofit/>
          </a:bodyPr>
          <a:lstStyle/>
          <a:p>
            <a:pPr algn="just"/>
            <a:endParaRPr lang="tr-TR" sz="1400" dirty="0"/>
          </a:p>
        </p:txBody>
      </p:sp>
    </p:spTree>
    <p:extLst>
      <p:ext uri="{BB962C8B-B14F-4D97-AF65-F5344CB8AC3E}">
        <p14:creationId xmlns:p14="http://schemas.microsoft.com/office/powerpoint/2010/main" val="250628292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225294" y="553915"/>
            <a:ext cx="9738714" cy="1723294"/>
          </a:xfrm>
        </p:spPr>
        <p:txBody>
          <a:bodyPr>
            <a:noAutofit/>
          </a:bodyPr>
          <a:lstStyle/>
          <a:p>
            <a:r>
              <a:rPr lang="tr-TR" altLang="tr-TR" sz="1200" b="1" u="sng" dirty="0">
                <a:solidFill>
                  <a:srgbClr val="FF0000"/>
                </a:solidFill>
                <a:latin typeface="Calibri" panose="020F0502020204030204" pitchFamily="34" charset="0"/>
                <a:ea typeface="Times New Roman" panose="02020603050405020304" pitchFamily="18" charset="0"/>
                <a:cs typeface="Calibri" panose="020F0502020204030204" pitchFamily="34" charset="0"/>
              </a:rPr>
              <a:t>7</a:t>
            </a:r>
            <a:r>
              <a:rPr lang="tr-TR" altLang="tr-TR" sz="1200" b="1" u="sng" dirty="0" smtClean="0">
                <a:solidFill>
                  <a:srgbClr val="FF0000"/>
                </a:solidFill>
                <a:latin typeface="Calibri" panose="020F0502020204030204" pitchFamily="34" charset="0"/>
                <a:ea typeface="Times New Roman" panose="02020603050405020304" pitchFamily="18" charset="0"/>
                <a:cs typeface="Calibri" panose="020F0502020204030204" pitchFamily="34" charset="0"/>
              </a:rPr>
              <a:t>. </a:t>
            </a:r>
            <a:r>
              <a:rPr lang="tr-TR" altLang="tr-TR" sz="1200" b="1" u="sng" dirty="0">
                <a:solidFill>
                  <a:srgbClr val="FF0000"/>
                </a:solidFill>
                <a:latin typeface="Calibri" panose="020F0502020204030204" pitchFamily="34" charset="0"/>
                <a:ea typeface="Times New Roman" panose="02020603050405020304" pitchFamily="18" charset="0"/>
                <a:cs typeface="Calibri" panose="020F0502020204030204" pitchFamily="34" charset="0"/>
              </a:rPr>
              <a:t>HAFTA </a:t>
            </a:r>
            <a:r>
              <a:rPr lang="tr-TR" altLang="tr-TR" sz="1200" b="1" u="sng" dirty="0" smtClean="0">
                <a:solidFill>
                  <a:srgbClr val="FF0000"/>
                </a:solidFill>
                <a:latin typeface="Calibri" panose="020F0502020204030204" pitchFamily="34" charset="0"/>
                <a:ea typeface="Times New Roman" panose="02020603050405020304" pitchFamily="18" charset="0"/>
                <a:cs typeface="Calibri" panose="020F0502020204030204" pitchFamily="34" charset="0"/>
              </a:rPr>
              <a:t/>
            </a:r>
            <a:br>
              <a:rPr lang="tr-TR" altLang="tr-TR" sz="1200" b="1" u="sng" dirty="0" smtClean="0">
                <a:solidFill>
                  <a:srgbClr val="FF0000"/>
                </a:solidFill>
                <a:latin typeface="Calibri" panose="020F0502020204030204" pitchFamily="34" charset="0"/>
                <a:ea typeface="Times New Roman" panose="02020603050405020304" pitchFamily="18" charset="0"/>
                <a:cs typeface="Calibri" panose="020F0502020204030204" pitchFamily="34" charset="0"/>
              </a:rPr>
            </a:br>
            <a:r>
              <a:rPr lang="tr-TR" altLang="tr-TR" sz="1200" cap="none" dirty="0" smtClean="0"/>
              <a:t>- </a:t>
            </a:r>
            <a:r>
              <a:rPr lang="tr-TR" altLang="tr-TR" sz="1200" b="1" cap="none" dirty="0" smtClean="0">
                <a:latin typeface="Calibri" panose="020F0502020204030204" pitchFamily="34" charset="0"/>
                <a:ea typeface="Times New Roman" panose="02020603050405020304" pitchFamily="18" charset="0"/>
                <a:cs typeface="Calibri" panose="020F0502020204030204" pitchFamily="34" charset="0"/>
              </a:rPr>
              <a:t>-</a:t>
            </a:r>
            <a:br>
              <a:rPr lang="tr-TR" altLang="tr-TR" sz="1200" b="1" cap="none" dirty="0" smtClean="0">
                <a:latin typeface="Calibri" panose="020F0502020204030204" pitchFamily="34" charset="0"/>
                <a:ea typeface="Times New Roman" panose="02020603050405020304" pitchFamily="18" charset="0"/>
                <a:cs typeface="Calibri" panose="020F0502020204030204" pitchFamily="34" charset="0"/>
              </a:rPr>
            </a:br>
            <a:r>
              <a:rPr lang="tr-TR" altLang="tr-TR" sz="1200" b="1" u="sng" dirty="0">
                <a:solidFill>
                  <a:srgbClr val="FF0000"/>
                </a:solidFill>
                <a:latin typeface="Calibri" panose="020F0502020204030204" pitchFamily="34" charset="0"/>
                <a:ea typeface="Times New Roman" panose="02020603050405020304" pitchFamily="18" charset="0"/>
                <a:cs typeface="Calibri" panose="020F0502020204030204" pitchFamily="34" charset="0"/>
              </a:rPr>
              <a:t>KAYNAKÇA</a:t>
            </a:r>
            <a:br>
              <a:rPr lang="tr-TR" altLang="tr-TR" sz="1200" b="1" u="sng" dirty="0">
                <a:solidFill>
                  <a:srgbClr val="FF0000"/>
                </a:solidFill>
                <a:latin typeface="Calibri" panose="020F0502020204030204" pitchFamily="34" charset="0"/>
                <a:ea typeface="Times New Roman" panose="02020603050405020304" pitchFamily="18" charset="0"/>
                <a:cs typeface="Calibri" panose="020F0502020204030204" pitchFamily="34" charset="0"/>
              </a:rPr>
            </a:br>
            <a:r>
              <a:rPr lang="tr-TR" altLang="tr-TR" sz="1200" b="1" dirty="0" smtClean="0">
                <a:solidFill>
                  <a:srgbClr val="FF0000"/>
                </a:solidFill>
                <a:latin typeface="Calibri" panose="020F0502020204030204" pitchFamily="34" charset="0"/>
                <a:ea typeface="Times New Roman" panose="02020603050405020304" pitchFamily="18" charset="0"/>
                <a:cs typeface="Calibri" panose="020F0502020204030204" pitchFamily="34" charset="0"/>
              </a:rPr>
              <a:t>- </a:t>
            </a:r>
            <a:r>
              <a:rPr lang="tr-TR" sz="1200" b="1" dirty="0">
                <a:solidFill>
                  <a:srgbClr val="FF0000"/>
                </a:solidFill>
              </a:rPr>
              <a:t>Ethem Cebecioğlu, “</a:t>
            </a:r>
            <a:r>
              <a:rPr lang="tr-TR" sz="1200" b="1" dirty="0" err="1">
                <a:solidFill>
                  <a:srgbClr val="FF0000"/>
                </a:solidFill>
              </a:rPr>
              <a:t>Şatahât</a:t>
            </a:r>
            <a:r>
              <a:rPr lang="tr-TR" sz="1200" b="1" dirty="0">
                <a:solidFill>
                  <a:srgbClr val="FF0000"/>
                </a:solidFill>
              </a:rPr>
              <a:t> İbarelerinin Anlaşılmasına Doğru: Metodik Bir Deneme”, </a:t>
            </a:r>
            <a:r>
              <a:rPr lang="tr-TR" sz="1200" b="1" i="1" dirty="0">
                <a:solidFill>
                  <a:srgbClr val="FF0000"/>
                </a:solidFill>
              </a:rPr>
              <a:t>Tasavvuf Dergisi</a:t>
            </a:r>
            <a:r>
              <a:rPr lang="tr-TR" sz="1200" b="1" dirty="0">
                <a:solidFill>
                  <a:srgbClr val="FF0000"/>
                </a:solidFill>
              </a:rPr>
              <a:t>, 2007, sayı: 17, </a:t>
            </a:r>
            <a:r>
              <a:rPr lang="tr-TR" sz="1200" b="1" dirty="0" err="1">
                <a:solidFill>
                  <a:srgbClr val="FF0000"/>
                </a:solidFill>
              </a:rPr>
              <a:t>ss</a:t>
            </a:r>
            <a:r>
              <a:rPr lang="tr-TR" sz="1200" b="1" dirty="0">
                <a:solidFill>
                  <a:srgbClr val="FF0000"/>
                </a:solidFill>
              </a:rPr>
              <a:t>. 7-27.</a:t>
            </a:r>
            <a:br>
              <a:rPr lang="tr-TR" sz="1200" b="1" dirty="0">
                <a:solidFill>
                  <a:srgbClr val="FF0000"/>
                </a:solidFill>
              </a:rPr>
            </a:br>
            <a:r>
              <a:rPr lang="tr-TR" sz="1200" b="1" dirty="0" smtClean="0">
                <a:solidFill>
                  <a:srgbClr val="FF0000"/>
                </a:solidFill>
              </a:rPr>
              <a:t>- </a:t>
            </a:r>
            <a:r>
              <a:rPr lang="tr-TR" sz="1200" b="1" dirty="0">
                <a:solidFill>
                  <a:srgbClr val="FF0000"/>
                </a:solidFill>
              </a:rPr>
              <a:t>Necmettin Şeker, “</a:t>
            </a:r>
            <a:r>
              <a:rPr lang="tr-TR" sz="1200" b="1" dirty="0" err="1">
                <a:solidFill>
                  <a:srgbClr val="FF0000"/>
                </a:solidFill>
              </a:rPr>
              <a:t>Şatahat</a:t>
            </a:r>
            <a:r>
              <a:rPr lang="tr-TR" sz="1200" b="1" dirty="0">
                <a:solidFill>
                  <a:srgbClr val="FF0000"/>
                </a:solidFill>
              </a:rPr>
              <a:t> İfade Eden Söz ve Davranışların Dinî Temelleri”, </a:t>
            </a:r>
            <a:r>
              <a:rPr lang="tr-TR" sz="1200" b="1" i="1" dirty="0">
                <a:solidFill>
                  <a:srgbClr val="FF0000"/>
                </a:solidFill>
              </a:rPr>
              <a:t>Iğdır Üniversitesi Sosyal Bilimler Dergisi</a:t>
            </a:r>
            <a:r>
              <a:rPr lang="tr-TR" sz="1200" b="1" dirty="0">
                <a:solidFill>
                  <a:srgbClr val="FF0000"/>
                </a:solidFill>
              </a:rPr>
              <a:t>, 2012, sayı: 1, </a:t>
            </a:r>
            <a:r>
              <a:rPr lang="tr-TR" sz="1200" b="1" dirty="0" err="1">
                <a:solidFill>
                  <a:srgbClr val="FF0000"/>
                </a:solidFill>
              </a:rPr>
              <a:t>ss</a:t>
            </a:r>
            <a:r>
              <a:rPr lang="tr-TR" sz="1200" b="1" dirty="0">
                <a:solidFill>
                  <a:srgbClr val="FF0000"/>
                </a:solidFill>
              </a:rPr>
              <a:t>. 137-158.</a:t>
            </a:r>
            <a:br>
              <a:rPr lang="tr-TR" sz="1200" b="1" dirty="0">
                <a:solidFill>
                  <a:srgbClr val="FF0000"/>
                </a:solidFill>
              </a:rPr>
            </a:br>
            <a:r>
              <a:rPr lang="tr-TR" sz="1200" b="1" dirty="0" smtClean="0">
                <a:solidFill>
                  <a:srgbClr val="FF0000"/>
                </a:solidFill>
              </a:rPr>
              <a:t>- </a:t>
            </a:r>
            <a:r>
              <a:rPr lang="tr-TR" sz="1200" b="1" dirty="0">
                <a:solidFill>
                  <a:srgbClr val="FF0000"/>
                </a:solidFill>
              </a:rPr>
              <a:t>Süleyman Uludağ, “</a:t>
            </a:r>
            <a:r>
              <a:rPr lang="tr-TR" sz="1200" b="1" dirty="0" err="1">
                <a:solidFill>
                  <a:srgbClr val="FF0000"/>
                </a:solidFill>
              </a:rPr>
              <a:t>Şathiyye</a:t>
            </a:r>
            <a:r>
              <a:rPr lang="tr-TR" sz="1200" b="1" dirty="0">
                <a:solidFill>
                  <a:srgbClr val="FF0000"/>
                </a:solidFill>
              </a:rPr>
              <a:t>”, </a:t>
            </a:r>
            <a:r>
              <a:rPr lang="tr-TR" sz="1200" b="1" i="1" dirty="0">
                <a:solidFill>
                  <a:srgbClr val="FF0000"/>
                </a:solidFill>
              </a:rPr>
              <a:t>DİA</a:t>
            </a:r>
            <a:r>
              <a:rPr lang="tr-TR" sz="1200" b="1" dirty="0">
                <a:solidFill>
                  <a:srgbClr val="FF0000"/>
                </a:solidFill>
              </a:rPr>
              <a:t>, 2010, c. 38, </a:t>
            </a:r>
            <a:r>
              <a:rPr lang="tr-TR" sz="1200" b="1" dirty="0" err="1">
                <a:solidFill>
                  <a:srgbClr val="FF0000"/>
                </a:solidFill>
              </a:rPr>
              <a:t>ss</a:t>
            </a:r>
            <a:r>
              <a:rPr lang="tr-TR" sz="1200" b="1" dirty="0">
                <a:solidFill>
                  <a:srgbClr val="FF0000"/>
                </a:solidFill>
              </a:rPr>
              <a:t>. 370-1</a:t>
            </a:r>
            <a:r>
              <a:rPr lang="tr-TR" sz="1200" b="1" dirty="0" smtClean="0">
                <a:solidFill>
                  <a:srgbClr val="FF0000"/>
                </a:solidFill>
              </a:rPr>
              <a:t>.</a:t>
            </a:r>
            <a:r>
              <a:rPr lang="tr-TR" altLang="tr-TR" sz="1200" b="1" cap="none" dirty="0" smtClean="0">
                <a:latin typeface="Calibri" panose="020F0502020204030204" pitchFamily="34" charset="0"/>
                <a:ea typeface="Times New Roman" panose="02020603050405020304" pitchFamily="18" charset="0"/>
                <a:cs typeface="Calibri" panose="020F0502020204030204" pitchFamily="34" charset="0"/>
              </a:rPr>
              <a:t/>
            </a:r>
            <a:br>
              <a:rPr lang="tr-TR" altLang="tr-TR" sz="1200" b="1" cap="none" dirty="0" smtClean="0">
                <a:latin typeface="Calibri" panose="020F0502020204030204" pitchFamily="34" charset="0"/>
                <a:ea typeface="Times New Roman" panose="02020603050405020304" pitchFamily="18" charset="0"/>
                <a:cs typeface="Calibri" panose="020F0502020204030204" pitchFamily="34" charset="0"/>
              </a:rPr>
            </a:br>
            <a:r>
              <a:rPr lang="tr-TR" altLang="tr-TR" sz="1200" b="1" cap="none" dirty="0" smtClean="0">
                <a:latin typeface="Calibri" panose="020F0502020204030204" pitchFamily="34" charset="0"/>
                <a:ea typeface="Times New Roman" panose="02020603050405020304" pitchFamily="18" charset="0"/>
                <a:cs typeface="Calibri" panose="020F0502020204030204" pitchFamily="34" charset="0"/>
              </a:rPr>
              <a:t/>
            </a:r>
            <a:br>
              <a:rPr lang="tr-TR" altLang="tr-TR" sz="1200" b="1" cap="none" dirty="0" smtClean="0">
                <a:latin typeface="Calibri" panose="020F0502020204030204" pitchFamily="34" charset="0"/>
                <a:ea typeface="Times New Roman" panose="02020603050405020304" pitchFamily="18" charset="0"/>
                <a:cs typeface="Calibri" panose="020F0502020204030204" pitchFamily="34" charset="0"/>
              </a:rPr>
            </a:br>
            <a:endParaRPr lang="tr-TR" sz="1200" i="1" dirty="0">
              <a:solidFill>
                <a:srgbClr val="FF0000"/>
              </a:solidFill>
            </a:endParaRPr>
          </a:p>
        </p:txBody>
      </p:sp>
      <p:sp>
        <p:nvSpPr>
          <p:cNvPr id="3" name="Alt Başlık 2"/>
          <p:cNvSpPr>
            <a:spLocks noGrp="1"/>
          </p:cNvSpPr>
          <p:nvPr>
            <p:ph type="subTitle" idx="1"/>
          </p:nvPr>
        </p:nvSpPr>
        <p:spPr>
          <a:xfrm>
            <a:off x="1154955" y="2769577"/>
            <a:ext cx="9879392" cy="2626881"/>
          </a:xfrm>
        </p:spPr>
        <p:txBody>
          <a:bodyPr>
            <a:normAutofit/>
          </a:bodyPr>
          <a:lstStyle/>
          <a:p>
            <a:pPr eaLnBrk="0" fontAlgn="base" hangingPunct="0">
              <a:spcBef>
                <a:spcPct val="0"/>
              </a:spcBef>
              <a:spcAft>
                <a:spcPct val="0"/>
              </a:spcAft>
              <a:tabLst>
                <a:tab pos="5754688" algn="r"/>
              </a:tabLst>
            </a:pPr>
            <a:endParaRPr lang="tr-TR" altLang="tr-TR" sz="2400" b="1" dirty="0" smtClean="0">
              <a:solidFill>
                <a:srgbClr val="FF0000"/>
              </a:solidFill>
              <a:latin typeface="Calibri" panose="020F0502020204030204" pitchFamily="34" charset="0"/>
              <a:ea typeface="Times New Roman" panose="02020603050405020304" pitchFamily="18" charset="0"/>
              <a:cs typeface="Calibri" panose="020F0502020204030204" pitchFamily="34" charset="0"/>
            </a:endParaRPr>
          </a:p>
          <a:p>
            <a:pPr eaLnBrk="0" fontAlgn="base" hangingPunct="0">
              <a:spcBef>
                <a:spcPct val="0"/>
              </a:spcBef>
              <a:spcAft>
                <a:spcPct val="0"/>
              </a:spcAft>
              <a:tabLst>
                <a:tab pos="5754688" algn="r"/>
              </a:tabLst>
            </a:pPr>
            <a:r>
              <a:rPr lang="tr-TR" altLang="tr-TR" sz="2400" b="1" u="sng" dirty="0" smtClean="0">
                <a:solidFill>
                  <a:srgbClr val="FF0000"/>
                </a:solidFill>
                <a:latin typeface="Calibri" panose="020F0502020204030204" pitchFamily="34" charset="0"/>
                <a:ea typeface="Times New Roman" panose="02020603050405020304" pitchFamily="18" charset="0"/>
                <a:cs typeface="Calibri" panose="020F0502020204030204" pitchFamily="34" charset="0"/>
              </a:rPr>
              <a:t>ANA BAŞLIKLAR</a:t>
            </a:r>
          </a:p>
          <a:p>
            <a:pPr marL="342900" indent="-342900" eaLnBrk="0" fontAlgn="base" hangingPunct="0">
              <a:spcBef>
                <a:spcPct val="0"/>
              </a:spcBef>
              <a:spcAft>
                <a:spcPct val="0"/>
              </a:spcAft>
              <a:buAutoNum type="arabicPeriod"/>
              <a:tabLst>
                <a:tab pos="5754688" algn="r"/>
              </a:tabLst>
            </a:pPr>
            <a:r>
              <a:rPr lang="tr-TR" altLang="tr-TR" sz="2400" b="1" dirty="0" err="1" smtClean="0">
                <a:solidFill>
                  <a:srgbClr val="FF0000"/>
                </a:solidFill>
                <a:latin typeface="Calibri" panose="020F0502020204030204" pitchFamily="34" charset="0"/>
                <a:ea typeface="Times New Roman" panose="02020603050405020304" pitchFamily="18" charset="0"/>
                <a:cs typeface="Calibri" panose="020F0502020204030204" pitchFamily="34" charset="0"/>
              </a:rPr>
              <a:t>Şatahat</a:t>
            </a:r>
            <a:r>
              <a:rPr lang="tr-TR" altLang="tr-TR" sz="2400" b="1" dirty="0" smtClean="0">
                <a:solidFill>
                  <a:srgbClr val="FF0000"/>
                </a:solidFill>
                <a:latin typeface="Calibri" panose="020F0502020204030204" pitchFamily="34" charset="0"/>
                <a:ea typeface="Times New Roman" panose="02020603050405020304" pitchFamily="18" charset="0"/>
                <a:cs typeface="Calibri" panose="020F0502020204030204" pitchFamily="34" charset="0"/>
              </a:rPr>
              <a:t> nedir?</a:t>
            </a:r>
          </a:p>
          <a:p>
            <a:pPr marL="342900" indent="-342900" eaLnBrk="0" fontAlgn="base" hangingPunct="0">
              <a:spcBef>
                <a:spcPct val="0"/>
              </a:spcBef>
              <a:spcAft>
                <a:spcPct val="0"/>
              </a:spcAft>
              <a:buAutoNum type="arabicPeriod"/>
              <a:tabLst>
                <a:tab pos="5754688" algn="r"/>
              </a:tabLst>
            </a:pPr>
            <a:r>
              <a:rPr lang="tr-TR" altLang="tr-TR" sz="2400" b="1" dirty="0" err="1" smtClean="0">
                <a:solidFill>
                  <a:srgbClr val="FF0000"/>
                </a:solidFill>
                <a:latin typeface="Calibri" panose="020F0502020204030204" pitchFamily="34" charset="0"/>
                <a:ea typeface="Times New Roman" panose="02020603050405020304" pitchFamily="18" charset="0"/>
                <a:cs typeface="Calibri" panose="020F0502020204030204" pitchFamily="34" charset="0"/>
              </a:rPr>
              <a:t>Şatahat</a:t>
            </a:r>
            <a:r>
              <a:rPr lang="tr-TR" altLang="tr-TR" sz="2400" b="1" dirty="0" smtClean="0">
                <a:solidFill>
                  <a:srgbClr val="FF0000"/>
                </a:solidFill>
                <a:latin typeface="Calibri" panose="020F0502020204030204" pitchFamily="34" charset="0"/>
                <a:ea typeface="Times New Roman" panose="02020603050405020304" pitchFamily="18" charset="0"/>
                <a:cs typeface="Calibri" panose="020F0502020204030204" pitchFamily="34" charset="0"/>
              </a:rPr>
              <a:t> ibareleri nasıl anlaşılabilir?</a:t>
            </a:r>
          </a:p>
          <a:p>
            <a:pPr marL="342900" indent="-342900" eaLnBrk="0" fontAlgn="base" hangingPunct="0">
              <a:spcBef>
                <a:spcPct val="0"/>
              </a:spcBef>
              <a:spcAft>
                <a:spcPct val="0"/>
              </a:spcAft>
              <a:buAutoNum type="arabicPeriod"/>
              <a:tabLst>
                <a:tab pos="5754688" algn="r"/>
              </a:tabLst>
            </a:pPr>
            <a:r>
              <a:rPr lang="tr-TR" altLang="tr-TR" sz="2400" b="1" dirty="0" err="1" smtClean="0">
                <a:solidFill>
                  <a:srgbClr val="FF0000"/>
                </a:solidFill>
                <a:latin typeface="Calibri" panose="020F0502020204030204" pitchFamily="34" charset="0"/>
                <a:ea typeface="Times New Roman" panose="02020603050405020304" pitchFamily="18" charset="0"/>
                <a:cs typeface="Calibri" panose="020F0502020204030204" pitchFamily="34" charset="0"/>
              </a:rPr>
              <a:t>hücvîrî</a:t>
            </a:r>
            <a:endParaRPr lang="tr-TR" altLang="tr-TR" sz="2400" b="1" dirty="0" smtClean="0">
              <a:solidFill>
                <a:srgbClr val="FF0000"/>
              </a:solidFill>
              <a:latin typeface="Calibri" panose="020F0502020204030204" pitchFamily="34" charset="0"/>
              <a:ea typeface="Times New Roman" panose="02020603050405020304" pitchFamily="18" charset="0"/>
              <a:cs typeface="Calibri" panose="020F0502020204030204" pitchFamily="34" charset="0"/>
            </a:endParaRPr>
          </a:p>
        </p:txBody>
      </p:sp>
    </p:spTree>
    <p:extLst>
      <p:ext uri="{BB962C8B-B14F-4D97-AF65-F5344CB8AC3E}">
        <p14:creationId xmlns:p14="http://schemas.microsoft.com/office/powerpoint/2010/main" val="339109102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u="sng" dirty="0" err="1">
                <a:solidFill>
                  <a:srgbClr val="C00000"/>
                </a:solidFill>
              </a:rPr>
              <a:t>Şatahat</a:t>
            </a:r>
            <a:r>
              <a:rPr lang="tr-TR" b="1" u="sng" dirty="0">
                <a:solidFill>
                  <a:srgbClr val="C00000"/>
                </a:solidFill>
              </a:rPr>
              <a:t> Nedir?</a:t>
            </a:r>
          </a:p>
        </p:txBody>
      </p:sp>
      <p:sp>
        <p:nvSpPr>
          <p:cNvPr id="3" name="İçerik Yer Tutucusu 2"/>
          <p:cNvSpPr>
            <a:spLocks noGrp="1"/>
          </p:cNvSpPr>
          <p:nvPr>
            <p:ph idx="1"/>
          </p:nvPr>
        </p:nvSpPr>
        <p:spPr>
          <a:xfrm>
            <a:off x="465992" y="2286000"/>
            <a:ext cx="11254154" cy="4431323"/>
          </a:xfrm>
        </p:spPr>
        <p:txBody>
          <a:bodyPr>
            <a:normAutofit/>
          </a:bodyPr>
          <a:lstStyle/>
          <a:p>
            <a:pPr algn="just"/>
            <a:r>
              <a:rPr lang="tr-TR" dirty="0"/>
              <a:t>Sözlükte </a:t>
            </a:r>
            <a:r>
              <a:rPr lang="tr-TR" b="1" dirty="0"/>
              <a:t>“hareket etmek, sarsılmak, taşmak” </a:t>
            </a:r>
            <a:r>
              <a:rPr lang="tr-TR" dirty="0"/>
              <a:t>gibi anlamlara gelen </a:t>
            </a:r>
            <a:r>
              <a:rPr lang="tr-TR" b="1" i="1" dirty="0" err="1"/>
              <a:t>şatah</a:t>
            </a:r>
            <a:r>
              <a:rPr lang="tr-TR" dirty="0"/>
              <a:t> kelimesi, yatağı dar olan bir ırmağın sel ile kenarlarına taşması gibi </a:t>
            </a:r>
            <a:r>
              <a:rPr lang="tr-TR" dirty="0" err="1"/>
              <a:t>sufinin</a:t>
            </a:r>
            <a:r>
              <a:rPr lang="tr-TR" dirty="0"/>
              <a:t> kalbinden taşan ilahi hakikatleri ifade eder. </a:t>
            </a:r>
            <a:r>
              <a:rPr lang="tr-TR" dirty="0" err="1"/>
              <a:t>Sufinin</a:t>
            </a:r>
            <a:r>
              <a:rPr lang="tr-TR" dirty="0"/>
              <a:t> </a:t>
            </a:r>
            <a:r>
              <a:rPr lang="tr-TR" b="1" dirty="0" err="1"/>
              <a:t>sekr</a:t>
            </a:r>
            <a:r>
              <a:rPr lang="tr-TR" b="1" dirty="0"/>
              <a:t>, </a:t>
            </a:r>
            <a:r>
              <a:rPr lang="tr-TR" b="1" dirty="0" err="1"/>
              <a:t>vecd</a:t>
            </a:r>
            <a:r>
              <a:rPr lang="tr-TR" b="1" dirty="0"/>
              <a:t>, cezbe, galebe, inbisat, istiğrak, cem, fena ve </a:t>
            </a:r>
            <a:r>
              <a:rPr lang="tr-TR" b="1" dirty="0" err="1"/>
              <a:t>tevhid</a:t>
            </a:r>
            <a:r>
              <a:rPr lang="tr-TR" b="1" dirty="0"/>
              <a:t>-i zatî </a:t>
            </a:r>
            <a:r>
              <a:rPr lang="tr-TR" dirty="0"/>
              <a:t>gibi kendini kontrol edemediği tasavvufî hallerde söylediği sözlerdir. </a:t>
            </a:r>
            <a:r>
              <a:rPr lang="tr-TR" b="1" dirty="0"/>
              <a:t>Şathiyelerde mecazlarla örülü sembolik bir dil kullanılır. </a:t>
            </a:r>
            <a:r>
              <a:rPr lang="tr-TR" dirty="0"/>
              <a:t>Bundan dolayı şathiyeler </a:t>
            </a:r>
            <a:r>
              <a:rPr lang="tr-TR" b="1" dirty="0"/>
              <a:t>"işaret dili, mana dili, kuşdili, </a:t>
            </a:r>
            <a:r>
              <a:rPr lang="tr-TR" b="1" dirty="0" err="1"/>
              <a:t>ağrebü'l-garaib</a:t>
            </a:r>
            <a:r>
              <a:rPr lang="tr-TR" b="1" dirty="0"/>
              <a:t>, </a:t>
            </a:r>
            <a:r>
              <a:rPr lang="tr-TR" b="1" dirty="0" err="1"/>
              <a:t>müteşabihât</a:t>
            </a:r>
            <a:r>
              <a:rPr lang="tr-TR" b="1" dirty="0"/>
              <a:t>" </a:t>
            </a:r>
            <a:r>
              <a:rPr lang="tr-TR" dirty="0"/>
              <a:t>şeklinde nitelenir.  </a:t>
            </a:r>
            <a:r>
              <a:rPr lang="tr-TR" b="1" dirty="0" err="1"/>
              <a:t>Tüsteri</a:t>
            </a:r>
            <a:r>
              <a:rPr lang="tr-TR" b="1" dirty="0"/>
              <a:t> ve </a:t>
            </a:r>
            <a:r>
              <a:rPr lang="tr-TR" b="1" dirty="0" err="1"/>
              <a:t>Hallac</a:t>
            </a:r>
            <a:r>
              <a:rPr lang="tr-TR" b="1" dirty="0"/>
              <a:t> </a:t>
            </a:r>
            <a:r>
              <a:rPr lang="tr-TR" dirty="0"/>
              <a:t>ilk dönemde şathiyeleriyle meşhur olmuşlardır. </a:t>
            </a:r>
            <a:endParaRPr lang="tr-TR" dirty="0" smtClean="0"/>
          </a:p>
          <a:p>
            <a:pPr algn="just"/>
            <a:r>
              <a:rPr lang="tr-TR" dirty="0"/>
              <a:t>Bazı </a:t>
            </a:r>
            <a:r>
              <a:rPr lang="tr-TR" dirty="0" err="1"/>
              <a:t>sufilere</a:t>
            </a:r>
            <a:r>
              <a:rPr lang="tr-TR" dirty="0"/>
              <a:t> göre </a:t>
            </a:r>
            <a:r>
              <a:rPr lang="tr-TR" dirty="0" err="1"/>
              <a:t>sufilerin</a:t>
            </a:r>
            <a:r>
              <a:rPr lang="tr-TR" dirty="0"/>
              <a:t> şathiyeleri </a:t>
            </a:r>
            <a:r>
              <a:rPr lang="tr-TR" b="1" dirty="0"/>
              <a:t>aslında kendilerine ait olmayıp Allah’a ait </a:t>
            </a:r>
            <a:r>
              <a:rPr lang="tr-TR" dirty="0"/>
              <a:t>olan sözlerdir. “</a:t>
            </a:r>
            <a:r>
              <a:rPr lang="tr-TR" dirty="0" err="1"/>
              <a:t>Subhani</a:t>
            </a:r>
            <a:r>
              <a:rPr lang="tr-TR" dirty="0"/>
              <a:t> </a:t>
            </a:r>
            <a:r>
              <a:rPr lang="tr-TR" dirty="0" err="1"/>
              <a:t>ma</a:t>
            </a:r>
            <a:r>
              <a:rPr lang="tr-TR" dirty="0"/>
              <a:t> </a:t>
            </a:r>
            <a:r>
              <a:rPr lang="tr-TR" dirty="0" err="1" smtClean="0"/>
              <a:t>az’eme</a:t>
            </a:r>
            <a:r>
              <a:rPr lang="tr-TR" dirty="0" smtClean="0"/>
              <a:t> şe’ni</a:t>
            </a:r>
            <a:r>
              <a:rPr lang="tr-TR" dirty="0"/>
              <a:t>” </a:t>
            </a:r>
            <a:r>
              <a:rPr lang="tr-TR" dirty="0" err="1"/>
              <a:t>şatahı</a:t>
            </a:r>
            <a:r>
              <a:rPr lang="tr-TR" dirty="0"/>
              <a:t> aslında “</a:t>
            </a:r>
            <a:r>
              <a:rPr lang="tr-TR" dirty="0" err="1"/>
              <a:t>inni</a:t>
            </a:r>
            <a:r>
              <a:rPr lang="tr-TR" dirty="0"/>
              <a:t> </a:t>
            </a:r>
            <a:r>
              <a:rPr lang="tr-TR" dirty="0" err="1" smtClean="0"/>
              <a:t>enallahu</a:t>
            </a:r>
            <a:r>
              <a:rPr lang="tr-TR" dirty="0" smtClean="0"/>
              <a:t> </a:t>
            </a:r>
            <a:r>
              <a:rPr lang="tr-TR" dirty="0"/>
              <a:t>la ilahe illa ene </a:t>
            </a:r>
            <a:r>
              <a:rPr lang="tr-TR" dirty="0" err="1"/>
              <a:t>fa’budni</a:t>
            </a:r>
            <a:r>
              <a:rPr lang="tr-TR" dirty="0"/>
              <a:t>” (Taha 20/14) gibi ayetlerin zikir yoluyla tekrarlanmasıdır. </a:t>
            </a:r>
            <a:r>
              <a:rPr lang="tr-TR" dirty="0" err="1"/>
              <a:t>Sûfîler</a:t>
            </a:r>
            <a:r>
              <a:rPr lang="tr-TR" dirty="0"/>
              <a:t>, bu ifadeleri, yaşadıkları derunî halin etkisi ve şiddetiyle kendi iradelerinin dışında, </a:t>
            </a:r>
            <a:r>
              <a:rPr lang="tr-TR" b="1" dirty="0" err="1"/>
              <a:t>icbârî</a:t>
            </a:r>
            <a:r>
              <a:rPr lang="tr-TR" b="1" dirty="0"/>
              <a:t> olarak düşünmeden </a:t>
            </a:r>
            <a:r>
              <a:rPr lang="tr-TR" dirty="0"/>
              <a:t>söylerler. Zira beşerî iletişimin en mükemmel ve vazgeçilmez aracı olan dil, insanın </a:t>
            </a:r>
            <a:r>
              <a:rPr lang="tr-TR" dirty="0" smtClean="0"/>
              <a:t>bütün tecrübelerini </a:t>
            </a:r>
            <a:r>
              <a:rPr lang="tr-TR" dirty="0"/>
              <a:t>doğrudan kuşatacak bir yetkinlikte değildir. </a:t>
            </a:r>
            <a:r>
              <a:rPr lang="tr-TR" b="1" dirty="0"/>
              <a:t>Bir diğer ifadeyle dilin sınırları tecrübenin sınırları anlamına gelmez.</a:t>
            </a:r>
            <a:endParaRPr lang="tr-TR" sz="1400" b="1" dirty="0"/>
          </a:p>
        </p:txBody>
      </p:sp>
    </p:spTree>
    <p:extLst>
      <p:ext uri="{BB962C8B-B14F-4D97-AF65-F5344CB8AC3E}">
        <p14:creationId xmlns:p14="http://schemas.microsoft.com/office/powerpoint/2010/main" val="183460992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u="sng" dirty="0" err="1">
                <a:solidFill>
                  <a:srgbClr val="C00000"/>
                </a:solidFill>
              </a:rPr>
              <a:t>Şatahat</a:t>
            </a:r>
            <a:r>
              <a:rPr lang="tr-TR" b="1" u="sng" dirty="0">
                <a:solidFill>
                  <a:srgbClr val="C00000"/>
                </a:solidFill>
              </a:rPr>
              <a:t> Nedir?</a:t>
            </a:r>
          </a:p>
        </p:txBody>
      </p:sp>
      <p:sp>
        <p:nvSpPr>
          <p:cNvPr id="3" name="İçerik Yer Tutucusu 2"/>
          <p:cNvSpPr>
            <a:spLocks noGrp="1"/>
          </p:cNvSpPr>
          <p:nvPr>
            <p:ph idx="1"/>
          </p:nvPr>
        </p:nvSpPr>
        <p:spPr>
          <a:xfrm>
            <a:off x="465992" y="2286000"/>
            <a:ext cx="11254154" cy="4431323"/>
          </a:xfrm>
        </p:spPr>
        <p:txBody>
          <a:bodyPr>
            <a:normAutofit/>
          </a:bodyPr>
          <a:lstStyle/>
          <a:p>
            <a:pPr algn="just"/>
            <a:r>
              <a:rPr lang="tr-TR" dirty="0"/>
              <a:t>Mutasavvıflar, genelde hakikat </a:t>
            </a:r>
            <a:r>
              <a:rPr lang="tr-TR" dirty="0" smtClean="0"/>
              <a:t>ehlinin hataları </a:t>
            </a:r>
            <a:r>
              <a:rPr lang="tr-TR" dirty="0"/>
              <a:t>olarak gördükleri şathiyelerin mazur görülmesi gerektiğini düşünmekle beraber hikâye edilmemesini, </a:t>
            </a:r>
            <a:r>
              <a:rPr lang="tr-TR" dirty="0" smtClean="0"/>
              <a:t>yayılmaması­nı </a:t>
            </a:r>
            <a:r>
              <a:rPr lang="tr-TR" dirty="0"/>
              <a:t>ve örnek gösterilmemesini tavsiye etmişlerdir. </a:t>
            </a:r>
            <a:r>
              <a:rPr lang="tr-TR" b="1" dirty="0"/>
              <a:t>Sevinç sonucu </a:t>
            </a:r>
            <a:r>
              <a:rPr lang="tr-TR" dirty="0"/>
              <a:t>ortaya çıkan insani aşırı haller olduğunu söylenmiştir. </a:t>
            </a:r>
            <a:r>
              <a:rPr lang="tr-TR" dirty="0" smtClean="0"/>
              <a:t>Buna örnek </a:t>
            </a:r>
            <a:r>
              <a:rPr lang="tr-TR" dirty="0"/>
              <a:t>te hadiste bedevinin </a:t>
            </a:r>
            <a:r>
              <a:rPr lang="tr-TR" b="1" dirty="0"/>
              <a:t>“Allah’ım sen benim kulumsun ben de senin rabbinim” </a:t>
            </a:r>
            <a:r>
              <a:rPr lang="tr-TR" dirty="0"/>
              <a:t>demesi gibi bir şeydir. </a:t>
            </a:r>
          </a:p>
          <a:p>
            <a:pPr algn="just"/>
            <a:r>
              <a:rPr lang="tr-TR" dirty="0" err="1"/>
              <a:t>Şatah</a:t>
            </a:r>
            <a:r>
              <a:rPr lang="tr-TR" dirty="0"/>
              <a:t> </a:t>
            </a:r>
            <a:r>
              <a:rPr lang="tr-TR" b="1" dirty="0" err="1"/>
              <a:t>sülukün</a:t>
            </a:r>
            <a:r>
              <a:rPr lang="tr-TR" b="1" dirty="0"/>
              <a:t> bidayetinde </a:t>
            </a:r>
            <a:r>
              <a:rPr lang="tr-TR" dirty="0"/>
              <a:t>görülen bir şeydir. </a:t>
            </a:r>
            <a:r>
              <a:rPr lang="tr-TR" b="1" dirty="0"/>
              <a:t>Eğer nihayette görülüyorsa </a:t>
            </a:r>
            <a:r>
              <a:rPr lang="tr-TR" dirty="0"/>
              <a:t>bu durum o salikin işin başında olduğunu gösterir. </a:t>
            </a:r>
            <a:r>
              <a:rPr lang="tr-TR" b="1" dirty="0"/>
              <a:t>Kemal</a:t>
            </a:r>
            <a:r>
              <a:rPr lang="tr-TR" dirty="0"/>
              <a:t> mertebesinde bulunanlarda </a:t>
            </a:r>
            <a:r>
              <a:rPr lang="tr-TR" b="1" dirty="0"/>
              <a:t>nadiren</a:t>
            </a:r>
            <a:r>
              <a:rPr lang="tr-TR" dirty="0"/>
              <a:t> </a:t>
            </a:r>
            <a:r>
              <a:rPr lang="tr-TR" dirty="0" err="1"/>
              <a:t>şatahat</a:t>
            </a:r>
            <a:r>
              <a:rPr lang="tr-TR" dirty="0"/>
              <a:t> </a:t>
            </a:r>
            <a:r>
              <a:rPr lang="tr-TR" dirty="0" smtClean="0"/>
              <a:t>görülür. </a:t>
            </a:r>
            <a:r>
              <a:rPr lang="tr-TR" b="1" dirty="0" err="1" smtClean="0"/>
              <a:t>Cürcânî’nin</a:t>
            </a:r>
            <a:r>
              <a:rPr lang="tr-TR" dirty="0" smtClean="0"/>
              <a:t> </a:t>
            </a:r>
            <a:r>
              <a:rPr lang="tr-TR" dirty="0"/>
              <a:t>tarifine göre, </a:t>
            </a:r>
            <a:r>
              <a:rPr lang="tr-TR" dirty="0" err="1"/>
              <a:t>vecd</a:t>
            </a:r>
            <a:r>
              <a:rPr lang="tr-TR" dirty="0"/>
              <a:t> ve cezbe halinde söylenen, üzerinde benlik ve </a:t>
            </a:r>
            <a:r>
              <a:rPr lang="tr-TR" dirty="0" err="1"/>
              <a:t>dâvâ</a:t>
            </a:r>
            <a:r>
              <a:rPr lang="tr-TR" dirty="0"/>
              <a:t> kokusu bulunan bu sözler, </a:t>
            </a:r>
            <a:r>
              <a:rPr lang="tr-TR" dirty="0" err="1"/>
              <a:t>muhakkık</a:t>
            </a:r>
            <a:r>
              <a:rPr lang="tr-TR" dirty="0"/>
              <a:t> </a:t>
            </a:r>
            <a:r>
              <a:rPr lang="tr-TR" dirty="0" err="1"/>
              <a:t>sûfîlerin</a:t>
            </a:r>
            <a:r>
              <a:rPr lang="tr-TR" dirty="0"/>
              <a:t> </a:t>
            </a:r>
            <a:r>
              <a:rPr lang="tr-TR" b="1" dirty="0" err="1"/>
              <a:t>zellelerindendir</a:t>
            </a:r>
            <a:r>
              <a:rPr lang="tr-TR" dirty="0"/>
              <a:t>. </a:t>
            </a:r>
            <a:r>
              <a:rPr lang="tr-TR" b="1" dirty="0" err="1"/>
              <a:t>Serrâc</a:t>
            </a:r>
            <a:r>
              <a:rPr lang="tr-TR" dirty="0"/>
              <a:t>, temkin ve </a:t>
            </a:r>
            <a:r>
              <a:rPr lang="tr-TR" dirty="0" err="1"/>
              <a:t>sahv</a:t>
            </a:r>
            <a:r>
              <a:rPr lang="tr-TR" dirty="0"/>
              <a:t> halini kemal derecesi kabul etmektedir. </a:t>
            </a:r>
            <a:r>
              <a:rPr lang="tr-TR" b="1" dirty="0" err="1"/>
              <a:t>Serrâc</a:t>
            </a:r>
            <a:r>
              <a:rPr lang="tr-TR" dirty="0"/>
              <a:t>, </a:t>
            </a:r>
            <a:r>
              <a:rPr lang="tr-TR" dirty="0" err="1"/>
              <a:t>sûfilerin</a:t>
            </a:r>
            <a:r>
              <a:rPr lang="tr-TR" dirty="0"/>
              <a:t> bu sözlerini, yatağı dar olan bir ırmağın, gelen coşkun sel ile kenarlarına taşmasına benzetir. </a:t>
            </a:r>
            <a:r>
              <a:rPr lang="tr-TR" b="1" dirty="0"/>
              <a:t>Ona göre, </a:t>
            </a:r>
            <a:r>
              <a:rPr lang="tr-TR" b="1" dirty="0" err="1"/>
              <a:t>vecd</a:t>
            </a:r>
            <a:r>
              <a:rPr lang="tr-TR" b="1" dirty="0"/>
              <a:t> sahibi olan </a:t>
            </a:r>
            <a:r>
              <a:rPr lang="tr-TR" b="1" dirty="0" err="1"/>
              <a:t>sûfî</a:t>
            </a:r>
            <a:r>
              <a:rPr lang="tr-TR" b="1" dirty="0"/>
              <a:t>, vecdin kuvvetli etkisiyle, kalbine gelen ilâhî nurları taşımaya güç yetiremez ve </a:t>
            </a:r>
            <a:r>
              <a:rPr lang="tr-TR" b="1" dirty="0" smtClean="0"/>
              <a:t>duyguları bu </a:t>
            </a:r>
            <a:r>
              <a:rPr lang="tr-TR" b="1" dirty="0"/>
              <a:t>şekilde ihtiyatsız olarak diline düşer.</a:t>
            </a:r>
            <a:endParaRPr lang="tr-TR" sz="1400" b="1" dirty="0"/>
          </a:p>
        </p:txBody>
      </p:sp>
    </p:spTree>
    <p:extLst>
      <p:ext uri="{BB962C8B-B14F-4D97-AF65-F5344CB8AC3E}">
        <p14:creationId xmlns:p14="http://schemas.microsoft.com/office/powerpoint/2010/main" val="247521071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u="sng" dirty="0" err="1">
                <a:solidFill>
                  <a:srgbClr val="C00000"/>
                </a:solidFill>
              </a:rPr>
              <a:t>Şatahat</a:t>
            </a:r>
            <a:r>
              <a:rPr lang="tr-TR" b="1" u="sng" dirty="0">
                <a:solidFill>
                  <a:srgbClr val="C00000"/>
                </a:solidFill>
              </a:rPr>
              <a:t> Nedir?</a:t>
            </a:r>
          </a:p>
        </p:txBody>
      </p:sp>
      <p:sp>
        <p:nvSpPr>
          <p:cNvPr id="3" name="İçerik Yer Tutucusu 2"/>
          <p:cNvSpPr>
            <a:spLocks noGrp="1"/>
          </p:cNvSpPr>
          <p:nvPr>
            <p:ph idx="1"/>
          </p:nvPr>
        </p:nvSpPr>
        <p:spPr>
          <a:xfrm>
            <a:off x="465992" y="2286000"/>
            <a:ext cx="11254154" cy="4431323"/>
          </a:xfrm>
        </p:spPr>
        <p:txBody>
          <a:bodyPr>
            <a:normAutofit fontScale="92500" lnSpcReduction="10000"/>
          </a:bodyPr>
          <a:lstStyle/>
          <a:p>
            <a:pPr algn="just"/>
            <a:r>
              <a:rPr lang="tr-TR" b="1" dirty="0"/>
              <a:t>Şathiyeler genellikle dinin zahirine uymayan kapalı sözlerdir. </a:t>
            </a:r>
            <a:r>
              <a:rPr lang="tr-TR" dirty="0"/>
              <a:t>Her ne kadar </a:t>
            </a:r>
            <a:r>
              <a:rPr lang="tr-TR" dirty="0" err="1"/>
              <a:t>şatahât</a:t>
            </a:r>
            <a:r>
              <a:rPr lang="tr-TR" dirty="0"/>
              <a:t>, dışı </a:t>
            </a:r>
            <a:r>
              <a:rPr lang="tr-TR" dirty="0" err="1"/>
              <a:t>îtibarıyla</a:t>
            </a:r>
            <a:r>
              <a:rPr lang="tr-TR" dirty="0"/>
              <a:t> zahir </a:t>
            </a:r>
            <a:r>
              <a:rPr lang="tr-TR" dirty="0" err="1"/>
              <a:t>ulemâsının</a:t>
            </a:r>
            <a:r>
              <a:rPr lang="tr-TR" dirty="0"/>
              <a:t> tepkisini çekse de </a:t>
            </a:r>
            <a:r>
              <a:rPr lang="tr-TR" dirty="0" err="1"/>
              <a:t>batınî</a:t>
            </a:r>
            <a:r>
              <a:rPr lang="tr-TR" dirty="0"/>
              <a:t> hakikati </a:t>
            </a:r>
            <a:r>
              <a:rPr lang="tr-TR" dirty="0" err="1"/>
              <a:t>îtibârıyla</a:t>
            </a:r>
            <a:r>
              <a:rPr lang="tr-TR" dirty="0"/>
              <a:t> bazı </a:t>
            </a:r>
            <a:r>
              <a:rPr lang="tr-TR" dirty="0" err="1"/>
              <a:t>sûfîlere</a:t>
            </a:r>
            <a:r>
              <a:rPr lang="tr-TR" dirty="0"/>
              <a:t> göre </a:t>
            </a:r>
            <a:r>
              <a:rPr lang="tr-TR" b="1" dirty="0"/>
              <a:t>tevhidin en yüksek mertebesini </a:t>
            </a:r>
            <a:r>
              <a:rPr lang="tr-TR" dirty="0"/>
              <a:t>ifade ederler.  </a:t>
            </a:r>
            <a:r>
              <a:rPr lang="tr-TR" b="1" dirty="0"/>
              <a:t>Bundan dolayı şathiyelerin dine aykırı olmadığını göstermek üzere ilk dönemden itibaren </a:t>
            </a:r>
            <a:r>
              <a:rPr lang="tr-TR" b="1" dirty="0" err="1"/>
              <a:t>şatahat</a:t>
            </a:r>
            <a:r>
              <a:rPr lang="tr-TR" b="1" dirty="0"/>
              <a:t> şerhleri yazılmıştır. </a:t>
            </a:r>
            <a:r>
              <a:rPr lang="tr-TR" dirty="0"/>
              <a:t>C. </a:t>
            </a:r>
            <a:r>
              <a:rPr lang="tr-TR" b="1" dirty="0"/>
              <a:t>Bağdadi’nin</a:t>
            </a:r>
            <a:r>
              <a:rPr lang="tr-TR" dirty="0"/>
              <a:t> </a:t>
            </a:r>
            <a:r>
              <a:rPr lang="tr-TR" dirty="0" err="1"/>
              <a:t>Bistami’nin</a:t>
            </a:r>
            <a:r>
              <a:rPr lang="tr-TR" dirty="0"/>
              <a:t> </a:t>
            </a:r>
            <a:r>
              <a:rPr lang="tr-TR" dirty="0" err="1"/>
              <a:t>şathiyyelerine</a:t>
            </a:r>
            <a:r>
              <a:rPr lang="tr-TR" dirty="0"/>
              <a:t> yaptığı şerhler türün </a:t>
            </a:r>
            <a:r>
              <a:rPr lang="tr-TR" dirty="0" smtClean="0"/>
              <a:t>ilk örneklerindendir</a:t>
            </a:r>
            <a:r>
              <a:rPr lang="tr-TR" dirty="0"/>
              <a:t>. </a:t>
            </a:r>
            <a:endParaRPr lang="tr-TR" dirty="0" smtClean="0"/>
          </a:p>
          <a:p>
            <a:pPr algn="just"/>
            <a:r>
              <a:rPr lang="tr-TR" dirty="0"/>
              <a:t>Zahiri problemli ve aldatıcı olan bu ifadeler karşısında ulema, farklı değerlendirmelere gitmiştir</a:t>
            </a:r>
            <a:r>
              <a:rPr lang="tr-TR" dirty="0" smtClean="0"/>
              <a:t>.</a:t>
            </a:r>
          </a:p>
          <a:p>
            <a:pPr algn="just"/>
            <a:r>
              <a:rPr lang="tr-TR" b="1" dirty="0" err="1"/>
              <a:t>Kuşeyrî</a:t>
            </a:r>
            <a:r>
              <a:rPr lang="tr-TR" dirty="0"/>
              <a:t> (ö.465/1072), eseri </a:t>
            </a:r>
            <a:r>
              <a:rPr lang="tr-TR" b="1" dirty="0"/>
              <a:t>er-</a:t>
            </a:r>
            <a:r>
              <a:rPr lang="tr-TR" b="1" dirty="0" err="1"/>
              <a:t>Risale’sinde</a:t>
            </a:r>
            <a:r>
              <a:rPr lang="tr-TR" dirty="0"/>
              <a:t>, </a:t>
            </a:r>
            <a:r>
              <a:rPr lang="tr-TR" dirty="0" err="1"/>
              <a:t>Hallâc’ın</a:t>
            </a:r>
            <a:r>
              <a:rPr lang="tr-TR" dirty="0"/>
              <a:t> “</a:t>
            </a:r>
            <a:r>
              <a:rPr lang="tr-TR" dirty="0" err="1"/>
              <a:t>Ene’l-Hakk</a:t>
            </a:r>
            <a:r>
              <a:rPr lang="tr-TR" dirty="0"/>
              <a:t>”, </a:t>
            </a:r>
            <a:r>
              <a:rPr lang="tr-TR" dirty="0" err="1"/>
              <a:t>Bâyezîd’in</a:t>
            </a:r>
            <a:r>
              <a:rPr lang="tr-TR" dirty="0"/>
              <a:t> “</a:t>
            </a:r>
            <a:r>
              <a:rPr lang="tr-TR" dirty="0" err="1"/>
              <a:t>Subhânî</a:t>
            </a:r>
            <a:r>
              <a:rPr lang="tr-TR" dirty="0"/>
              <a:t>...” şeklindeki meşhur </a:t>
            </a:r>
            <a:r>
              <a:rPr lang="tr-TR" dirty="0" err="1"/>
              <a:t>şatahâtına</a:t>
            </a:r>
            <a:r>
              <a:rPr lang="tr-TR" dirty="0"/>
              <a:t> yer vermez. Şeriat ölçüleri dairesinde ihtiyatlı bir üslûbun hâkim olduğu er-</a:t>
            </a:r>
            <a:r>
              <a:rPr lang="tr-TR" dirty="0" err="1"/>
              <a:t>Risale’nin</a:t>
            </a:r>
            <a:r>
              <a:rPr lang="tr-TR" dirty="0"/>
              <a:t> ıstılahlar bölümünde </a:t>
            </a:r>
            <a:r>
              <a:rPr lang="tr-TR" b="1" dirty="0"/>
              <a:t>“</a:t>
            </a:r>
            <a:r>
              <a:rPr lang="tr-TR" b="1" dirty="0" err="1"/>
              <a:t>şatah</a:t>
            </a:r>
            <a:r>
              <a:rPr lang="tr-TR" b="1" dirty="0"/>
              <a:t>” maddesi olmadığı gibi</a:t>
            </a:r>
            <a:r>
              <a:rPr lang="tr-TR" dirty="0"/>
              <a:t>, şathiyeleri ile meşhur </a:t>
            </a:r>
            <a:r>
              <a:rPr lang="tr-TR" dirty="0" err="1"/>
              <a:t>Hallâc</a:t>
            </a:r>
            <a:r>
              <a:rPr lang="tr-TR" dirty="0"/>
              <a:t>, </a:t>
            </a:r>
            <a:r>
              <a:rPr lang="tr-TR" b="1" dirty="0"/>
              <a:t>“Ricâl-i </a:t>
            </a:r>
            <a:r>
              <a:rPr lang="tr-TR" b="1" dirty="0" err="1"/>
              <a:t>Kuşeyrî</a:t>
            </a:r>
            <a:r>
              <a:rPr lang="tr-TR" b="1" dirty="0"/>
              <a:t>” </a:t>
            </a:r>
            <a:r>
              <a:rPr lang="tr-TR" dirty="0"/>
              <a:t>arasında yer almaz. Buna rağmen </a:t>
            </a:r>
            <a:r>
              <a:rPr lang="tr-TR" b="1" dirty="0" err="1"/>
              <a:t>Zünnun</a:t>
            </a:r>
            <a:r>
              <a:rPr lang="tr-TR" b="1" dirty="0"/>
              <a:t> ve </a:t>
            </a:r>
            <a:r>
              <a:rPr lang="tr-TR" b="1" dirty="0" err="1"/>
              <a:t>Bistami’nin</a:t>
            </a:r>
            <a:r>
              <a:rPr lang="tr-TR" b="1" dirty="0"/>
              <a:t> </a:t>
            </a:r>
            <a:r>
              <a:rPr lang="tr-TR" dirty="0"/>
              <a:t>hayat hikâyelerine yer verir. Fakat onların </a:t>
            </a:r>
            <a:r>
              <a:rPr lang="tr-TR" dirty="0" err="1"/>
              <a:t>şatahatına</a:t>
            </a:r>
            <a:r>
              <a:rPr lang="tr-TR" dirty="0"/>
              <a:t> yer vermez. </a:t>
            </a:r>
            <a:endParaRPr lang="tr-TR" dirty="0" smtClean="0"/>
          </a:p>
          <a:p>
            <a:pPr algn="just"/>
            <a:r>
              <a:rPr lang="tr-TR" b="1" dirty="0" err="1"/>
              <a:t>Gazzali</a:t>
            </a:r>
            <a:r>
              <a:rPr lang="tr-TR" dirty="0"/>
              <a:t> </a:t>
            </a:r>
            <a:r>
              <a:rPr lang="tr-TR" dirty="0" err="1"/>
              <a:t>şatahı</a:t>
            </a:r>
            <a:r>
              <a:rPr lang="tr-TR" dirty="0"/>
              <a:t> </a:t>
            </a:r>
            <a:r>
              <a:rPr lang="tr-TR" b="1" dirty="0"/>
              <a:t>"</a:t>
            </a:r>
            <a:r>
              <a:rPr lang="tr-TR" b="1" dirty="0" err="1"/>
              <a:t>vecdden</a:t>
            </a:r>
            <a:r>
              <a:rPr lang="tr-TR" b="1" dirty="0"/>
              <a:t> kaynaklanan, </a:t>
            </a:r>
            <a:r>
              <a:rPr lang="tr-TR" b="1" dirty="0" smtClean="0"/>
              <a:t>bir dava </a:t>
            </a:r>
            <a:r>
              <a:rPr lang="tr-TR" b="1" dirty="0"/>
              <a:t>ve iddia içeren ifade" </a:t>
            </a:r>
            <a:r>
              <a:rPr lang="tr-TR" dirty="0"/>
              <a:t>şeklinde tanımlar. Nefsinden fani olup varlığının farkına varamayan istiğrak halindeki salikin dilinden zuhur eden şathiyeler </a:t>
            </a:r>
            <a:r>
              <a:rPr lang="tr-TR" b="1" dirty="0"/>
              <a:t>mecaz diliyle ittihada</a:t>
            </a:r>
            <a:r>
              <a:rPr lang="tr-TR" dirty="0"/>
              <a:t>, </a:t>
            </a:r>
            <a:r>
              <a:rPr lang="tr-TR" b="1" dirty="0"/>
              <a:t>hakikat diliyle tevhide </a:t>
            </a:r>
            <a:r>
              <a:rPr lang="tr-TR" dirty="0"/>
              <a:t>işaret eder. Bundan dolayı sözler hikâye edilmemelidir. İki çeşit </a:t>
            </a:r>
            <a:r>
              <a:rPr lang="tr-TR" dirty="0" err="1" smtClean="0"/>
              <a:t>şathiyye</a:t>
            </a:r>
            <a:r>
              <a:rPr lang="tr-TR" dirty="0" smtClean="0"/>
              <a:t> </a:t>
            </a:r>
            <a:r>
              <a:rPr lang="tr-TR" dirty="0"/>
              <a:t>vardır: </a:t>
            </a:r>
            <a:r>
              <a:rPr lang="tr-TR" b="1" dirty="0"/>
              <a:t>Birincisi</a:t>
            </a:r>
            <a:r>
              <a:rPr lang="tr-TR" dirty="0"/>
              <a:t> Allah aşkı iddiasıyla söylenen sözler, </a:t>
            </a:r>
            <a:r>
              <a:rPr lang="tr-TR" b="1" dirty="0"/>
              <a:t>ikincisi</a:t>
            </a:r>
            <a:r>
              <a:rPr lang="tr-TR" dirty="0"/>
              <a:t> </a:t>
            </a:r>
            <a:r>
              <a:rPr lang="tr-TR" dirty="0" smtClean="0"/>
              <a:t>zahiri itibariyle </a:t>
            </a:r>
            <a:r>
              <a:rPr lang="tr-TR" dirty="0"/>
              <a:t>yaldızlı, ancak </a:t>
            </a:r>
            <a:r>
              <a:rPr lang="tr-TR" dirty="0" smtClean="0"/>
              <a:t>anlam içermeyen ifadelerdir</a:t>
            </a:r>
            <a:r>
              <a:rPr lang="tr-TR" dirty="0"/>
              <a:t>.</a:t>
            </a:r>
            <a:endParaRPr lang="tr-TR" sz="1400" dirty="0"/>
          </a:p>
        </p:txBody>
      </p:sp>
    </p:spTree>
    <p:extLst>
      <p:ext uri="{BB962C8B-B14F-4D97-AF65-F5344CB8AC3E}">
        <p14:creationId xmlns:p14="http://schemas.microsoft.com/office/powerpoint/2010/main" val="276278088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u="sng" dirty="0" err="1">
                <a:solidFill>
                  <a:srgbClr val="C00000"/>
                </a:solidFill>
              </a:rPr>
              <a:t>Şatahat</a:t>
            </a:r>
            <a:r>
              <a:rPr lang="tr-TR" b="1" u="sng" dirty="0">
                <a:solidFill>
                  <a:srgbClr val="C00000"/>
                </a:solidFill>
              </a:rPr>
              <a:t> Nedir?</a:t>
            </a:r>
          </a:p>
        </p:txBody>
      </p:sp>
      <p:sp>
        <p:nvSpPr>
          <p:cNvPr id="3" name="İçerik Yer Tutucusu 2"/>
          <p:cNvSpPr>
            <a:spLocks noGrp="1"/>
          </p:cNvSpPr>
          <p:nvPr>
            <p:ph idx="1"/>
          </p:nvPr>
        </p:nvSpPr>
        <p:spPr>
          <a:xfrm>
            <a:off x="465992" y="2286000"/>
            <a:ext cx="11254154" cy="4431323"/>
          </a:xfrm>
        </p:spPr>
        <p:txBody>
          <a:bodyPr>
            <a:normAutofit fontScale="92500" lnSpcReduction="20000"/>
          </a:bodyPr>
          <a:lstStyle/>
          <a:p>
            <a:pPr algn="just"/>
            <a:r>
              <a:rPr lang="tr-TR" dirty="0"/>
              <a:t>Şathiyeleri </a:t>
            </a:r>
            <a:r>
              <a:rPr lang="tr-TR" b="1" dirty="0"/>
              <a:t>hakikat ehlinin hataları (</a:t>
            </a:r>
            <a:r>
              <a:rPr lang="tr-TR" b="1" dirty="0" err="1"/>
              <a:t>zellat</a:t>
            </a:r>
            <a:r>
              <a:rPr lang="tr-TR" b="1" dirty="0"/>
              <a:t>) </a:t>
            </a:r>
            <a:r>
              <a:rPr lang="tr-TR" dirty="0"/>
              <a:t>olarak gören </a:t>
            </a:r>
            <a:r>
              <a:rPr lang="tr-TR" dirty="0" err="1"/>
              <a:t>Muhyiddin</a:t>
            </a:r>
            <a:r>
              <a:rPr lang="tr-TR" dirty="0"/>
              <a:t> </a:t>
            </a:r>
            <a:r>
              <a:rPr lang="tr-TR" dirty="0" err="1"/>
              <a:t>İbnü'l</a:t>
            </a:r>
            <a:r>
              <a:rPr lang="tr-TR" dirty="0"/>
              <a:t>-Arabi </a:t>
            </a:r>
            <a:r>
              <a:rPr lang="tr-TR" dirty="0" err="1"/>
              <a:t>şatah</a:t>
            </a:r>
            <a:r>
              <a:rPr lang="tr-TR" dirty="0"/>
              <a:t> söyleyen </a:t>
            </a:r>
            <a:r>
              <a:rPr lang="tr-TR" dirty="0" err="1"/>
              <a:t>sufınin</a:t>
            </a:r>
            <a:r>
              <a:rPr lang="tr-TR" dirty="0"/>
              <a:t> </a:t>
            </a:r>
            <a:r>
              <a:rPr lang="tr-TR" b="1" dirty="0"/>
              <a:t>Allah’ı övecekken gerçekte kendini övdüğünü </a:t>
            </a:r>
            <a:r>
              <a:rPr lang="tr-TR" dirty="0"/>
              <a:t>söyler. Ona göre bu tür ifadeler nefis ve benlikten kaynaklanır. </a:t>
            </a:r>
            <a:r>
              <a:rPr lang="tr-TR" b="1" dirty="0"/>
              <a:t>Bir hal sonucu söylenen </a:t>
            </a:r>
            <a:r>
              <a:rPr lang="tr-TR" b="1" dirty="0" err="1"/>
              <a:t>şatahlar</a:t>
            </a:r>
            <a:r>
              <a:rPr lang="tr-TR" b="1" dirty="0"/>
              <a:t> </a:t>
            </a:r>
            <a:r>
              <a:rPr lang="tr-TR" b="1" dirty="0" err="1"/>
              <a:t>zelle</a:t>
            </a:r>
            <a:r>
              <a:rPr lang="tr-TR" b="1" dirty="0"/>
              <a:t> kabilinden sayılarak mazur görülür. </a:t>
            </a:r>
            <a:r>
              <a:rPr lang="tr-TR" dirty="0" err="1"/>
              <a:t>Şatah</a:t>
            </a:r>
            <a:r>
              <a:rPr lang="tr-TR" dirty="0"/>
              <a:t> söyleyen kişi Allah'ın kendisine verdiği manevi mertebeyi bu mertebeye ulaşmanın coşkusuyla O'nun izni olmadan açıklar, bununla övünür. </a:t>
            </a:r>
            <a:r>
              <a:rPr lang="tr-TR" b="1" dirty="0"/>
              <a:t>Fakat durumun farkına varınca hemen </a:t>
            </a:r>
            <a:r>
              <a:rPr lang="tr-TR" b="1" dirty="0" err="1"/>
              <a:t>tevbe</a:t>
            </a:r>
            <a:r>
              <a:rPr lang="tr-TR" b="1" dirty="0"/>
              <a:t> eder</a:t>
            </a:r>
            <a:r>
              <a:rPr lang="tr-TR" dirty="0"/>
              <a:t>. Bu sebeple de </a:t>
            </a:r>
            <a:r>
              <a:rPr lang="tr-TR" dirty="0" err="1"/>
              <a:t>Hallac’ın</a:t>
            </a:r>
            <a:r>
              <a:rPr lang="tr-TR" dirty="0"/>
              <a:t> meşhur şathiyesi hususunda Erzurumlu İbrahim Hakkı </a:t>
            </a:r>
            <a:r>
              <a:rPr lang="tr-TR" b="1" dirty="0"/>
              <a:t>“Söyleyen Nasır idi Mansur ona </a:t>
            </a:r>
            <a:r>
              <a:rPr lang="tr-TR" b="1" dirty="0" err="1"/>
              <a:t>tercümân</a:t>
            </a:r>
            <a:r>
              <a:rPr lang="tr-TR" b="1" dirty="0"/>
              <a:t> oldu”</a:t>
            </a:r>
            <a:r>
              <a:rPr lang="tr-TR" dirty="0"/>
              <a:t> demiştir</a:t>
            </a:r>
            <a:r>
              <a:rPr lang="tr-TR" dirty="0" smtClean="0"/>
              <a:t>. </a:t>
            </a:r>
          </a:p>
          <a:p>
            <a:pPr algn="just"/>
            <a:r>
              <a:rPr lang="tr-TR" b="1" dirty="0" err="1" smtClean="0"/>
              <a:t>İbn</a:t>
            </a:r>
            <a:r>
              <a:rPr lang="tr-TR" b="1" dirty="0" smtClean="0"/>
              <a:t> </a:t>
            </a:r>
            <a:r>
              <a:rPr lang="tr-TR" b="1" dirty="0"/>
              <a:t>Haldun </a:t>
            </a:r>
            <a:r>
              <a:rPr lang="tr-TR" dirty="0" err="1"/>
              <a:t>sufılerin</a:t>
            </a:r>
            <a:r>
              <a:rPr lang="tr-TR" dirty="0"/>
              <a:t> şathiyeleri </a:t>
            </a:r>
            <a:r>
              <a:rPr lang="tr-TR" dirty="0" smtClean="0"/>
              <a:t>bilerek ve </a:t>
            </a:r>
            <a:r>
              <a:rPr lang="tr-TR" dirty="0"/>
              <a:t>kasten söylemediklerini, bundan dolayı kınanamayacaklarını belirtir. </a:t>
            </a:r>
            <a:r>
              <a:rPr lang="tr-TR" b="1" dirty="0"/>
              <a:t>Zira </a:t>
            </a:r>
            <a:r>
              <a:rPr lang="tr-TR" b="1" dirty="0" err="1"/>
              <a:t>vecd</a:t>
            </a:r>
            <a:r>
              <a:rPr lang="tr-TR" b="1" dirty="0"/>
              <a:t> halindeki salik mükellef değildir, cebir altında olan mazurdur. </a:t>
            </a:r>
            <a:r>
              <a:rPr lang="tr-TR" dirty="0"/>
              <a:t>Herkesin kullandığı ve anladığı dil </a:t>
            </a:r>
            <a:r>
              <a:rPr lang="tr-TR" dirty="0" err="1"/>
              <a:t>vecd</a:t>
            </a:r>
            <a:r>
              <a:rPr lang="tr-TR" dirty="0"/>
              <a:t> hallerini ifade etmeye yetmez. </a:t>
            </a:r>
            <a:r>
              <a:rPr lang="tr-TR" b="1" dirty="0"/>
              <a:t>Bayezid-i </a:t>
            </a:r>
            <a:r>
              <a:rPr lang="tr-TR" b="1" dirty="0" err="1"/>
              <a:t>Bistam'i</a:t>
            </a:r>
            <a:r>
              <a:rPr lang="tr-TR" b="1" dirty="0"/>
              <a:t> gibi İslam'a bağlılığıyla tanınan kimselerin şathiyeleri iyi niyetli oluşları dikkate alınarak güzel </a:t>
            </a:r>
            <a:r>
              <a:rPr lang="tr-TR" b="1" dirty="0" smtClean="0"/>
              <a:t>bir şekilde </a:t>
            </a:r>
            <a:r>
              <a:rPr lang="tr-TR" b="1" dirty="0"/>
              <a:t>yorumlanır. </a:t>
            </a:r>
            <a:r>
              <a:rPr lang="tr-TR" dirty="0"/>
              <a:t>İslam'a bağlılığı bilinmeyenler ise eleştirilir. </a:t>
            </a:r>
            <a:r>
              <a:rPr lang="tr-TR" b="1" dirty="0" err="1"/>
              <a:t>Mukaddime’de</a:t>
            </a:r>
            <a:r>
              <a:rPr lang="tr-TR" dirty="0"/>
              <a:t> </a:t>
            </a:r>
            <a:r>
              <a:rPr lang="tr-TR" dirty="0" err="1"/>
              <a:t>şatahât</a:t>
            </a:r>
            <a:r>
              <a:rPr lang="tr-TR" dirty="0"/>
              <a:t> sahibi mutasavvıfları mazur, hatta haklı görmekte, delil ve ifade yetersizliğinden dolayı bu sözleri bir nevi Kur’an’daki </a:t>
            </a:r>
            <a:r>
              <a:rPr lang="tr-TR" b="1" dirty="0" err="1"/>
              <a:t>müteşabih</a:t>
            </a:r>
            <a:r>
              <a:rPr lang="tr-TR" b="1" dirty="0"/>
              <a:t> ayetlere </a:t>
            </a:r>
            <a:r>
              <a:rPr lang="tr-TR" dirty="0"/>
              <a:t>benzetmektedir</a:t>
            </a:r>
            <a:r>
              <a:rPr lang="tr-TR" dirty="0" smtClean="0"/>
              <a:t>.</a:t>
            </a:r>
          </a:p>
          <a:p>
            <a:pPr algn="just"/>
            <a:r>
              <a:rPr lang="tr-TR" dirty="0"/>
              <a:t>Ömür boyu akli melekelerini kaybedenlerin sözleri de </a:t>
            </a:r>
            <a:r>
              <a:rPr lang="tr-TR" dirty="0" err="1"/>
              <a:t>şatahat</a:t>
            </a:r>
            <a:r>
              <a:rPr lang="tr-TR" dirty="0"/>
              <a:t> olarak kabul edilmiştir</a:t>
            </a:r>
            <a:r>
              <a:rPr lang="tr-TR" dirty="0" smtClean="0"/>
              <a:t>.</a:t>
            </a:r>
          </a:p>
          <a:p>
            <a:pPr algn="just"/>
            <a:r>
              <a:rPr lang="tr-TR" dirty="0"/>
              <a:t>Saçma, herze, hezeyan gibi sözler </a:t>
            </a:r>
            <a:r>
              <a:rPr lang="tr-TR" b="1" i="1" dirty="0" err="1"/>
              <a:t>Türrehat</a:t>
            </a:r>
            <a:r>
              <a:rPr lang="tr-TR" dirty="0"/>
              <a:t>, </a:t>
            </a:r>
            <a:r>
              <a:rPr lang="tr-TR" dirty="0" err="1"/>
              <a:t>Batınıyyenin</a:t>
            </a:r>
            <a:r>
              <a:rPr lang="tr-TR" dirty="0"/>
              <a:t> yaptığı gibi şeriata aykırı bilmece gibi sözlere de </a:t>
            </a:r>
            <a:r>
              <a:rPr lang="tr-TR" b="1" i="1" dirty="0" err="1"/>
              <a:t>Tamma</a:t>
            </a:r>
            <a:r>
              <a:rPr lang="tr-TR" b="1" dirty="0" err="1"/>
              <a:t>t</a:t>
            </a:r>
            <a:r>
              <a:rPr lang="tr-TR" dirty="0"/>
              <a:t> denilmiştir. </a:t>
            </a:r>
            <a:endParaRPr lang="tr-TR" dirty="0" smtClean="0"/>
          </a:p>
          <a:p>
            <a:pPr algn="just"/>
            <a:r>
              <a:rPr lang="tr-TR" b="1" dirty="0"/>
              <a:t>Şathiyeler </a:t>
            </a:r>
            <a:r>
              <a:rPr lang="tr-TR" b="1" dirty="0" err="1"/>
              <a:t>İbnü’l-Cevzi</a:t>
            </a:r>
            <a:r>
              <a:rPr lang="tr-TR" b="1" dirty="0"/>
              <a:t> tarafından şiddetle eleştirilmiştir. </a:t>
            </a:r>
            <a:r>
              <a:rPr lang="tr-TR" dirty="0"/>
              <a:t>Ona göre ilim Allah'tan korkmayı, tevazuu, nefsi hakir görmeyi, susmayı,  dava ve iddiadan uzak durmayı gerektirir.</a:t>
            </a:r>
            <a:endParaRPr lang="tr-TR" dirty="0" smtClean="0"/>
          </a:p>
          <a:p>
            <a:pPr algn="just"/>
            <a:endParaRPr lang="tr-TR" sz="1400" dirty="0"/>
          </a:p>
        </p:txBody>
      </p:sp>
    </p:spTree>
    <p:extLst>
      <p:ext uri="{BB962C8B-B14F-4D97-AF65-F5344CB8AC3E}">
        <p14:creationId xmlns:p14="http://schemas.microsoft.com/office/powerpoint/2010/main" val="218524304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u="sng" dirty="0" smtClean="0">
                <a:solidFill>
                  <a:srgbClr val="C00000"/>
                </a:solidFill>
              </a:rPr>
              <a:t>Şathiyeler Nasıl Anlaşılabilir?</a:t>
            </a:r>
            <a:endParaRPr lang="tr-TR" b="1" u="sng" dirty="0">
              <a:solidFill>
                <a:srgbClr val="C00000"/>
              </a:solidFill>
            </a:endParaRPr>
          </a:p>
        </p:txBody>
      </p:sp>
      <p:sp>
        <p:nvSpPr>
          <p:cNvPr id="3" name="İçerik Yer Tutucusu 2"/>
          <p:cNvSpPr>
            <a:spLocks noGrp="1"/>
          </p:cNvSpPr>
          <p:nvPr>
            <p:ph idx="1"/>
          </p:nvPr>
        </p:nvSpPr>
        <p:spPr>
          <a:xfrm>
            <a:off x="465992" y="2286000"/>
            <a:ext cx="11254154" cy="4431323"/>
          </a:xfrm>
        </p:spPr>
        <p:txBody>
          <a:bodyPr>
            <a:normAutofit fontScale="92500" lnSpcReduction="10000"/>
          </a:bodyPr>
          <a:lstStyle/>
          <a:p>
            <a:pPr algn="just"/>
            <a:r>
              <a:rPr lang="tr-TR" b="1" dirty="0"/>
              <a:t>A. Akıl zemini açısından problemli </a:t>
            </a:r>
            <a:r>
              <a:rPr lang="tr-TR" b="1" dirty="0" err="1"/>
              <a:t>şatahât</a:t>
            </a:r>
            <a:r>
              <a:rPr lang="tr-TR" b="1" dirty="0"/>
              <a:t> sözleri:</a:t>
            </a:r>
            <a:endParaRPr lang="tr-TR" dirty="0"/>
          </a:p>
          <a:p>
            <a:r>
              <a:rPr lang="tr-TR" dirty="0"/>
              <a:t>1. Akla, fıtrata, edebe, insanlığa mugayir, genellikle sapık tasavvufi gruplara mensup kişilerce söylenen sözler</a:t>
            </a:r>
            <a:r>
              <a:rPr lang="tr-TR" dirty="0" smtClean="0"/>
              <a:t>. </a:t>
            </a:r>
          </a:p>
          <a:p>
            <a:r>
              <a:rPr lang="tr-TR" dirty="0" smtClean="0"/>
              <a:t>2</a:t>
            </a:r>
            <a:r>
              <a:rPr lang="tr-TR" dirty="0"/>
              <a:t>. </a:t>
            </a:r>
            <a:r>
              <a:rPr lang="tr-TR" dirty="0" err="1"/>
              <a:t>Te’vili</a:t>
            </a:r>
            <a:r>
              <a:rPr lang="tr-TR" dirty="0"/>
              <a:t> kolay olan </a:t>
            </a:r>
            <a:r>
              <a:rPr lang="tr-TR" dirty="0" err="1"/>
              <a:t>şatahât</a:t>
            </a:r>
            <a:r>
              <a:rPr lang="tr-TR" dirty="0"/>
              <a:t> ibareleri: Yunus Emre</a:t>
            </a:r>
            <a:r>
              <a:rPr lang="tr-TR" dirty="0" smtClean="0"/>
              <a:t>: </a:t>
            </a:r>
            <a:r>
              <a:rPr lang="tr-TR" dirty="0"/>
              <a:t>Bir sinek bir </a:t>
            </a:r>
            <a:r>
              <a:rPr lang="tr-TR" dirty="0" smtClean="0"/>
              <a:t>kartalı/Salladı </a:t>
            </a:r>
            <a:r>
              <a:rPr lang="tr-TR" dirty="0"/>
              <a:t>vurdu </a:t>
            </a:r>
            <a:r>
              <a:rPr lang="tr-TR" dirty="0" smtClean="0"/>
              <a:t>yere/Yalan </a:t>
            </a:r>
            <a:r>
              <a:rPr lang="tr-TR" dirty="0"/>
              <a:t>değil </a:t>
            </a:r>
            <a:r>
              <a:rPr lang="tr-TR" dirty="0" smtClean="0"/>
              <a:t>gerçektir/Ben </a:t>
            </a:r>
            <a:r>
              <a:rPr lang="tr-TR" dirty="0"/>
              <a:t>de gördüm tozunu</a:t>
            </a:r>
          </a:p>
          <a:p>
            <a:pPr algn="just"/>
            <a:r>
              <a:rPr lang="tr-TR" dirty="0"/>
              <a:t>3. </a:t>
            </a:r>
            <a:r>
              <a:rPr lang="tr-TR" dirty="0" err="1"/>
              <a:t>Te’vili</a:t>
            </a:r>
            <a:r>
              <a:rPr lang="tr-TR" dirty="0"/>
              <a:t> nispeten zor olan şathiyeler</a:t>
            </a:r>
            <a:r>
              <a:rPr lang="tr-TR" dirty="0" smtClean="0"/>
              <a:t>: </a:t>
            </a:r>
            <a:r>
              <a:rPr lang="tr-TR" dirty="0" err="1"/>
              <a:t>Çıkdum</a:t>
            </a:r>
            <a:r>
              <a:rPr lang="tr-TR" dirty="0"/>
              <a:t> erik </a:t>
            </a:r>
            <a:r>
              <a:rPr lang="tr-TR" dirty="0" err="1"/>
              <a:t>talına</a:t>
            </a:r>
            <a:r>
              <a:rPr lang="tr-TR" dirty="0"/>
              <a:t> anda </a:t>
            </a:r>
            <a:r>
              <a:rPr lang="tr-TR" dirty="0" err="1"/>
              <a:t>yidüm</a:t>
            </a:r>
            <a:r>
              <a:rPr lang="tr-TR" dirty="0"/>
              <a:t> </a:t>
            </a:r>
            <a:r>
              <a:rPr lang="tr-TR" dirty="0" err="1" smtClean="0"/>
              <a:t>üzümi</a:t>
            </a:r>
            <a:r>
              <a:rPr lang="tr-TR" dirty="0" smtClean="0"/>
              <a:t>/</a:t>
            </a:r>
            <a:r>
              <a:rPr lang="tr-TR" dirty="0" err="1"/>
              <a:t>Bostân</a:t>
            </a:r>
            <a:r>
              <a:rPr lang="tr-TR" dirty="0"/>
              <a:t> ıssı </a:t>
            </a:r>
            <a:r>
              <a:rPr lang="tr-TR" dirty="0" err="1"/>
              <a:t>kakıyup</a:t>
            </a:r>
            <a:r>
              <a:rPr lang="tr-TR" dirty="0"/>
              <a:t> </a:t>
            </a:r>
            <a:r>
              <a:rPr lang="tr-TR" dirty="0" err="1"/>
              <a:t>dir</a:t>
            </a:r>
            <a:r>
              <a:rPr lang="tr-TR" dirty="0"/>
              <a:t> ne </a:t>
            </a:r>
            <a:r>
              <a:rPr lang="tr-TR" dirty="0" err="1"/>
              <a:t>yirsin</a:t>
            </a:r>
            <a:r>
              <a:rPr lang="tr-TR" dirty="0"/>
              <a:t> kozumu</a:t>
            </a:r>
            <a:r>
              <a:rPr lang="tr-TR" dirty="0" smtClean="0"/>
              <a:t>.</a:t>
            </a:r>
          </a:p>
          <a:p>
            <a:pPr algn="just"/>
            <a:r>
              <a:rPr lang="tr-TR" b="1" dirty="0"/>
              <a:t>B-İman ve İslâm açısından problem teşkil eden </a:t>
            </a:r>
            <a:r>
              <a:rPr lang="tr-TR" b="1" dirty="0" err="1"/>
              <a:t>şatahât</a:t>
            </a:r>
            <a:r>
              <a:rPr lang="tr-TR" b="1" dirty="0"/>
              <a:t> ibareleri:</a:t>
            </a:r>
            <a:endParaRPr lang="tr-TR" dirty="0"/>
          </a:p>
          <a:p>
            <a:pPr algn="just"/>
            <a:r>
              <a:rPr lang="tr-TR" dirty="0"/>
              <a:t>1. İman açısından küfrü lüzum ettiren ve hiçbir şekilde </a:t>
            </a:r>
            <a:r>
              <a:rPr lang="tr-TR" dirty="0" err="1"/>
              <a:t>te’vili</a:t>
            </a:r>
            <a:r>
              <a:rPr lang="tr-TR" dirty="0"/>
              <a:t> mümkün görülmeyen şathiyeler: Kaygusuz Abdal “Anan yoktur, baban yoktur...”</a:t>
            </a:r>
          </a:p>
          <a:p>
            <a:pPr algn="just"/>
            <a:r>
              <a:rPr lang="tr-TR" dirty="0"/>
              <a:t>2. </a:t>
            </a:r>
            <a:r>
              <a:rPr lang="tr-TR" dirty="0" err="1"/>
              <a:t>Te’vili</a:t>
            </a:r>
            <a:r>
              <a:rPr lang="tr-TR" dirty="0"/>
              <a:t>, nispeten zor gibi görünen şathiyeler: </a:t>
            </a:r>
            <a:r>
              <a:rPr lang="tr-TR" dirty="0" err="1"/>
              <a:t>Hallâc</a:t>
            </a:r>
            <a:r>
              <a:rPr lang="tr-TR" dirty="0"/>
              <a:t>-ı </a:t>
            </a:r>
            <a:r>
              <a:rPr lang="tr-TR" dirty="0" err="1"/>
              <a:t>Mansûr’un</a:t>
            </a:r>
            <a:r>
              <a:rPr lang="tr-TR" dirty="0"/>
              <a:t> </a:t>
            </a:r>
            <a:r>
              <a:rPr lang="tr-TR" dirty="0" err="1"/>
              <a:t>meşhûr</a:t>
            </a:r>
            <a:r>
              <a:rPr lang="tr-TR" dirty="0"/>
              <a:t> “</a:t>
            </a:r>
            <a:r>
              <a:rPr lang="tr-TR" dirty="0" err="1"/>
              <a:t>Ene’l-Hakk</a:t>
            </a:r>
            <a:r>
              <a:rPr lang="tr-TR" dirty="0"/>
              <a:t>” sözü.</a:t>
            </a:r>
          </a:p>
          <a:p>
            <a:pPr algn="just"/>
            <a:r>
              <a:rPr lang="tr-TR" dirty="0"/>
              <a:t>3. Açıklaması daha kolay, daha mümkün görülen şathiyeler</a:t>
            </a:r>
            <a:r>
              <a:rPr lang="tr-TR" dirty="0" smtClean="0"/>
              <a:t>: </a:t>
            </a:r>
            <a:r>
              <a:rPr lang="tr-TR" dirty="0"/>
              <a:t>Cennet </a:t>
            </a:r>
            <a:r>
              <a:rPr lang="tr-TR" dirty="0" err="1"/>
              <a:t>cennet</a:t>
            </a:r>
            <a:r>
              <a:rPr lang="tr-TR" dirty="0"/>
              <a:t> dedikleri birkaç köşkle birkaç </a:t>
            </a:r>
            <a:r>
              <a:rPr lang="tr-TR" dirty="0" smtClean="0"/>
              <a:t>huri/</a:t>
            </a:r>
            <a:r>
              <a:rPr lang="tr-TR" dirty="0"/>
              <a:t>İsteyene Sen ver ânı, bana Seni gerek Seni</a:t>
            </a:r>
            <a:r>
              <a:rPr lang="tr-TR" dirty="0" smtClean="0"/>
              <a:t>...</a:t>
            </a:r>
          </a:p>
          <a:p>
            <a:pPr algn="just"/>
            <a:r>
              <a:rPr lang="tr-TR" b="1" dirty="0"/>
              <a:t>Tevil varsa tekfir yoktur. </a:t>
            </a:r>
            <a:r>
              <a:rPr lang="tr-TR" dirty="0"/>
              <a:t>Bir söz tevil edilip şerh edilebiliyorsa o söz sahibi asla tekfir edilmez. </a:t>
            </a:r>
          </a:p>
          <a:p>
            <a:pPr algn="just"/>
            <a:endParaRPr lang="tr-TR" dirty="0"/>
          </a:p>
          <a:p>
            <a:pPr algn="just"/>
            <a:endParaRPr lang="tr-TR" dirty="0"/>
          </a:p>
          <a:p>
            <a:pPr algn="just"/>
            <a:endParaRPr lang="tr-TR" dirty="0"/>
          </a:p>
          <a:p>
            <a:pPr algn="just"/>
            <a:endParaRPr lang="tr-TR" sz="1400" dirty="0"/>
          </a:p>
        </p:txBody>
      </p:sp>
    </p:spTree>
    <p:extLst>
      <p:ext uri="{BB962C8B-B14F-4D97-AF65-F5344CB8AC3E}">
        <p14:creationId xmlns:p14="http://schemas.microsoft.com/office/powerpoint/2010/main" val="218538687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u="sng" dirty="0" err="1" smtClean="0">
                <a:solidFill>
                  <a:srgbClr val="C00000"/>
                </a:solidFill>
              </a:rPr>
              <a:t>Hücvirî</a:t>
            </a:r>
            <a:endParaRPr lang="tr-TR" b="1" u="sng" dirty="0">
              <a:solidFill>
                <a:srgbClr val="C00000"/>
              </a:solidFill>
            </a:endParaRPr>
          </a:p>
        </p:txBody>
      </p:sp>
      <p:sp>
        <p:nvSpPr>
          <p:cNvPr id="3" name="İçerik Yer Tutucusu 2"/>
          <p:cNvSpPr>
            <a:spLocks noGrp="1"/>
          </p:cNvSpPr>
          <p:nvPr>
            <p:ph idx="1"/>
          </p:nvPr>
        </p:nvSpPr>
        <p:spPr>
          <a:xfrm>
            <a:off x="465992" y="2286000"/>
            <a:ext cx="11254154" cy="4431323"/>
          </a:xfrm>
        </p:spPr>
        <p:txBody>
          <a:bodyPr>
            <a:normAutofit/>
          </a:bodyPr>
          <a:lstStyle/>
          <a:p>
            <a:pPr algn="just"/>
            <a:r>
              <a:rPr lang="tr-TR" sz="1600" b="1" u="sng" dirty="0" err="1"/>
              <a:t>Hücvîrî</a:t>
            </a:r>
            <a:r>
              <a:rPr lang="tr-TR" sz="1600" b="1" u="sng" dirty="0"/>
              <a:t> (v. 465/1072)</a:t>
            </a:r>
            <a:endParaRPr lang="tr-TR" sz="1600" dirty="0"/>
          </a:p>
          <a:p>
            <a:pPr algn="just"/>
            <a:r>
              <a:rPr lang="tr-TR" sz="1600" b="1" dirty="0" err="1"/>
              <a:t>Gaznevî</a:t>
            </a:r>
            <a:r>
              <a:rPr lang="tr-TR" sz="1600" b="1" dirty="0"/>
              <a:t>, </a:t>
            </a:r>
            <a:r>
              <a:rPr lang="tr-TR" sz="1600" b="1" dirty="0" err="1"/>
              <a:t>Cüllabî</a:t>
            </a:r>
            <a:r>
              <a:rPr lang="tr-TR" sz="1600" b="1" dirty="0"/>
              <a:t>, </a:t>
            </a:r>
            <a:r>
              <a:rPr lang="tr-TR" sz="1600" b="1" dirty="0" err="1"/>
              <a:t>Hücvîrî</a:t>
            </a:r>
            <a:r>
              <a:rPr lang="tr-TR" sz="1600" b="1" dirty="0"/>
              <a:t> </a:t>
            </a:r>
            <a:r>
              <a:rPr lang="tr-TR" sz="1600" dirty="0" err="1"/>
              <a:t>nisbeleriyle</a:t>
            </a:r>
            <a:r>
              <a:rPr lang="tr-TR" sz="1600" dirty="0"/>
              <a:t> de bilinir. </a:t>
            </a:r>
            <a:r>
              <a:rPr lang="tr-TR" sz="1600" dirty="0" err="1"/>
              <a:t>Cüllab</a:t>
            </a:r>
            <a:r>
              <a:rPr lang="tr-TR" sz="1600" dirty="0"/>
              <a:t> ve </a:t>
            </a:r>
            <a:r>
              <a:rPr lang="tr-TR" sz="1600" dirty="0" err="1"/>
              <a:t>Hücvîr</a:t>
            </a:r>
            <a:r>
              <a:rPr lang="tr-TR" sz="1600" dirty="0"/>
              <a:t> </a:t>
            </a:r>
            <a:r>
              <a:rPr lang="tr-TR" sz="1600" dirty="0" err="1"/>
              <a:t>Gazne’nin</a:t>
            </a:r>
            <a:r>
              <a:rPr lang="tr-TR" sz="1600" dirty="0"/>
              <a:t> iki mahallesidir. </a:t>
            </a:r>
            <a:r>
              <a:rPr lang="tr-TR" sz="1600" b="1" dirty="0"/>
              <a:t>“Hazine bahşeden din adamı” </a:t>
            </a:r>
            <a:r>
              <a:rPr lang="tr-TR" sz="1600" dirty="0"/>
              <a:t>manasında </a:t>
            </a:r>
            <a:r>
              <a:rPr lang="ar-SA" sz="1600" dirty="0">
                <a:hlinkClick r:id="rId2"/>
              </a:rPr>
              <a:t>داتا گنج بخش</a:t>
            </a:r>
            <a:r>
              <a:rPr lang="tr-TR" sz="1600" dirty="0"/>
              <a:t> “Data </a:t>
            </a:r>
            <a:r>
              <a:rPr lang="tr-TR" sz="1600" dirty="0" err="1"/>
              <a:t>Genc</a:t>
            </a:r>
            <a:r>
              <a:rPr lang="tr-TR" sz="1600" dirty="0"/>
              <a:t> </a:t>
            </a:r>
            <a:r>
              <a:rPr lang="tr-TR" sz="1600" dirty="0" err="1"/>
              <a:t>Bahş</a:t>
            </a:r>
            <a:r>
              <a:rPr lang="tr-TR" sz="1600" dirty="0"/>
              <a:t>/Data </a:t>
            </a:r>
            <a:r>
              <a:rPr lang="tr-TR" sz="1600" dirty="0" err="1"/>
              <a:t>Ganj</a:t>
            </a:r>
            <a:r>
              <a:rPr lang="tr-TR" sz="1600" dirty="0"/>
              <a:t> </a:t>
            </a:r>
            <a:r>
              <a:rPr lang="tr-TR" sz="1600" dirty="0" err="1"/>
              <a:t>Bakhsh</a:t>
            </a:r>
            <a:r>
              <a:rPr lang="tr-TR" sz="1600" dirty="0"/>
              <a:t>” denilmiştir. </a:t>
            </a:r>
            <a:r>
              <a:rPr lang="tr-TR" sz="1600" dirty="0" err="1"/>
              <a:t>Gazneliler</a:t>
            </a:r>
            <a:r>
              <a:rPr lang="tr-TR" sz="1600" dirty="0"/>
              <a:t> döneminde </a:t>
            </a:r>
            <a:r>
              <a:rPr lang="tr-TR" sz="1600" dirty="0" err="1"/>
              <a:t>Gazne’de</a:t>
            </a:r>
            <a:r>
              <a:rPr lang="tr-TR" sz="1600" dirty="0"/>
              <a:t> doğmuş ve hayatının tamamını bu devlette geçirmiştir. İlim tahsili için değişik bölgelere seyahatler yaptı. </a:t>
            </a:r>
            <a:r>
              <a:rPr lang="tr-TR" sz="1600" b="1" dirty="0"/>
              <a:t>Hindistan’a</a:t>
            </a:r>
            <a:r>
              <a:rPr lang="tr-TR" sz="1600" dirty="0"/>
              <a:t> mürşidinin tavsiyesiyle gitti. </a:t>
            </a:r>
            <a:r>
              <a:rPr lang="tr-TR" sz="1600" b="1" dirty="0"/>
              <a:t>Lahor’da</a:t>
            </a:r>
            <a:r>
              <a:rPr lang="tr-TR" sz="1600" dirty="0"/>
              <a:t> </a:t>
            </a:r>
            <a:r>
              <a:rPr lang="tr-TR" sz="1600" dirty="0" err="1"/>
              <a:t>irşad</a:t>
            </a:r>
            <a:r>
              <a:rPr lang="tr-TR" sz="1600" dirty="0"/>
              <a:t> faaliyetlerinde bulundu. </a:t>
            </a:r>
            <a:r>
              <a:rPr lang="tr-TR" sz="1600" b="1" dirty="0"/>
              <a:t>Onun vesilesiyle birçok Hintli Müslüman oldu. </a:t>
            </a:r>
            <a:r>
              <a:rPr lang="tr-TR" sz="1600" dirty="0"/>
              <a:t>Bir ara Hintlilerin saldırıları sonucu esir olduysa da </a:t>
            </a:r>
            <a:r>
              <a:rPr lang="tr-TR" sz="1600" dirty="0" err="1"/>
              <a:t>Gazneliler</a:t>
            </a:r>
            <a:r>
              <a:rPr lang="tr-TR" sz="1600" dirty="0"/>
              <a:t> tarafından kurtarıldı. Lahor’da vefat etti.</a:t>
            </a:r>
          </a:p>
          <a:p>
            <a:pPr algn="just"/>
            <a:r>
              <a:rPr lang="tr-TR" sz="1600" b="1" dirty="0" err="1"/>
              <a:t>Keşfu’l-Mahcub</a:t>
            </a:r>
            <a:r>
              <a:rPr lang="tr-TR" sz="1600" b="1" dirty="0"/>
              <a:t> günümüze ulaşan tek eseridir. </a:t>
            </a:r>
            <a:r>
              <a:rPr lang="tr-TR" sz="1600" dirty="0"/>
              <a:t>Ayrıca Tasavvuf tarihinde yazılmış ilk Farsça eserdir. </a:t>
            </a:r>
            <a:r>
              <a:rPr lang="tr-TR" sz="1600" dirty="0" err="1"/>
              <a:t>Arapça’da</a:t>
            </a:r>
            <a:r>
              <a:rPr lang="tr-TR" sz="1600" dirty="0"/>
              <a:t> </a:t>
            </a:r>
            <a:r>
              <a:rPr lang="tr-TR" sz="1600" dirty="0" err="1"/>
              <a:t>Serrac’ın</a:t>
            </a:r>
            <a:r>
              <a:rPr lang="tr-TR" sz="1600" dirty="0"/>
              <a:t> </a:t>
            </a:r>
            <a:r>
              <a:rPr lang="tr-TR" sz="1600" i="1" dirty="0" err="1"/>
              <a:t>Luma</a:t>
            </a:r>
            <a:r>
              <a:rPr lang="tr-TR" sz="1600" dirty="0" err="1"/>
              <a:t>’ı</a:t>
            </a:r>
            <a:r>
              <a:rPr lang="tr-TR" sz="1600" dirty="0"/>
              <a:t> neyse Farsçada da </a:t>
            </a:r>
            <a:r>
              <a:rPr lang="tr-TR" sz="1600" i="1" dirty="0" err="1"/>
              <a:t>Keşf</a:t>
            </a:r>
            <a:r>
              <a:rPr lang="tr-TR" sz="1600" dirty="0"/>
              <a:t> odur. </a:t>
            </a:r>
            <a:r>
              <a:rPr lang="tr-TR" sz="1600" b="1" dirty="0"/>
              <a:t>Her ikisi de yazılmış oldukları dilin ilk sistematik tasavvufi kaynaklarıdır.</a:t>
            </a:r>
            <a:r>
              <a:rPr lang="tr-TR" sz="1600" dirty="0"/>
              <a:t> </a:t>
            </a:r>
          </a:p>
          <a:p>
            <a:pPr algn="just"/>
            <a:r>
              <a:rPr lang="tr-TR" sz="1600" dirty="0"/>
              <a:t>Kendisine tarikatın usulü, adabı, </a:t>
            </a:r>
            <a:r>
              <a:rPr lang="tr-TR" sz="1600" dirty="0" err="1"/>
              <a:t>sufilerin</a:t>
            </a:r>
            <a:r>
              <a:rPr lang="tr-TR" sz="1600" dirty="0"/>
              <a:t> makamları hakkında sorular soran birisinin sorularını cevaplamak üzere bu eseri kaleme almıştır. </a:t>
            </a:r>
            <a:r>
              <a:rPr lang="tr-TR" sz="1600" b="1" dirty="0"/>
              <a:t>Kitabını zihninde canlandırdığı sistematik üzerine kurmuştur. </a:t>
            </a:r>
            <a:r>
              <a:rPr lang="tr-TR" sz="1600" dirty="0"/>
              <a:t>Daha sonra yazacağı konuları daha önce kaleme aldığı konularda atıflar yapması bunu gösterir. </a:t>
            </a:r>
            <a:r>
              <a:rPr lang="tr-TR" sz="1600" b="1" dirty="0"/>
              <a:t>Eserde lüzumsuz uzatmalar, gereksiz bilgiler bulunmamaktadır</a:t>
            </a:r>
            <a:r>
              <a:rPr lang="tr-TR" sz="1600" dirty="0"/>
              <a:t>. </a:t>
            </a:r>
            <a:r>
              <a:rPr lang="tr-TR" sz="1600" dirty="0" err="1"/>
              <a:t>Hücviri</a:t>
            </a:r>
            <a:r>
              <a:rPr lang="tr-TR" sz="1600" dirty="0"/>
              <a:t> eserini tasavvufun adap ve erkânının ne olduğu ve bunların şeriatın zahirine nasıl uygun düştüğünü ispat etmek üzere yazmıştır. </a:t>
            </a:r>
          </a:p>
          <a:p>
            <a:pPr algn="just"/>
            <a:endParaRPr lang="tr-TR" sz="1600" dirty="0"/>
          </a:p>
        </p:txBody>
      </p:sp>
    </p:spTree>
    <p:extLst>
      <p:ext uri="{BB962C8B-B14F-4D97-AF65-F5344CB8AC3E}">
        <p14:creationId xmlns:p14="http://schemas.microsoft.com/office/powerpoint/2010/main" val="382116525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u="sng" dirty="0" err="1">
                <a:solidFill>
                  <a:srgbClr val="C00000"/>
                </a:solidFill>
              </a:rPr>
              <a:t>Hücvirî</a:t>
            </a:r>
            <a:endParaRPr lang="tr-TR" b="1" u="sng" dirty="0">
              <a:solidFill>
                <a:srgbClr val="C00000"/>
              </a:solidFill>
            </a:endParaRPr>
          </a:p>
        </p:txBody>
      </p:sp>
      <p:sp>
        <p:nvSpPr>
          <p:cNvPr id="3" name="İçerik Yer Tutucusu 2"/>
          <p:cNvSpPr>
            <a:spLocks noGrp="1"/>
          </p:cNvSpPr>
          <p:nvPr>
            <p:ph idx="1"/>
          </p:nvPr>
        </p:nvSpPr>
        <p:spPr>
          <a:xfrm>
            <a:off x="465992" y="2286000"/>
            <a:ext cx="11254154" cy="4431323"/>
          </a:xfrm>
        </p:spPr>
        <p:txBody>
          <a:bodyPr>
            <a:normAutofit/>
          </a:bodyPr>
          <a:lstStyle/>
          <a:p>
            <a:pPr algn="just"/>
            <a:r>
              <a:rPr lang="tr-TR" b="1" dirty="0"/>
              <a:t>Eser iki ana kısımdan oluşmaktadır. </a:t>
            </a:r>
            <a:r>
              <a:rPr lang="tr-TR" dirty="0"/>
              <a:t>İlk on üç bölüm birinci kısım sonraki bölümler ise ikinci kısmı oluşturmaktadır. </a:t>
            </a:r>
          </a:p>
          <a:p>
            <a:pPr algn="just"/>
            <a:r>
              <a:rPr lang="tr-TR" b="1" dirty="0" err="1"/>
              <a:t>Hücviri</a:t>
            </a:r>
            <a:r>
              <a:rPr lang="tr-TR" b="1" dirty="0"/>
              <a:t> akla önem veren bir </a:t>
            </a:r>
            <a:r>
              <a:rPr lang="tr-TR" b="1" dirty="0" err="1"/>
              <a:t>sufi</a:t>
            </a:r>
            <a:r>
              <a:rPr lang="tr-TR" b="1" dirty="0"/>
              <a:t> olup tasavvufun anlaşılması için aklın sonuna kadar kullanılması gerektiğini savunmaktadır. </a:t>
            </a:r>
            <a:r>
              <a:rPr lang="tr-TR" dirty="0"/>
              <a:t>Bu yönüyle </a:t>
            </a:r>
            <a:r>
              <a:rPr lang="tr-TR" dirty="0" err="1"/>
              <a:t>Serrâc’a</a:t>
            </a:r>
            <a:r>
              <a:rPr lang="tr-TR" dirty="0"/>
              <a:t> oldukça benzemektedir.</a:t>
            </a:r>
          </a:p>
          <a:p>
            <a:pPr algn="just"/>
            <a:r>
              <a:rPr lang="tr-TR" b="1" dirty="0" err="1"/>
              <a:t>Schimmel</a:t>
            </a:r>
            <a:r>
              <a:rPr lang="tr-TR" dirty="0"/>
              <a:t>: “</a:t>
            </a:r>
            <a:r>
              <a:rPr lang="tr-TR" dirty="0" err="1"/>
              <a:t>Hucvirî’nin</a:t>
            </a:r>
            <a:r>
              <a:rPr lang="tr-TR" dirty="0"/>
              <a:t> önemli yeniliği </a:t>
            </a:r>
            <a:r>
              <a:rPr lang="tr-TR" dirty="0" err="1"/>
              <a:t>Keşfu’l-Mahcûb’u</a:t>
            </a:r>
            <a:r>
              <a:rPr lang="tr-TR" dirty="0"/>
              <a:t> Farsça yazmış, tasavvuf edebiyatında yeni bir dönem başlatmış olmasındadır. </a:t>
            </a:r>
            <a:r>
              <a:rPr lang="tr-TR" dirty="0" err="1"/>
              <a:t>Keşf</a:t>
            </a:r>
            <a:r>
              <a:rPr lang="tr-TR" dirty="0"/>
              <a:t>, Farsçanın başlangıç dönemindeki anıtlarındandır, anlatım bakımından da pek ilginçtir. Geçerli ve ünlü kitaplardandır ve başka kaynaklarda seyrek rastlanan birçok ilginç bilgi içerir. Yazarın sistemleştirme eğilimi zaman zaman aşırı giderse de, yaklaşımı ve konuyu dengeli ele alışı açısından değeri büyüktür.”</a:t>
            </a:r>
          </a:p>
          <a:p>
            <a:pPr algn="just"/>
            <a:endParaRPr lang="tr-TR" dirty="0"/>
          </a:p>
        </p:txBody>
      </p:sp>
    </p:spTree>
    <p:extLst>
      <p:ext uri="{BB962C8B-B14F-4D97-AF65-F5344CB8AC3E}">
        <p14:creationId xmlns:p14="http://schemas.microsoft.com/office/powerpoint/2010/main" val="353619250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yon Toplantı Odası">
  <a:themeElements>
    <a:clrScheme name="İyon Toplantı Odası">
      <a:dk1>
        <a:sysClr val="windowText" lastClr="000000"/>
      </a:dk1>
      <a:lt1>
        <a:sysClr val="window" lastClr="FFFFFF"/>
      </a:lt1>
      <a:dk2>
        <a:srgbClr val="3B3059"/>
      </a:dk2>
      <a:lt2>
        <a:srgbClr val="EBEBEB"/>
      </a:lt2>
      <a:accent1>
        <a:srgbClr val="B31166"/>
      </a:accent1>
      <a:accent2>
        <a:srgbClr val="E33D6F"/>
      </a:accent2>
      <a:accent3>
        <a:srgbClr val="E45F3C"/>
      </a:accent3>
      <a:accent4>
        <a:srgbClr val="E9943A"/>
      </a:accent4>
      <a:accent5>
        <a:srgbClr val="9B6BF2"/>
      </a:accent5>
      <a:accent6>
        <a:srgbClr val="D53DD0"/>
      </a:accent6>
      <a:hlink>
        <a:srgbClr val="8F8F8F"/>
      </a:hlink>
      <a:folHlink>
        <a:srgbClr val="A5A5A5"/>
      </a:folHlink>
    </a:clrScheme>
    <a:fontScheme name="İyon Toplantı Odası">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yon Toplantı Odası">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8000"/>
                <a:hueMod val="124000"/>
                <a:satMod val="148000"/>
                <a:lumMod val="124000"/>
              </a:schemeClr>
            </a:gs>
            <a:gs pos="100000">
              <a:schemeClr val="phClr">
                <a:shade val="76000"/>
                <a:hueMod val="89000"/>
                <a:satMod val="164000"/>
                <a:lumMod val="56000"/>
              </a:schemeClr>
            </a:gs>
          </a:gsLst>
          <a:path path="circle">
            <a:fillToRect l="45000" t="65000" r="125000" b="100000"/>
          </a:path>
        </a:gradFill>
        <a:blipFill rotWithShape="1">
          <a:blip xmlns:r="http://schemas.openxmlformats.org/officeDocument/2006/relationships" r:embed="rId1">
            <a:duotone>
              <a:schemeClr val="phClr">
                <a:shade val="69000"/>
                <a:hueMod val="91000"/>
                <a:satMod val="164000"/>
                <a:lumMod val="74000"/>
              </a:schemeClr>
              <a:schemeClr val="phClr">
                <a:hueMod val="124000"/>
                <a:satMod val="140000"/>
                <a:lumMod val="142000"/>
              </a:schemeClr>
            </a:duotone>
          </a:blip>
          <a:stretch/>
        </a:blipFill>
      </a:bgFillStyleLst>
    </a:fmtScheme>
  </a:themeElements>
  <a:objectDefaults/>
  <a:extraClrSchemeLst/>
  <a:extLst>
    <a:ext uri="{05A4C25C-085E-4340-85A3-A5531E510DB2}">
      <thm15:themeFamily xmlns:thm15="http://schemas.microsoft.com/office/thememl/2012/main" name="Ion Boardroom" id="{FC33163D-4339-46B1-8EED-24C834239D99}" vid="{B8502691-933B-45FE-8764-BA278511EF27}"/>
    </a:ext>
  </a:extLst>
</a:theme>
</file>

<file path=docProps/app.xml><?xml version="1.0" encoding="utf-8"?>
<Properties xmlns="http://schemas.openxmlformats.org/officeDocument/2006/extended-properties" xmlns:vt="http://schemas.openxmlformats.org/officeDocument/2006/docPropsVTypes">
  <Template>Ion Boardroom</Template>
  <TotalTime>1514</TotalTime>
  <Words>1310</Words>
  <Application>Microsoft Office PowerPoint</Application>
  <PresentationFormat>Geniş ekran</PresentationFormat>
  <Paragraphs>50</Paragraphs>
  <Slides>10</Slides>
  <Notes>0</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10</vt:i4>
      </vt:variant>
    </vt:vector>
  </HeadingPairs>
  <TitlesOfParts>
    <vt:vector size="16" baseType="lpstr">
      <vt:lpstr>Arial</vt:lpstr>
      <vt:lpstr>Calibri</vt:lpstr>
      <vt:lpstr>Century Gothic</vt:lpstr>
      <vt:lpstr>Times New Roman</vt:lpstr>
      <vt:lpstr>Wingdings 3</vt:lpstr>
      <vt:lpstr>İyon Toplantı Odası</vt:lpstr>
      <vt:lpstr>TASAVVUF II  VII. YARIYIL GÜZ DÖNEMİ</vt:lpstr>
      <vt:lpstr>7. HAFTA  - - KAYNAKÇA - Ethem Cebecioğlu, “Şatahât İbarelerinin Anlaşılmasına Doğru: Metodik Bir Deneme”, Tasavvuf Dergisi, 2007, sayı: 17, ss. 7-27. - Necmettin Şeker, “Şatahat İfade Eden Söz ve Davranışların Dinî Temelleri”, Iğdır Üniversitesi Sosyal Bilimler Dergisi, 2012, sayı: 1, ss. 137-158. - Süleyman Uludağ, “Şathiyye”, DİA, 2010, c. 38, ss. 370-1.  </vt:lpstr>
      <vt:lpstr>Şatahat Nedir?</vt:lpstr>
      <vt:lpstr>Şatahat Nedir?</vt:lpstr>
      <vt:lpstr>Şatahat Nedir?</vt:lpstr>
      <vt:lpstr>Şatahat Nedir?</vt:lpstr>
      <vt:lpstr>Şathiyeler Nasıl Anlaşılabilir?</vt:lpstr>
      <vt:lpstr>Hücvirî</vt:lpstr>
      <vt:lpstr>Hücvirî</vt:lpstr>
      <vt:lpstr>Hücvirî</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BİRİNCİ BÖLÜM - TASAVVUF VE TARİKATIN MAHİYETİNE DAİR SORULAR</dc:title>
  <dc:creator>ahmetcahit</dc:creator>
  <cp:lastModifiedBy>Microsoft</cp:lastModifiedBy>
  <cp:revision>125</cp:revision>
  <cp:lastPrinted>2019-02-25T11:11:47Z</cp:lastPrinted>
  <dcterms:created xsi:type="dcterms:W3CDTF">2017-02-20T05:50:03Z</dcterms:created>
  <dcterms:modified xsi:type="dcterms:W3CDTF">2020-11-26T08:17:25Z</dcterms:modified>
</cp:coreProperties>
</file>