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22"/>
  </p:notesMasterIdLst>
  <p:handoutMasterIdLst>
    <p:handoutMasterId r:id="rId23"/>
  </p:handoutMasterIdLst>
  <p:sldIdLst>
    <p:sldId id="668" r:id="rId4"/>
    <p:sldId id="607" r:id="rId5"/>
    <p:sldId id="609" r:id="rId6"/>
    <p:sldId id="669" r:id="rId7"/>
    <p:sldId id="670" r:id="rId8"/>
    <p:sldId id="671" r:id="rId9"/>
    <p:sldId id="672" r:id="rId10"/>
    <p:sldId id="673" r:id="rId11"/>
    <p:sldId id="674" r:id="rId12"/>
    <p:sldId id="675" r:id="rId13"/>
    <p:sldId id="676" r:id="rId14"/>
    <p:sldId id="677" r:id="rId15"/>
    <p:sldId id="678" r:id="rId16"/>
    <p:sldId id="679" r:id="rId17"/>
    <p:sldId id="680" r:id="rId18"/>
    <p:sldId id="681" r:id="rId19"/>
    <p:sldId id="682" r:id="rId20"/>
    <p:sldId id="683"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57"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3" d="100"/>
          <a:sy n="83" d="100"/>
        </p:scale>
        <p:origin x="-1668" y="-84"/>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12.02.2020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2/12/2020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2/12/2020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2/12/2020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2/12/2020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2/12/2020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2/12/2020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2/12/2020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2/12/2020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2/12/2020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2/12/2020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2/12/2020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2/12/2020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2/12/2020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2/12/2020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2/12/2020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2/12/2020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2/12/2020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2/12/2020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2/12/2020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2/12/2020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2/12/2020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5052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2/12/2020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2/12/2020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81865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2/12/2020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2/12/2020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2/12/2020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2/12/2020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2/12/2020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2/12/2020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2/12/2020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2/12/2020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hyperlink" Target="http://www.evagyd.com/bilgikutusu/49/degerlemede-kullanilan-yontemler/" TargetMode="External"/><Relationship Id="rId2" Type="http://schemas.openxmlformats.org/officeDocument/2006/relationships/hyperlink" Target="https://investmentproperty.co.uk/property-development-resources/residual-method-valuation-land-property-development-appraisals/" TargetMode="External"/><Relationship Id="rId1" Type="http://schemas.openxmlformats.org/officeDocument/2006/relationships/slideLayout" Target="../slideLayouts/slideLayout29.xml"/><Relationship Id="rId4" Type="http://schemas.openxmlformats.org/officeDocument/2006/relationships/hyperlink" Target="http://www.vakifgyo.com.tr/files/TRABZON.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2259080"/>
          </a:xfrm>
          <a:prstGeom prst="rect">
            <a:avLst/>
          </a:prstGeom>
        </p:spPr>
        <p:txBody>
          <a:bodyPr wrap="square">
            <a:spAutoFit/>
          </a:bodyPr>
          <a:lstStyle/>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GGY 402</a:t>
            </a:r>
          </a:p>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GAYRİMENKUL VE VARLIK DEĞERLEME II</a:t>
            </a:r>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440762" y="4393802"/>
            <a:ext cx="8479708" cy="584775"/>
          </a:xfrm>
          <a:prstGeom prst="rect">
            <a:avLst/>
          </a:prstGeom>
        </p:spPr>
        <p:txBody>
          <a:bodyPr wrap="square">
            <a:spAutoFit/>
          </a:bodyPr>
          <a:lstStyle/>
          <a:p>
            <a:pPr algn="ctr">
              <a:spcAft>
                <a:spcPts val="0"/>
              </a:spcAft>
            </a:pPr>
            <a:r>
              <a:rPr lang="tr-TR" sz="1600" b="1" dirty="0">
                <a:latin typeface="Arial" panose="020B0604020202020204" pitchFamily="34" charset="0"/>
                <a:ea typeface="Times New Roman" panose="02020603050405020304" pitchFamily="18" charset="0"/>
                <a:cs typeface="Arial" panose="020B0604020202020204" pitchFamily="34" charset="0"/>
              </a:rPr>
              <a:t>Prof. Dr. </a:t>
            </a:r>
            <a:r>
              <a:rPr lang="en-US" sz="1600" b="1" dirty="0">
                <a:latin typeface="Arial" panose="020B0604020202020204" pitchFamily="34" charset="0"/>
                <a:ea typeface="Times New Roman" panose="02020603050405020304" pitchFamily="18" charset="0"/>
                <a:cs typeface="Arial" panose="020B0604020202020204" pitchFamily="34" charset="0"/>
              </a:rPr>
              <a:t>Harun </a:t>
            </a:r>
            <a:r>
              <a:rPr lang="tr-TR" sz="1600" b="1" dirty="0">
                <a:latin typeface="Arial" panose="020B0604020202020204" pitchFamily="34" charset="0"/>
                <a:ea typeface="Times New Roman" panose="02020603050405020304" pitchFamily="18" charset="0"/>
                <a:cs typeface="Arial" panose="020B0604020202020204" pitchFamily="34" charset="0"/>
              </a:rPr>
              <a:t>TANRIVERMİŞ </a:t>
            </a:r>
          </a:p>
          <a:p>
            <a:pPr algn="ctr">
              <a:spcAft>
                <a:spcPts val="0"/>
              </a:spcAft>
            </a:pPr>
            <a:r>
              <a:rPr lang="tr-TR" sz="1600" dirty="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p>
        </p:txBody>
      </p:sp>
    </p:spTree>
    <p:extLst>
      <p:ext uri="{BB962C8B-B14F-4D97-AF65-F5344CB8AC3E}">
        <p14:creationId xmlns:p14="http://schemas.microsoft.com/office/powerpoint/2010/main" val="2044511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80" y="1355271"/>
            <a:ext cx="8517836" cy="4281345"/>
          </a:xfrm>
        </p:spPr>
        <p:txBody>
          <a:bodyPr anchor="t">
            <a:noAutofit/>
          </a:bodyPr>
          <a:lstStyle/>
          <a:p>
            <a:pPr algn="just">
              <a:buClr>
                <a:srgbClr val="0000CC"/>
              </a:buClr>
            </a:pPr>
            <a:r>
              <a:rPr lang="tr-TR" dirty="0"/>
              <a:t>Projenin yapılması durumunda yapılacak harcamalar tahmin edilerek firmanın pazarlama politikaları ve genel fizibilite prensipleri dikkate alınarak toplam getiri ve harcamalarla ilgili bir gelir-gider tahmini yapılır.  </a:t>
            </a:r>
          </a:p>
          <a:p>
            <a:pPr algn="just">
              <a:buClr>
                <a:srgbClr val="0000CC"/>
              </a:buClr>
            </a:pPr>
            <a:r>
              <a:rPr lang="tr-TR" dirty="0" smtClean="0"/>
              <a:t>Geliştirilmesi </a:t>
            </a:r>
            <a:r>
              <a:rPr lang="tr-TR" dirty="0"/>
              <a:t>durumunda sektörün genel durumu, benzer projelerin istatistiksel rakamları ve mevcut ekonomik koşullar ve beklentiler çevresinde proje ile ilgili varsayımlarda bulunulur.</a:t>
            </a:r>
          </a:p>
          <a:p>
            <a:pPr algn="just">
              <a:buClr>
                <a:srgbClr val="0000CC"/>
              </a:buClr>
            </a:pPr>
            <a:r>
              <a:rPr lang="tr-TR" dirty="0" smtClean="0"/>
              <a:t>Bu </a:t>
            </a:r>
            <a:r>
              <a:rPr lang="tr-TR" dirty="0"/>
              <a:t>çalışmalar neticesinde projenin performans tahmini yapılarak projenin gelirlerin indirgenmesi yöntemi ile net bugünkü değer hesabı </a:t>
            </a:r>
            <a:r>
              <a:rPr lang="tr-TR" dirty="0" smtClean="0"/>
              <a:t>yapılır (</a:t>
            </a:r>
            <a:r>
              <a:rPr lang="tr-TR" dirty="0" err="1" smtClean="0"/>
              <a:t>evagyd</a:t>
            </a:r>
            <a:r>
              <a:rPr lang="tr-TR" dirty="0" smtClean="0"/>
              <a:t>)</a:t>
            </a:r>
            <a:endParaRPr lang="tr-TR" dirty="0"/>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653143"/>
            <a:ext cx="8517837" cy="171730"/>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Değerlemede Geliştirme Analizi </a:t>
            </a: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 </a:t>
            </a:r>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Tree>
    <p:extLst>
      <p:ext uri="{BB962C8B-B14F-4D97-AF65-F5344CB8AC3E}">
        <p14:creationId xmlns:p14="http://schemas.microsoft.com/office/powerpoint/2010/main" val="3588891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80" y="1355271"/>
            <a:ext cx="8517836" cy="4281345"/>
          </a:xfrm>
        </p:spPr>
        <p:txBody>
          <a:bodyPr anchor="t">
            <a:noAutofit/>
          </a:bodyPr>
          <a:lstStyle/>
          <a:p>
            <a:pPr algn="just">
              <a:buClr>
                <a:srgbClr val="0000CC"/>
              </a:buClr>
            </a:pPr>
            <a:r>
              <a:rPr lang="tr-TR" dirty="0" smtClean="0"/>
              <a:t>İyi </a:t>
            </a:r>
            <a:r>
              <a:rPr lang="tr-TR" dirty="0"/>
              <a:t>düşünülmüş bir gayrimenkul geliştirme değerleme süreci sayesinde kritik bir başarı faktörü olan nakit akışı gereksinimlerinin  belirlenmesi kolaylaşmaktadır.</a:t>
            </a:r>
          </a:p>
          <a:p>
            <a:pPr algn="just">
              <a:buClr>
                <a:srgbClr val="0000CC"/>
              </a:buClr>
            </a:pPr>
            <a:r>
              <a:rPr lang="tr-TR" dirty="0" smtClean="0"/>
              <a:t>Nakit </a:t>
            </a:r>
            <a:r>
              <a:rPr lang="tr-TR" dirty="0"/>
              <a:t>akışının ya da nakit eksikliğinin gayrimenkul geliştiriciler için önem taşımaktadır. Zira fazla harcama yapmak ya da düşük fonlama koşullarıyla başa çıkmak geliştiricileri zorlamaktadır.</a:t>
            </a:r>
          </a:p>
          <a:p>
            <a:pPr algn="just">
              <a:buClr>
                <a:srgbClr val="0000CC"/>
              </a:buClr>
            </a:pPr>
            <a:r>
              <a:rPr lang="tr-TR" dirty="0" smtClean="0"/>
              <a:t>Parsel </a:t>
            </a:r>
            <a:r>
              <a:rPr lang="tr-TR" dirty="0"/>
              <a:t>Geliştirme Analizi </a:t>
            </a:r>
          </a:p>
          <a:p>
            <a:pPr algn="just">
              <a:buClr>
                <a:srgbClr val="0000CC"/>
              </a:buClr>
            </a:pPr>
            <a:r>
              <a:rPr lang="tr-TR" dirty="0" smtClean="0"/>
              <a:t>Parsel </a:t>
            </a:r>
            <a:r>
              <a:rPr lang="tr-TR" dirty="0"/>
              <a:t>Geliştirme Analizi, değerlemeye konu parselin değerine etki eden unsurların saptanmasını gerektirmektedir.</a:t>
            </a: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653143"/>
            <a:ext cx="8517837" cy="171730"/>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Değerlemede Geliştirme Analizi </a:t>
            </a: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 </a:t>
            </a:r>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Tree>
    <p:extLst>
      <p:ext uri="{BB962C8B-B14F-4D97-AF65-F5344CB8AC3E}">
        <p14:creationId xmlns:p14="http://schemas.microsoft.com/office/powerpoint/2010/main" val="98384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80" y="1355271"/>
            <a:ext cx="8517836" cy="4281345"/>
          </a:xfrm>
        </p:spPr>
        <p:txBody>
          <a:bodyPr anchor="t">
            <a:noAutofit/>
          </a:bodyPr>
          <a:lstStyle/>
          <a:p>
            <a:pPr algn="just">
              <a:buClr>
                <a:srgbClr val="0000CC"/>
              </a:buClr>
            </a:pPr>
            <a:r>
              <a:rPr lang="tr-TR" dirty="0" smtClean="0"/>
              <a:t> </a:t>
            </a:r>
            <a:r>
              <a:rPr lang="tr-TR" dirty="0"/>
              <a:t>Bu unsurlar :</a:t>
            </a:r>
          </a:p>
          <a:p>
            <a:pPr algn="just">
              <a:buClr>
                <a:srgbClr val="0000CC"/>
              </a:buClr>
            </a:pPr>
            <a:endParaRPr lang="tr-TR" dirty="0"/>
          </a:p>
          <a:p>
            <a:pPr algn="just">
              <a:buClr>
                <a:srgbClr val="0000CC"/>
              </a:buClr>
              <a:buFont typeface="Wingdings" panose="05000000000000000000" pitchFamily="2" charset="2"/>
              <a:buChar char="ü"/>
            </a:pPr>
            <a:r>
              <a:rPr lang="tr-TR" dirty="0"/>
              <a:t>Arazinin «En Etkin ve Verimli» Kullanımını saptamak, </a:t>
            </a:r>
          </a:p>
          <a:p>
            <a:pPr algn="just">
              <a:buClr>
                <a:srgbClr val="0000CC"/>
              </a:buClr>
              <a:buFont typeface="Wingdings" panose="05000000000000000000" pitchFamily="2" charset="2"/>
              <a:buChar char="ü"/>
            </a:pPr>
            <a:r>
              <a:rPr lang="tr-TR" dirty="0"/>
              <a:t>Desteklenebilir bir parsel geliştirme planı yaratmak, </a:t>
            </a:r>
          </a:p>
          <a:p>
            <a:pPr algn="just">
              <a:buClr>
                <a:srgbClr val="0000CC"/>
              </a:buClr>
              <a:buFont typeface="Wingdings" panose="05000000000000000000" pitchFamily="2" charset="2"/>
              <a:buChar char="ü"/>
            </a:pPr>
            <a:r>
              <a:rPr lang="tr-TR" dirty="0"/>
              <a:t>Geliştirme ve onay için süre ve maliyetleri saptamak, </a:t>
            </a:r>
          </a:p>
          <a:p>
            <a:pPr algn="just">
              <a:buClr>
                <a:srgbClr val="0000CC"/>
              </a:buClr>
              <a:buFont typeface="Wingdings" panose="05000000000000000000" pitchFamily="2" charset="2"/>
              <a:buChar char="ü"/>
            </a:pPr>
            <a:r>
              <a:rPr lang="tr-TR" dirty="0"/>
              <a:t>Parsel emilme oranları ve fiyat karışımlarını tahmin etmek, </a:t>
            </a:r>
          </a:p>
          <a:p>
            <a:pPr algn="just">
              <a:buClr>
                <a:srgbClr val="0000CC"/>
              </a:buClr>
              <a:buFont typeface="Wingdings" panose="05000000000000000000" pitchFamily="2" charset="2"/>
              <a:buChar char="ü"/>
            </a:pPr>
            <a:r>
              <a:rPr lang="tr-TR" dirty="0"/>
              <a:t>Arazi geliştirmenin aşamalarını ve bunlara bağlı giderleri tahmin etmek, </a:t>
            </a:r>
          </a:p>
          <a:p>
            <a:pPr algn="just">
              <a:buClr>
                <a:srgbClr val="0000CC"/>
              </a:buClr>
              <a:buFont typeface="Wingdings" panose="05000000000000000000" pitchFamily="2" charset="2"/>
              <a:buChar char="ü"/>
            </a:pPr>
            <a:r>
              <a:rPr lang="tr-TR" dirty="0"/>
              <a:t>Emilme dönemi süresince pazarlama ve buna bağlı araziyi elde tutma giderlerini tahmin etmek.</a:t>
            </a:r>
          </a:p>
          <a:p>
            <a:pPr algn="just">
              <a:buClr>
                <a:srgbClr val="0000CC"/>
              </a:buClr>
              <a:buFont typeface="Wingdings" panose="05000000000000000000" pitchFamily="2" charset="2"/>
              <a:buChar char="ü"/>
            </a:pPr>
            <a:r>
              <a:rPr lang="tr-TR" dirty="0"/>
              <a:t>Parsel geliştirme analizi, en çok boş araziler için satış verilerinin yetersiz olduğu, fakat geliştirilmiş parsellerin olası satış fiyatları ve bu parseller için talep verilerinin mevcut olduğu hallerde </a:t>
            </a:r>
            <a:r>
              <a:rPr lang="tr-TR" dirty="0" smtClean="0"/>
              <a:t>kullanılmaktadır</a:t>
            </a:r>
            <a:r>
              <a:rPr lang="tr-TR" dirty="0"/>
              <a:t> </a:t>
            </a:r>
            <a:r>
              <a:rPr lang="tr-TR" dirty="0" smtClean="0"/>
              <a:t>(Vakıf GYO).</a:t>
            </a:r>
            <a:endParaRPr lang="tr-TR" dirty="0"/>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653143"/>
            <a:ext cx="8517837" cy="171730"/>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Değerlemede Geliştirme Analizi </a:t>
            </a: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 </a:t>
            </a:r>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5" name="Resim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0894" y="1273153"/>
            <a:ext cx="1993106" cy="1714500"/>
          </a:xfrm>
          <a:prstGeom prst="rect">
            <a:avLst/>
          </a:prstGeom>
        </p:spPr>
      </p:pic>
    </p:spTree>
    <p:extLst>
      <p:ext uri="{BB962C8B-B14F-4D97-AF65-F5344CB8AC3E}">
        <p14:creationId xmlns:p14="http://schemas.microsoft.com/office/powerpoint/2010/main" val="3369326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80" y="1355271"/>
            <a:ext cx="8517836" cy="4281345"/>
          </a:xfrm>
        </p:spPr>
        <p:txBody>
          <a:bodyPr anchor="t">
            <a:noAutofit/>
          </a:bodyPr>
          <a:lstStyle/>
          <a:p>
            <a:pPr marL="214313" indent="-214313" algn="just">
              <a:buFont typeface="Wingdings" panose="05000000000000000000" pitchFamily="2" charset="2"/>
              <a:buChar char="Ø"/>
            </a:pPr>
            <a:r>
              <a:rPr lang="tr-TR" b="1" dirty="0" smtClean="0"/>
              <a:t>Parsel </a:t>
            </a:r>
            <a:r>
              <a:rPr lang="tr-TR" b="1" dirty="0"/>
              <a:t>Geliştirme Analizi </a:t>
            </a:r>
          </a:p>
          <a:p>
            <a:pPr marL="214313" indent="-214313" algn="just">
              <a:buFont typeface="Wingdings" panose="05000000000000000000" pitchFamily="2" charset="2"/>
              <a:buChar char="Ø"/>
            </a:pPr>
            <a:r>
              <a:rPr lang="tr-TR" dirty="0" smtClean="0"/>
              <a:t>Bu </a:t>
            </a:r>
            <a:r>
              <a:rPr lang="tr-TR" dirty="0"/>
              <a:t>analiz sonucunda türetilen değerden, göstergelerinin makul olup olmadığını kontrol etmek için de </a:t>
            </a:r>
            <a:r>
              <a:rPr lang="tr-TR" dirty="0" smtClean="0"/>
              <a:t>yararlanılmaktadır.</a:t>
            </a:r>
          </a:p>
          <a:p>
            <a:pPr marL="257175" indent="-257175" algn="just">
              <a:buFont typeface="Wingdings" panose="05000000000000000000" pitchFamily="2" charset="2"/>
              <a:buChar char="Ø"/>
            </a:pPr>
            <a:r>
              <a:rPr lang="tr-TR" dirty="0"/>
              <a:t>Değerlemede geliştirme analizi de çıkartma yönteminde olduğu gibi özellikle geliştirme sürecinde benzer gayrimenkullerle karşılaştırılabilir bir bilginin varlığından söz edilemiyorken gayrimenkulün değerlemesi için önemli bir alternatif sunmaktadır.  </a:t>
            </a:r>
          </a:p>
          <a:p>
            <a:pPr marL="257175" indent="-257175" algn="just">
              <a:buFont typeface="Wingdings" panose="05000000000000000000" pitchFamily="2" charset="2"/>
              <a:buChar char="Ø"/>
            </a:pPr>
            <a:r>
              <a:rPr lang="tr-TR" dirty="0" smtClean="0"/>
              <a:t>Bir </a:t>
            </a:r>
            <a:r>
              <a:rPr lang="tr-TR" dirty="0"/>
              <a:t>gayrimenkulün gerçek durumunu ölçmek için bazen bu yöntemi kullanmak gerekmektedir.</a:t>
            </a:r>
          </a:p>
          <a:p>
            <a:pPr marL="257175" indent="-257175" algn="just">
              <a:buFont typeface="Wingdings" panose="05000000000000000000" pitchFamily="2" charset="2"/>
              <a:buChar char="Ø"/>
            </a:pPr>
            <a:r>
              <a:rPr lang="tr-TR" dirty="0" smtClean="0"/>
              <a:t>Yöntemi </a:t>
            </a:r>
            <a:r>
              <a:rPr lang="tr-TR" dirty="0"/>
              <a:t>kullanan değerleme uzmanı, her bir değişkenin özniteliklerini en uygun şekilde  tahmin ve analiz edebilmek için bu modelin kullanımına aşina olmalıdır.</a:t>
            </a:r>
          </a:p>
          <a:p>
            <a:pPr marL="257175" indent="-257175" algn="just">
              <a:buFont typeface="Wingdings" panose="05000000000000000000" pitchFamily="2" charset="2"/>
              <a:buChar char="Ø"/>
            </a:pPr>
            <a:endParaRPr lang="tr-TR" dirty="0"/>
          </a:p>
          <a:p>
            <a:pPr marL="214313" indent="-214313" algn="just">
              <a:buFont typeface="Wingdings" panose="05000000000000000000" pitchFamily="2" charset="2"/>
              <a:buChar char="Ø"/>
            </a:pPr>
            <a:endParaRPr lang="tr-TR" dirty="0"/>
          </a:p>
        </p:txBody>
      </p:sp>
      <p:sp>
        <p:nvSpPr>
          <p:cNvPr id="6" name="Dikdörtgen 5"/>
          <p:cNvSpPr/>
          <p:nvPr/>
        </p:nvSpPr>
        <p:spPr>
          <a:xfrm>
            <a:off x="313080" y="653143"/>
            <a:ext cx="8517837" cy="171730"/>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Değerlemede Geliştirme Analizi </a:t>
            </a: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 </a:t>
            </a:r>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5"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1003" y="4882243"/>
            <a:ext cx="2022027" cy="1222527"/>
          </a:xfrm>
          <a:prstGeom prst="rect">
            <a:avLst/>
          </a:prstGeom>
        </p:spPr>
      </p:pic>
    </p:spTree>
    <p:extLst>
      <p:ext uri="{BB962C8B-B14F-4D97-AF65-F5344CB8AC3E}">
        <p14:creationId xmlns:p14="http://schemas.microsoft.com/office/powerpoint/2010/main" val="2183301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80" y="1355271"/>
            <a:ext cx="8517836" cy="4281345"/>
          </a:xfrm>
        </p:spPr>
        <p:txBody>
          <a:bodyPr anchor="t">
            <a:noAutofit/>
          </a:bodyPr>
          <a:lstStyle/>
          <a:p>
            <a:pPr algn="just">
              <a:buClr>
                <a:srgbClr val="0000CC"/>
              </a:buClr>
            </a:pPr>
            <a:r>
              <a:rPr lang="tr-TR" dirty="0"/>
              <a:t>Değerleme uzmanı bu analizi kullanırken model ve hesaplamanın farklı yönlerini daha iyi ele alabilmek için farklı disiplinlerden profosyonelleri de analize dahil edebilir.</a:t>
            </a:r>
          </a:p>
          <a:p>
            <a:pPr algn="just">
              <a:buClr>
                <a:srgbClr val="0000CC"/>
              </a:buClr>
            </a:pPr>
            <a:endParaRPr lang="tr-TR" dirty="0"/>
          </a:p>
          <a:p>
            <a:pPr algn="just">
              <a:buClr>
                <a:srgbClr val="0000CC"/>
              </a:buClr>
            </a:pPr>
            <a:r>
              <a:rPr lang="tr-TR" dirty="0"/>
              <a:t>Örneğin Optimal bina tasarımının değerlendirilmesinde mimarlar, inşaat maliyetleri değerlendirmek için hesap uzmanları, şehir planlama koşullarının en iyi şekilde ele alınması içinse  şehir planlamacıları analize dahil edilebilir.</a:t>
            </a: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653143"/>
            <a:ext cx="8517837" cy="171730"/>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Değerlemede Geliştirme Analizi </a:t>
            </a: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 </a:t>
            </a:r>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5"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5001" y="4016562"/>
            <a:ext cx="2028825" cy="1685925"/>
          </a:xfrm>
          <a:prstGeom prst="rect">
            <a:avLst/>
          </a:prstGeom>
        </p:spPr>
      </p:pic>
    </p:spTree>
    <p:extLst>
      <p:ext uri="{BB962C8B-B14F-4D97-AF65-F5344CB8AC3E}">
        <p14:creationId xmlns:p14="http://schemas.microsoft.com/office/powerpoint/2010/main" val="97564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80" y="1355271"/>
            <a:ext cx="8517836" cy="4281345"/>
          </a:xfrm>
        </p:spPr>
        <p:txBody>
          <a:bodyPr anchor="t">
            <a:noAutofit/>
          </a:bodyPr>
          <a:lstStyle/>
          <a:p>
            <a:pPr algn="just">
              <a:buClr>
                <a:srgbClr val="0000CC"/>
              </a:buClr>
            </a:pPr>
            <a:r>
              <a:rPr lang="tr-TR" dirty="0"/>
              <a:t>Açıklandığı gibi yönteme ek olarak, literatür Monty ile birleştirmeyi önermektedir</a:t>
            </a:r>
          </a:p>
          <a:p>
            <a:pPr algn="just">
              <a:buClr>
                <a:srgbClr val="0000CC"/>
              </a:buClr>
            </a:pPr>
            <a:endParaRPr lang="tr-TR" dirty="0"/>
          </a:p>
          <a:p>
            <a:pPr algn="just">
              <a:buClr>
                <a:srgbClr val="0000CC"/>
              </a:buClr>
            </a:pPr>
            <a:r>
              <a:rPr lang="tr-TR" dirty="0"/>
              <a:t>Literatürde  bu analiz yönteminin, değişkenlerin duyarlılığını ve farklı olasılıkları tahmin etmek ya da opsiyonel bir fiyatlandırma yöntemi kullanarak arsa değerini dikkate almak için Monthy Carlo analiziyle beraber kullanılması önerilmektedir</a:t>
            </a: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653143"/>
            <a:ext cx="8517837" cy="171730"/>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Değerlemede Geliştirme Analizi </a:t>
            </a: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 </a:t>
            </a:r>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7"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1428" y="4821720"/>
            <a:ext cx="2628900" cy="1304925"/>
          </a:xfrm>
          <a:prstGeom prst="rect">
            <a:avLst/>
          </a:prstGeom>
        </p:spPr>
      </p:pic>
    </p:spTree>
    <p:extLst>
      <p:ext uri="{BB962C8B-B14F-4D97-AF65-F5344CB8AC3E}">
        <p14:creationId xmlns:p14="http://schemas.microsoft.com/office/powerpoint/2010/main" val="2336928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80" y="1355271"/>
            <a:ext cx="8517836" cy="4281345"/>
          </a:xfrm>
        </p:spPr>
        <p:txBody>
          <a:bodyPr anchor="t">
            <a:noAutofit/>
          </a:bodyPr>
          <a:lstStyle/>
          <a:p>
            <a:pPr marL="257175" indent="-257175" algn="just">
              <a:buFont typeface="Wingdings" panose="05000000000000000000" pitchFamily="2" charset="2"/>
              <a:buChar char="Ø"/>
            </a:pPr>
            <a:r>
              <a:rPr lang="tr-TR" dirty="0"/>
              <a:t>Karşılaştırılacak satışların tanımlanması gerekmektedir. Söz konusu satışlarda asgari olarak aşağıdaki verilerin yer alması gerekmektedir.</a:t>
            </a:r>
          </a:p>
          <a:p>
            <a:pPr>
              <a:buFont typeface="Wingdings" panose="05000000000000000000" pitchFamily="2" charset="2"/>
              <a:buChar char="ü"/>
            </a:pPr>
            <a:r>
              <a:rPr lang="tr-TR" sz="1600" dirty="0" smtClean="0"/>
              <a:t>Lokasyon</a:t>
            </a:r>
            <a:endParaRPr lang="tr-TR" sz="1600" dirty="0"/>
          </a:p>
          <a:p>
            <a:pPr>
              <a:buFont typeface="Wingdings" panose="05000000000000000000" pitchFamily="2" charset="2"/>
              <a:buChar char="ü"/>
            </a:pPr>
            <a:r>
              <a:rPr lang="tr-TR" sz="1600" dirty="0"/>
              <a:t>Temlik eden</a:t>
            </a:r>
          </a:p>
          <a:p>
            <a:pPr>
              <a:buFont typeface="Wingdings" panose="05000000000000000000" pitchFamily="2" charset="2"/>
              <a:buChar char="ü"/>
            </a:pPr>
            <a:r>
              <a:rPr lang="tr-TR" sz="1600" dirty="0"/>
              <a:t>Temellük eden</a:t>
            </a:r>
          </a:p>
          <a:p>
            <a:pPr>
              <a:buFont typeface="Wingdings" panose="05000000000000000000" pitchFamily="2" charset="2"/>
              <a:buChar char="ü"/>
            </a:pPr>
            <a:r>
              <a:rPr lang="tr-TR" sz="1600" dirty="0"/>
              <a:t>Kayıt verileri</a:t>
            </a:r>
          </a:p>
          <a:p>
            <a:pPr>
              <a:buFont typeface="Wingdings" panose="05000000000000000000" pitchFamily="2" charset="2"/>
              <a:buChar char="ü"/>
            </a:pPr>
            <a:r>
              <a:rPr lang="tr-TR" sz="1600" dirty="0"/>
              <a:t>Tarih</a:t>
            </a:r>
          </a:p>
          <a:p>
            <a:pPr>
              <a:buFont typeface="Wingdings" panose="05000000000000000000" pitchFamily="2" charset="2"/>
              <a:buChar char="ü"/>
            </a:pPr>
            <a:r>
              <a:rPr lang="tr-TR" sz="1600" dirty="0"/>
              <a:t>Satış fiyatı</a:t>
            </a:r>
          </a:p>
          <a:p>
            <a:pPr>
              <a:buFont typeface="Wingdings" panose="05000000000000000000" pitchFamily="2" charset="2"/>
              <a:buChar char="ü"/>
            </a:pPr>
            <a:r>
              <a:rPr lang="tr-TR" sz="1600" dirty="0"/>
              <a:t>Finansman bilgisi</a:t>
            </a:r>
          </a:p>
          <a:p>
            <a:pPr>
              <a:buFont typeface="Wingdings" panose="05000000000000000000" pitchFamily="2" charset="2"/>
              <a:buChar char="ü"/>
            </a:pPr>
            <a:r>
              <a:rPr lang="tr-TR" sz="1600" dirty="0"/>
              <a:t>Karşılaştırma yapılacak birimler</a:t>
            </a:r>
          </a:p>
          <a:p>
            <a:pPr>
              <a:buFont typeface="Wingdings" panose="05000000000000000000" pitchFamily="2" charset="2"/>
              <a:buChar char="ü"/>
            </a:pPr>
            <a:r>
              <a:rPr lang="tr-TR" sz="1600" dirty="0"/>
              <a:t>Fiziksel ve topografik özellikler</a:t>
            </a:r>
          </a:p>
          <a:p>
            <a:pPr>
              <a:buFont typeface="Wingdings" panose="05000000000000000000" pitchFamily="2" charset="2"/>
              <a:buChar char="ü"/>
            </a:pPr>
            <a:r>
              <a:rPr lang="tr-TR" sz="1600" dirty="0"/>
              <a:t>İmar, kamu hizmetleri</a:t>
            </a:r>
          </a:p>
          <a:p>
            <a:pPr>
              <a:buFont typeface="Wingdings" panose="05000000000000000000" pitchFamily="2" charset="2"/>
              <a:buChar char="ü"/>
            </a:pPr>
            <a:r>
              <a:rPr lang="tr-TR" sz="1600" dirty="0"/>
              <a:t>Çevresel etkiler </a:t>
            </a:r>
          </a:p>
          <a:p>
            <a:pPr algn="just">
              <a:lnSpc>
                <a:spcPct val="100000"/>
              </a:lnSpc>
              <a:buClr>
                <a:srgbClr val="000099"/>
              </a:buClr>
              <a:buFont typeface="Wingdings" panose="05000000000000000000" pitchFamily="2" charset="2"/>
              <a:buChar char="ü"/>
            </a:pPr>
            <a:endParaRPr lang="tr-TR" sz="1600" dirty="0"/>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653143"/>
            <a:ext cx="8517837" cy="171730"/>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Değerlemede Geliştirme Analizi </a:t>
            </a: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 </a:t>
            </a:r>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Tree>
    <p:extLst>
      <p:ext uri="{BB962C8B-B14F-4D97-AF65-F5344CB8AC3E}">
        <p14:creationId xmlns:p14="http://schemas.microsoft.com/office/powerpoint/2010/main" val="2917016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80" y="1355271"/>
            <a:ext cx="8517836" cy="4281345"/>
          </a:xfrm>
        </p:spPr>
        <p:txBody>
          <a:bodyPr anchor="t">
            <a:noAutofit/>
          </a:bodyPr>
          <a:lstStyle/>
          <a:p>
            <a:pPr algn="just"/>
            <a:r>
              <a:rPr lang="tr-TR" dirty="0"/>
              <a:t>Geliştirme analizinin kullanımı; mevcut kullanımın en iyi kullanım şekli olmadığı taşınmazlarda ortaya çıkmaktadır.</a:t>
            </a:r>
          </a:p>
          <a:p>
            <a:pPr algn="just"/>
            <a:endParaRPr lang="tr-TR" dirty="0"/>
          </a:p>
          <a:p>
            <a:pPr algn="just"/>
            <a:r>
              <a:rPr lang="tr-TR" dirty="0"/>
              <a:t>Geliştirme analizi sürecinde taşınmazın yeniden geliştirilmesi için harcama yapılacağı için ; piyasa değerinin de artışıyla beraber önceki kullanım için gereken fiyatlamadan daha fazla fiyatlama yapılması muhtemeldir.</a:t>
            </a:r>
          </a:p>
          <a:p>
            <a:pPr marL="257175" indent="-257175" algn="just">
              <a:buFont typeface="Wingdings" panose="05000000000000000000" pitchFamily="2" charset="2"/>
              <a:buChar char="Ø"/>
            </a:pPr>
            <a:endParaRPr lang="tr-TR" sz="1600" dirty="0"/>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653143"/>
            <a:ext cx="8517837" cy="171730"/>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Değerlemede Geliştirme Analizi </a:t>
            </a: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 </a:t>
            </a:r>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5"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1138" y="3550334"/>
            <a:ext cx="2741720" cy="2055287"/>
          </a:xfrm>
          <a:prstGeom prst="rect">
            <a:avLst/>
          </a:prstGeom>
        </p:spPr>
      </p:pic>
    </p:spTree>
    <p:extLst>
      <p:ext uri="{BB962C8B-B14F-4D97-AF65-F5344CB8AC3E}">
        <p14:creationId xmlns:p14="http://schemas.microsoft.com/office/powerpoint/2010/main" val="590306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80" y="1355271"/>
            <a:ext cx="8517836" cy="4281345"/>
          </a:xfrm>
        </p:spPr>
        <p:txBody>
          <a:bodyPr anchor="t">
            <a:noAutofit/>
          </a:bodyPr>
          <a:lstStyle/>
          <a:p>
            <a:pPr marL="0" indent="0" algn="ctr">
              <a:lnSpc>
                <a:spcPct val="150000"/>
              </a:lnSpc>
              <a:spcBef>
                <a:spcPts val="450"/>
              </a:spcBef>
              <a:spcAft>
                <a:spcPts val="450"/>
              </a:spcAft>
              <a:buNone/>
            </a:pPr>
            <a:r>
              <a:rPr lang="tr-TR" sz="1400" b="1" dirty="0" smtClean="0"/>
              <a:t>Kaynaklar:</a:t>
            </a:r>
            <a:endParaRPr lang="tr-TR" sz="1400" b="1" dirty="0"/>
          </a:p>
          <a:p>
            <a:pPr marL="214313" indent="-214313" algn="just">
              <a:buFont typeface="Wingdings" panose="05000000000000000000" pitchFamily="2" charset="2"/>
              <a:buChar char="Ø"/>
            </a:pPr>
            <a:r>
              <a:rPr lang="tr-TR" sz="1400" dirty="0"/>
              <a:t>Boshoff, D.G.B. 2011. The Development  Approach to Valuation: Acceptable Method. Conference paper.</a:t>
            </a:r>
          </a:p>
          <a:p>
            <a:pPr marL="214313" indent="-214313" algn="just">
              <a:buFont typeface="Wingdings" panose="05000000000000000000" pitchFamily="2" charset="2"/>
              <a:buChar char="Ø"/>
            </a:pPr>
            <a:r>
              <a:rPr lang="tr-TR" sz="1400" dirty="0"/>
              <a:t>Assimakopoulos, V. 2003. Real Estate Appraisal: A review of Valuation Methods</a:t>
            </a:r>
          </a:p>
          <a:p>
            <a:pPr marL="214313" indent="-214313" algn="just">
              <a:buFont typeface="Wingdings" panose="05000000000000000000" pitchFamily="2" charset="2"/>
              <a:buChar char="Ø"/>
            </a:pPr>
            <a:r>
              <a:rPr lang="tr-TR" sz="1400" dirty="0">
                <a:hlinkClick r:id="rId2"/>
              </a:rPr>
              <a:t>https://investmentproperty.co.uk/property-development-resources/residual-method-valuation-land-property-development-appraisals/</a:t>
            </a:r>
            <a:endParaRPr lang="tr-TR" sz="1400" dirty="0"/>
          </a:p>
          <a:p>
            <a:pPr marL="214313" indent="-214313" algn="just">
              <a:buFont typeface="Wingdings" panose="05000000000000000000" pitchFamily="2" charset="2"/>
              <a:buChar char="Ø"/>
            </a:pPr>
            <a:r>
              <a:rPr lang="tr-TR" sz="1400" dirty="0">
                <a:hlinkClick r:id="rId3"/>
              </a:rPr>
              <a:t>http://www.evagyd.com/bilgikutusu/49/degerlemede-kullanilan-yontemler/</a:t>
            </a:r>
            <a:endParaRPr lang="tr-TR" sz="1400" dirty="0"/>
          </a:p>
          <a:p>
            <a:pPr marL="214313" indent="-214313" algn="just">
              <a:buFont typeface="Wingdings" panose="05000000000000000000" pitchFamily="2" charset="2"/>
              <a:buChar char="Ø"/>
            </a:pPr>
            <a:r>
              <a:rPr lang="tr-TR" sz="1400" dirty="0">
                <a:hlinkClick r:id="rId4"/>
              </a:rPr>
              <a:t>http://</a:t>
            </a:r>
            <a:r>
              <a:rPr lang="tr-TR" sz="1400" dirty="0" smtClean="0">
                <a:hlinkClick r:id="rId4"/>
              </a:rPr>
              <a:t>www.vakifgyo.com.tr/files/TRABZON.pdf</a:t>
            </a:r>
            <a:endParaRPr lang="tr-TR" sz="1400" dirty="0" smtClean="0"/>
          </a:p>
          <a:p>
            <a:pPr marL="214313" indent="-214313" algn="just">
              <a:buFont typeface="Wingdings" panose="05000000000000000000" pitchFamily="2" charset="2"/>
              <a:buChar char="Ø"/>
            </a:pPr>
            <a:r>
              <a:rPr lang="tr-TR" sz="1400" dirty="0" err="1" smtClean="0"/>
              <a:t>Tanrıvermiş</a:t>
            </a:r>
            <a:r>
              <a:rPr lang="tr-TR" sz="1400" dirty="0" smtClean="0"/>
              <a:t>, H., 2017. Gayrimenkul Değerleme Esasları, Lisanslama Sınavları Çalışma Kitapları, Ankara.</a:t>
            </a:r>
          </a:p>
          <a:p>
            <a:pPr marL="214313" indent="-214313" algn="just">
              <a:buFont typeface="Wingdings" panose="05000000000000000000" pitchFamily="2" charset="2"/>
              <a:buChar char="Ø"/>
            </a:pPr>
            <a:endParaRPr lang="tr-TR" dirty="0"/>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653143"/>
            <a:ext cx="8517837" cy="171730"/>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Değerlemede Geliştirme Analizi </a:t>
            </a: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 </a:t>
            </a:r>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Tree>
    <p:extLst>
      <p:ext uri="{BB962C8B-B14F-4D97-AF65-F5344CB8AC3E}">
        <p14:creationId xmlns:p14="http://schemas.microsoft.com/office/powerpoint/2010/main" val="2566106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p:cNvSpPr/>
          <p:nvPr/>
        </p:nvSpPr>
        <p:spPr>
          <a:xfrm>
            <a:off x="799098" y="1228397"/>
            <a:ext cx="7545804" cy="3108543"/>
          </a:xfrm>
          <a:prstGeom prst="rect">
            <a:avLst/>
          </a:prstGeom>
        </p:spPr>
        <p:txBody>
          <a:bodyPr wrap="square">
            <a:spAutoFit/>
          </a:bodyPr>
          <a:lstStyle/>
          <a:p>
            <a:pPr marL="0" lvl="1" algn="ctr">
              <a:spcBef>
                <a:spcPct val="20000"/>
              </a:spcBef>
              <a:buClr>
                <a:schemeClr val="accent1"/>
              </a:buClr>
            </a:pPr>
            <a:endParaRPr lang="tr-TR" sz="2800" b="1" dirty="0">
              <a:latin typeface="Arial" panose="020B0604020202020204" pitchFamily="34" charset="0"/>
              <a:cs typeface="Arial" panose="020B0604020202020204" pitchFamily="34" charset="0"/>
            </a:endParaRPr>
          </a:p>
          <a:p>
            <a:pPr marL="514350" lvl="1" indent="-514350" algn="ctr">
              <a:spcBef>
                <a:spcPct val="20000"/>
              </a:spcBef>
              <a:buClr>
                <a:schemeClr val="tx1">
                  <a:lumMod val="95000"/>
                  <a:lumOff val="5000"/>
                </a:schemeClr>
              </a:buClr>
              <a:buFont typeface="+mj-lt"/>
              <a:buAutoNum type="arabicPeriod"/>
            </a:pPr>
            <a:r>
              <a:rPr lang="tr-TR" sz="2800" b="1" dirty="0" smtClean="0">
                <a:latin typeface="Arial" panose="020B0604020202020204" pitchFamily="34" charset="0"/>
                <a:cs typeface="Arial" panose="020B0604020202020204" pitchFamily="34" charset="0"/>
              </a:rPr>
              <a:t>HAFTA</a:t>
            </a:r>
          </a:p>
          <a:p>
            <a:pPr marL="514350" lvl="1" indent="-514350" algn="ctr">
              <a:spcBef>
                <a:spcPct val="20000"/>
              </a:spcBef>
              <a:buClr>
                <a:schemeClr val="accent1"/>
              </a:buClr>
              <a:buAutoNum type="arabicPeriod"/>
            </a:pPr>
            <a:endParaRPr lang="tr-TR" sz="2800" b="1" dirty="0">
              <a:latin typeface="Arial" panose="020B0604020202020204" pitchFamily="34" charset="0"/>
              <a:cs typeface="Arial" panose="020B0604020202020204" pitchFamily="34" charset="0"/>
            </a:endParaRPr>
          </a:p>
          <a:p>
            <a:pPr marL="514350" lvl="1" indent="-514350" algn="ctr">
              <a:spcBef>
                <a:spcPct val="20000"/>
              </a:spcBef>
              <a:buClr>
                <a:schemeClr val="accent1"/>
              </a:buClr>
              <a:buAutoNum type="arabicPeriod"/>
            </a:pPr>
            <a:endParaRPr lang="tr-TR" sz="2800" b="1" dirty="0" smtClean="0">
              <a:latin typeface="Arial" panose="020B0604020202020204" pitchFamily="34" charset="0"/>
              <a:cs typeface="Arial" panose="020B0604020202020204" pitchFamily="34" charset="0"/>
            </a:endParaRPr>
          </a:p>
          <a:p>
            <a:pPr marL="514350" lvl="1" indent="-514350" algn="ctr">
              <a:spcBef>
                <a:spcPct val="20000"/>
              </a:spcBef>
              <a:buClr>
                <a:schemeClr val="accent1"/>
              </a:buClr>
              <a:buAutoNum type="arabicPeriod"/>
            </a:pPr>
            <a:endParaRPr lang="tr-TR" sz="28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2800" b="1" dirty="0">
                <a:latin typeface="Arial" panose="020B0604020202020204" pitchFamily="34" charset="0"/>
                <a:cs typeface="Arial" panose="020B0604020202020204" pitchFamily="34" charset="0"/>
              </a:rPr>
              <a:t>Değerlemede Geliştirme Analiz</a:t>
            </a:r>
            <a:r>
              <a:rPr lang="tr-TR" sz="2400" b="1" dirty="0"/>
              <a:t>i</a:t>
            </a:r>
            <a:endParaRPr lang="en-US" sz="2400" b="1" dirty="0"/>
          </a:p>
        </p:txBody>
      </p:sp>
    </p:spTree>
    <p:extLst>
      <p:ext uri="{BB962C8B-B14F-4D97-AF65-F5344CB8AC3E}">
        <p14:creationId xmlns:p14="http://schemas.microsoft.com/office/powerpoint/2010/main" val="3684491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buClr>
                <a:srgbClr val="0000CC"/>
              </a:buClr>
            </a:pPr>
            <a:r>
              <a:rPr lang="tr-TR" sz="2000" dirty="0" smtClean="0">
                <a:latin typeface="Arial" panose="020B0604020202020204" pitchFamily="34" charset="0"/>
                <a:cs typeface="Arial" panose="020B0604020202020204" pitchFamily="34" charset="0"/>
              </a:rPr>
              <a:t> </a:t>
            </a:r>
            <a:r>
              <a:rPr lang="tr-TR" altLang="tr-TR" sz="1500" dirty="0"/>
              <a:t>Gayrimenkul değerleme sürecinin kapsamı ve akışı aşağıda özet olarak </a:t>
            </a:r>
            <a:r>
              <a:rPr lang="tr-TR" altLang="tr-TR" sz="1500" dirty="0" smtClean="0"/>
              <a:t>sunulmuştur (</a:t>
            </a:r>
            <a:r>
              <a:rPr lang="tr-TR" altLang="tr-TR" sz="1500" dirty="0" err="1" smtClean="0"/>
              <a:t>Tanrıvermiş</a:t>
            </a:r>
            <a:r>
              <a:rPr lang="tr-TR" altLang="tr-TR" sz="1500" dirty="0" smtClean="0"/>
              <a:t>, 2017).</a:t>
            </a:r>
            <a:endParaRPr lang="tr-TR" altLang="tr-TR" sz="1500" dirty="0"/>
          </a:p>
          <a:p>
            <a:pPr algn="just">
              <a:buClr>
                <a:srgbClr val="0000CC"/>
              </a:buClr>
            </a:pPr>
            <a:r>
              <a:rPr lang="tr-TR" altLang="tr-TR" sz="1500" dirty="0"/>
              <a:t>1. PROBLEMİN TANIMI</a:t>
            </a:r>
          </a:p>
          <a:p>
            <a:pPr marL="585788" lvl="1" indent="-285750" algn="just">
              <a:buClr>
                <a:srgbClr val="0000CC"/>
              </a:buClr>
              <a:buFont typeface="Wingdings" panose="05000000000000000000" pitchFamily="2" charset="2"/>
              <a:buChar char="ü"/>
            </a:pPr>
            <a:r>
              <a:rPr lang="tr-TR" altLang="tr-TR" sz="1500" dirty="0"/>
              <a:t>Müşterinin Tanıtımı,</a:t>
            </a:r>
          </a:p>
          <a:p>
            <a:pPr marL="585788" lvl="1" indent="-285750" algn="just">
              <a:buClr>
                <a:srgbClr val="0000CC"/>
              </a:buClr>
              <a:buFont typeface="Wingdings" panose="05000000000000000000" pitchFamily="2" charset="2"/>
              <a:buChar char="ü"/>
            </a:pPr>
            <a:r>
              <a:rPr lang="tr-TR" altLang="tr-TR" sz="1500" dirty="0"/>
              <a:t>Değerlemenin Kullanım Amacı,</a:t>
            </a:r>
          </a:p>
          <a:p>
            <a:pPr marL="585788" lvl="1" indent="-285750" algn="just">
              <a:buClr>
                <a:srgbClr val="0000CC"/>
              </a:buClr>
              <a:buFont typeface="Wingdings" panose="05000000000000000000" pitchFamily="2" charset="2"/>
              <a:buChar char="ü"/>
            </a:pPr>
            <a:r>
              <a:rPr lang="tr-TR" altLang="tr-TR" sz="1500" dirty="0"/>
              <a:t>Değerin Belirlenmesi,</a:t>
            </a:r>
          </a:p>
          <a:p>
            <a:pPr marL="585788" lvl="1" indent="-285750" algn="just">
              <a:buClr>
                <a:srgbClr val="0000CC"/>
              </a:buClr>
              <a:buFont typeface="Wingdings" panose="05000000000000000000" pitchFamily="2" charset="2"/>
              <a:buChar char="ü"/>
            </a:pPr>
            <a:r>
              <a:rPr lang="tr-TR" altLang="tr-TR" sz="1500" dirty="0"/>
              <a:t>Değerleme Tarihinin Belirlenmesi,</a:t>
            </a:r>
          </a:p>
          <a:p>
            <a:pPr marL="585788" lvl="1" indent="-285750" algn="just">
              <a:buClr>
                <a:srgbClr val="0000CC"/>
              </a:buClr>
              <a:buFont typeface="Wingdings" panose="05000000000000000000" pitchFamily="2" charset="2"/>
              <a:buChar char="ü"/>
            </a:pPr>
            <a:r>
              <a:rPr lang="tr-TR" altLang="tr-TR" sz="1500" dirty="0"/>
              <a:t>Gayrimenkul Özelliklerinin Tanımı,</a:t>
            </a:r>
          </a:p>
          <a:p>
            <a:pPr marL="585788" lvl="1" indent="-285750" algn="just">
              <a:buClr>
                <a:srgbClr val="0000CC"/>
              </a:buClr>
              <a:buFont typeface="Wingdings" panose="05000000000000000000" pitchFamily="2" charset="2"/>
              <a:buChar char="ü"/>
            </a:pPr>
            <a:r>
              <a:rPr lang="tr-TR" altLang="tr-TR" sz="1500" dirty="0"/>
              <a:t>Olağandışı Öngörüler</a:t>
            </a:r>
          </a:p>
          <a:p>
            <a:pPr>
              <a:buClr>
                <a:srgbClr val="0000CC"/>
              </a:buClr>
            </a:pPr>
            <a:r>
              <a:rPr lang="tr-TR" altLang="tr-TR" sz="1500" dirty="0"/>
              <a:t>2. İŞİN KAPSAMI VE SINIRLILIKLARI</a:t>
            </a:r>
          </a:p>
          <a:p>
            <a:pPr>
              <a:buClr>
                <a:srgbClr val="0000CC"/>
              </a:buClr>
            </a:pPr>
            <a:r>
              <a:rPr lang="tr-TR" altLang="tr-TR" sz="1500" dirty="0"/>
              <a:t>3. VERİ TOPLAMA VE GAYRİMENKULÜN TEKNİK VE YASAL TANIMI</a:t>
            </a:r>
          </a:p>
          <a:p>
            <a:pPr>
              <a:buClr>
                <a:srgbClr val="0000CC"/>
              </a:buClr>
            </a:pPr>
            <a:r>
              <a:rPr lang="tr-TR" altLang="tr-TR" sz="1500" dirty="0"/>
              <a:t>4. VERİ ANALİZİ VE DEĞERLEME</a:t>
            </a:r>
          </a:p>
          <a:p>
            <a:pPr marL="585788" lvl="1" indent="-285750" algn="just">
              <a:buClr>
                <a:srgbClr val="0000CC"/>
              </a:buClr>
              <a:buFont typeface="Wingdings" panose="05000000000000000000" pitchFamily="2" charset="2"/>
              <a:buChar char="ü"/>
            </a:pPr>
            <a:r>
              <a:rPr lang="tr-TR" altLang="tr-TR" sz="1500" dirty="0"/>
              <a:t>Piyasa Analizi</a:t>
            </a:r>
          </a:p>
          <a:p>
            <a:pPr marL="585788" lvl="1" indent="-285750" algn="just">
              <a:buClr>
                <a:srgbClr val="0000CC"/>
              </a:buClr>
              <a:buFont typeface="Wingdings" panose="05000000000000000000" pitchFamily="2" charset="2"/>
              <a:buChar char="ü"/>
            </a:pPr>
            <a:r>
              <a:rPr lang="tr-TR" altLang="tr-TR" sz="1500" dirty="0"/>
              <a:t>En Etkin ve En Verimli Kullanım Analizi</a:t>
            </a: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188248"/>
            <a:ext cx="8517837" cy="636625"/>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Değerlemede Geliştirme Analizi </a:t>
            </a: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 </a:t>
            </a:r>
          </a:p>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Gayrimenkul </a:t>
            </a: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Değerleme Süreci</a:t>
            </a:r>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Tree>
    <p:extLst>
      <p:ext uri="{BB962C8B-B14F-4D97-AF65-F5344CB8AC3E}">
        <p14:creationId xmlns:p14="http://schemas.microsoft.com/office/powerpoint/2010/main" val="3856206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buClr>
                <a:srgbClr val="0000CC"/>
              </a:buClr>
            </a:pPr>
            <a:r>
              <a:rPr lang="tr-TR" dirty="0"/>
              <a:t>Gayrimenkul değerleme sürecinin kapsamı ve akışı aşağıda özet olarak sunulmuştur:</a:t>
            </a:r>
          </a:p>
          <a:p>
            <a:pPr marL="0" indent="0" algn="just">
              <a:buClr>
                <a:srgbClr val="0000CC"/>
              </a:buClr>
              <a:buNone/>
            </a:pPr>
            <a:r>
              <a:rPr lang="tr-TR" dirty="0" smtClean="0"/>
              <a:t>5</a:t>
            </a:r>
            <a:r>
              <a:rPr lang="tr-TR" dirty="0"/>
              <a:t>. ARAZİ VE ARSA DEĞERİNİN TESPİTİ</a:t>
            </a:r>
          </a:p>
          <a:p>
            <a:pPr marL="0" indent="0" algn="just">
              <a:buClr>
                <a:srgbClr val="0000CC"/>
              </a:buClr>
              <a:buNone/>
            </a:pPr>
            <a:r>
              <a:rPr lang="tr-TR" dirty="0"/>
              <a:t>6. DEĞERLEME YÖNTEMLERİNİN UYGULANMASI</a:t>
            </a:r>
          </a:p>
          <a:p>
            <a:pPr marL="366713" algn="just">
              <a:buClr>
                <a:srgbClr val="0000CC"/>
              </a:buClr>
              <a:buFont typeface="Wingdings" panose="05000000000000000000" pitchFamily="2" charset="2"/>
              <a:buChar char="ü"/>
            </a:pPr>
            <a:r>
              <a:rPr lang="tr-TR" dirty="0"/>
              <a:t>Maliyet Bedeli Yaklaşımlarına Göre Değerleme</a:t>
            </a:r>
          </a:p>
          <a:p>
            <a:pPr marL="366713" algn="just">
              <a:buClr>
                <a:srgbClr val="0000CC"/>
              </a:buClr>
              <a:buFont typeface="Wingdings" panose="05000000000000000000" pitchFamily="2" charset="2"/>
              <a:buChar char="ü"/>
            </a:pPr>
            <a:r>
              <a:rPr lang="tr-TR" dirty="0"/>
              <a:t>Piyasa Değeri Yaklaşımlarına Göre Değerleme</a:t>
            </a:r>
          </a:p>
          <a:p>
            <a:pPr marL="366713" algn="just">
              <a:buClr>
                <a:srgbClr val="0000CC"/>
              </a:buClr>
              <a:buFont typeface="Wingdings" panose="05000000000000000000" pitchFamily="2" charset="2"/>
              <a:buChar char="ü"/>
            </a:pPr>
            <a:r>
              <a:rPr lang="tr-TR" dirty="0"/>
              <a:t>Gelir Değeri Yaklaşımlarına Göre Değerleme</a:t>
            </a:r>
          </a:p>
          <a:p>
            <a:pPr marL="366713" algn="just">
              <a:buClr>
                <a:srgbClr val="0000CC"/>
              </a:buClr>
              <a:buFont typeface="Wingdings" panose="05000000000000000000" pitchFamily="2" charset="2"/>
              <a:buChar char="ü"/>
            </a:pPr>
            <a:r>
              <a:rPr lang="tr-TR" dirty="0"/>
              <a:t>Geliştirme Analizine Göre Değerleme</a:t>
            </a:r>
          </a:p>
          <a:p>
            <a:pPr marL="366713" algn="just">
              <a:buClr>
                <a:srgbClr val="0000CC"/>
              </a:buClr>
              <a:buFont typeface="Wingdings" panose="05000000000000000000" pitchFamily="2" charset="2"/>
              <a:buChar char="ü"/>
            </a:pPr>
            <a:r>
              <a:rPr lang="tr-TR" dirty="0"/>
              <a:t>Karma Yöntemlere Göre Değerleme</a:t>
            </a:r>
          </a:p>
          <a:p>
            <a:pPr marL="0" indent="0" algn="just">
              <a:buClr>
                <a:srgbClr val="0000CC"/>
              </a:buClr>
              <a:buNone/>
            </a:pPr>
            <a:r>
              <a:rPr lang="tr-TR" dirty="0"/>
              <a:t>7. BULUNAN DEĞERLERİN KARŞILAŞTIRILMASI VE NİHAİ DEĞERİN TAHMİNİ</a:t>
            </a:r>
          </a:p>
          <a:p>
            <a:pPr marL="0" indent="0" algn="just">
              <a:buClr>
                <a:srgbClr val="0000CC"/>
              </a:buClr>
              <a:buNone/>
            </a:pPr>
            <a:r>
              <a:rPr lang="tr-TR" dirty="0"/>
              <a:t>8. BULUNAN DEĞERİN RAPORLAŞTIRILMASI</a:t>
            </a:r>
          </a:p>
          <a:p>
            <a:pPr marL="0" indent="0" algn="just">
              <a:buClr>
                <a:srgbClr val="0000CC"/>
              </a:buClr>
              <a:buNone/>
            </a:pPr>
            <a:r>
              <a:rPr lang="tr-TR" dirty="0"/>
              <a:t>9. RAPORUN EKLERİ</a:t>
            </a:r>
          </a:p>
          <a:p>
            <a:pPr marL="0" indent="0" algn="just">
              <a:buClr>
                <a:srgbClr val="0000CC"/>
              </a:buClr>
              <a:buNone/>
            </a:pPr>
            <a:endParaRPr lang="tr-TR" dirty="0"/>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188248"/>
            <a:ext cx="8517837" cy="636625"/>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Değerlemede Geliştirme Analizi </a:t>
            </a: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 </a:t>
            </a:r>
          </a:p>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Gayrimenkul </a:t>
            </a: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Değerleme Süreci</a:t>
            </a:r>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Tree>
    <p:extLst>
      <p:ext uri="{BB962C8B-B14F-4D97-AF65-F5344CB8AC3E}">
        <p14:creationId xmlns:p14="http://schemas.microsoft.com/office/powerpoint/2010/main" val="3015749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buClr>
                <a:srgbClr val="0000CC"/>
              </a:buClr>
            </a:pPr>
            <a:r>
              <a:rPr lang="tr-TR" dirty="0"/>
              <a:t>Değerleme uygulamalarında genellikle piyasa, gelir ve maliyet yöntemleri ile bunların karmaları kullanılmaktadır. </a:t>
            </a:r>
          </a:p>
          <a:p>
            <a:pPr algn="just">
              <a:buClr>
                <a:srgbClr val="0000CC"/>
              </a:buClr>
            </a:pPr>
            <a:endParaRPr lang="tr-TR" dirty="0"/>
          </a:p>
          <a:p>
            <a:pPr algn="just">
              <a:buClr>
                <a:srgbClr val="0000CC"/>
              </a:buClr>
            </a:pPr>
            <a:r>
              <a:rPr lang="tr-TR" dirty="0"/>
              <a:t>Ancak kapsamlı değerleme araştırmaları, özellikle yetkili kamu otoritesi tarafından yapılan toplu veya kitle değerleme uygulamalarında istatistiksel ve matematiksel yöntemler sıklıkla kullanılmaktadır. </a:t>
            </a:r>
          </a:p>
          <a:p>
            <a:pPr algn="just">
              <a:buClr>
                <a:srgbClr val="0000CC"/>
              </a:buClr>
            </a:pPr>
            <a:endParaRPr lang="tr-TR" dirty="0"/>
          </a:p>
          <a:p>
            <a:pPr algn="just">
              <a:buClr>
                <a:srgbClr val="0000CC"/>
              </a:buClr>
            </a:pPr>
            <a:r>
              <a:rPr lang="tr-TR" dirty="0"/>
              <a:t>Tekil veya sınırlı sayıda taşınmazın değerleme hizmeti için genellikle çok sınırlı bir süre verilmekte ve bu süre içinde sadece geleneksel değerleme yöntemleri ile kaba değer tahmininin yapılması mümkün </a:t>
            </a:r>
            <a:r>
              <a:rPr lang="tr-TR" dirty="0" smtClean="0"/>
              <a:t>olabilmektedir</a:t>
            </a:r>
            <a:r>
              <a:rPr lang="tr-TR" dirty="0"/>
              <a:t> </a:t>
            </a:r>
            <a:r>
              <a:rPr lang="tr-TR" dirty="0" smtClean="0"/>
              <a:t>(</a:t>
            </a:r>
            <a:r>
              <a:rPr lang="tr-TR" dirty="0" err="1" smtClean="0"/>
              <a:t>Tanrıvermiş</a:t>
            </a:r>
            <a:r>
              <a:rPr lang="tr-TR" dirty="0" smtClean="0"/>
              <a:t>, 2017).</a:t>
            </a:r>
            <a:endParaRPr lang="tr-TR" dirty="0"/>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188248"/>
            <a:ext cx="8517837" cy="636625"/>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Değerlemede Geliştirme Analizi </a:t>
            </a: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 </a:t>
            </a:r>
          </a:p>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Gayrimenkul </a:t>
            </a: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Değerleme Süreci</a:t>
            </a:r>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Tree>
    <p:extLst>
      <p:ext uri="{BB962C8B-B14F-4D97-AF65-F5344CB8AC3E}">
        <p14:creationId xmlns:p14="http://schemas.microsoft.com/office/powerpoint/2010/main" val="711949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marL="214313" indent="-214313" algn="just">
              <a:buFont typeface="Wingdings" panose="05000000000000000000" pitchFamily="2" charset="2"/>
              <a:buChar char="Ø"/>
            </a:pPr>
            <a:r>
              <a:rPr lang="tr-TR" dirty="0"/>
              <a:t>Özellikle sermaye ve para piyasası mevzuatı dışındaki alanlarda yapılacak değerleme çalışmaları içinde önemli yer tutan proje değerleme, varlık değerleme ve alet ve makine parkının değerleme hizmetleri için nispeten daha uzun zaman verilmekte ve daha sağlıklı analiz ve değerleme yapılması mümkün </a:t>
            </a:r>
            <a:r>
              <a:rPr lang="tr-TR" dirty="0" smtClean="0"/>
              <a:t>olabilmektedir (</a:t>
            </a:r>
            <a:r>
              <a:rPr lang="tr-TR" dirty="0" err="1" smtClean="0"/>
              <a:t>Tanrıvermiş</a:t>
            </a:r>
            <a:r>
              <a:rPr lang="tr-TR" dirty="0" smtClean="0"/>
              <a:t>, 2017).</a:t>
            </a:r>
            <a:endParaRPr lang="tr-TR" dirty="0"/>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188248"/>
            <a:ext cx="8517837" cy="636625"/>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Değerlemede Geliştirme Analizi </a:t>
            </a: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 </a:t>
            </a:r>
          </a:p>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Gayrimenkul </a:t>
            </a: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Değerleme Süreci</a:t>
            </a:r>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200" y="2742161"/>
            <a:ext cx="2161600" cy="2744292"/>
          </a:xfrm>
          <a:prstGeom prst="rect">
            <a:avLst/>
          </a:prstGeom>
        </p:spPr>
      </p:pic>
    </p:spTree>
    <p:extLst>
      <p:ext uri="{BB962C8B-B14F-4D97-AF65-F5344CB8AC3E}">
        <p14:creationId xmlns:p14="http://schemas.microsoft.com/office/powerpoint/2010/main" val="291845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marL="214313" indent="-214313" algn="just">
              <a:buFont typeface="Wingdings" panose="05000000000000000000" pitchFamily="2" charset="2"/>
              <a:buChar char="Ø"/>
            </a:pPr>
            <a:r>
              <a:rPr lang="tr-TR" dirty="0"/>
              <a:t>Geliştirme analizinde öncelikle taşınmazın olası kullanım alternatifleri belirlenmekte ve en uygun alternatife göre proje tasarlanmaktadır.</a:t>
            </a:r>
          </a:p>
          <a:p>
            <a:pPr marL="214313" indent="-214313" algn="just">
              <a:buFont typeface="Wingdings" panose="05000000000000000000" pitchFamily="2" charset="2"/>
              <a:buChar char="Ø"/>
            </a:pPr>
            <a:endParaRPr lang="tr-TR" dirty="0"/>
          </a:p>
          <a:p>
            <a:pPr marL="214313" indent="-214313" algn="just">
              <a:buFont typeface="Wingdings" panose="05000000000000000000" pitchFamily="2" charset="2"/>
              <a:buChar char="Ø"/>
            </a:pPr>
            <a:r>
              <a:rPr lang="tr-TR" dirty="0"/>
              <a:t>Boş arsa üzerinde tasarlanan projenin paranın zaman değerini dikkate almayan teknikler (ortalama verimlilik yöntemi, geri ödeme süresi yöntemi) ve paranın zaman değerini dikkate alan teknikler (net bugünkü değer yöntemi, karlılık indeksi, iç verim oranı, nakit akıma bağlanmış geri ödeme süresi, yıllık eşdeğer gider yöntemi gibi) kullanılarak değerlendirilmesi yapılır. </a:t>
            </a: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702875"/>
            <a:ext cx="8517837" cy="318313"/>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Değerlemede Geliştirme Analizi </a:t>
            </a: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 </a:t>
            </a:r>
          </a:p>
        </p:txBody>
      </p:sp>
      <p:sp>
        <p:nvSpPr>
          <p:cNvPr id="4" name="Unvan 3"/>
          <p:cNvSpPr>
            <a:spLocks noGrp="1"/>
          </p:cNvSpPr>
          <p:nvPr>
            <p:ph type="title"/>
          </p:nvPr>
        </p:nvSpPr>
        <p:spPr/>
        <p:txBody>
          <a:bodyPr/>
          <a:lstStyle/>
          <a:p>
            <a:r>
              <a:rPr lang="tr-TR" dirty="0" smtClean="0"/>
              <a:t>  </a:t>
            </a:r>
            <a:endParaRPr lang="en-US" dirty="0"/>
          </a:p>
        </p:txBody>
      </p:sp>
      <p:pic>
        <p:nvPicPr>
          <p:cNvPr id="5"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7102" y="3790327"/>
            <a:ext cx="2238243" cy="1914551"/>
          </a:xfrm>
          <a:prstGeom prst="rect">
            <a:avLst/>
          </a:prstGeom>
        </p:spPr>
      </p:pic>
    </p:spTree>
    <p:extLst>
      <p:ext uri="{BB962C8B-B14F-4D97-AF65-F5344CB8AC3E}">
        <p14:creationId xmlns:p14="http://schemas.microsoft.com/office/powerpoint/2010/main" val="3118672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buClr>
                <a:srgbClr val="0000CC"/>
              </a:buClr>
            </a:pPr>
            <a:endParaRPr lang="tr-TR" dirty="0"/>
          </a:p>
          <a:p>
            <a:pPr algn="just">
              <a:buClr>
                <a:srgbClr val="0000CC"/>
              </a:buClr>
            </a:pPr>
            <a:r>
              <a:rPr lang="tr-TR" dirty="0"/>
              <a:t>Bu işlemde projenin sağladığı nakit akışların toplam bugünkü değerinden inşaat ve geliştirme masrafları düşülerek de arsanın payına düşen gelirlerin bugünkü değeri ortaya konulabilir. </a:t>
            </a:r>
          </a:p>
          <a:p>
            <a:pPr algn="just">
              <a:buClr>
                <a:srgbClr val="0000CC"/>
              </a:buClr>
            </a:pPr>
            <a:endParaRPr lang="tr-TR" dirty="0"/>
          </a:p>
          <a:p>
            <a:pPr algn="just">
              <a:buClr>
                <a:srgbClr val="0000CC"/>
              </a:buClr>
            </a:pPr>
            <a:r>
              <a:rPr lang="tr-TR" dirty="0"/>
              <a:t>Arsa üzerinde geliştirilmiş projenin değerleme çalışmasının yanı sıra; en etkin ve en verimli kullanımı sağlayacak şekilde arsa üzerinde proje geliştirme çalışmaları yapılmaktadır. Hazırlanan gölge projenin değerlemesi veya müşteri talepleri doğrultusunda geliştirilen projenin analizleri de raporlama çalışmalarına konu olabilmektedir.</a:t>
            </a: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79" y="694808"/>
            <a:ext cx="8517837" cy="636625"/>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Değerlemede Geliştirme Analizi </a:t>
            </a: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 </a:t>
            </a:r>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5"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6386" y="4217891"/>
            <a:ext cx="1964531" cy="1743075"/>
          </a:xfrm>
          <a:prstGeom prst="rect">
            <a:avLst/>
          </a:prstGeom>
        </p:spPr>
      </p:pic>
    </p:spTree>
    <p:extLst>
      <p:ext uri="{BB962C8B-B14F-4D97-AF65-F5344CB8AC3E}">
        <p14:creationId xmlns:p14="http://schemas.microsoft.com/office/powerpoint/2010/main" val="3208140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buClr>
                <a:srgbClr val="0000CC"/>
              </a:buClr>
            </a:pPr>
            <a:r>
              <a:rPr lang="tr-TR" dirty="0"/>
              <a:t>Değerlemede geliştirme yaklaşımında gayrimenkule teklif edilen bir veya birden fazla geliştirme projesi modeli uygulanarak, planlanan bir proje ve/veya arsa üzerinde geliştirilebilecek projeler varsayımlarla desteklenip modellenir. </a:t>
            </a:r>
          </a:p>
          <a:p>
            <a:pPr algn="just">
              <a:buClr>
                <a:srgbClr val="0000CC"/>
              </a:buClr>
            </a:pPr>
            <a:r>
              <a:rPr lang="tr-TR" dirty="0" smtClean="0"/>
              <a:t>Bu </a:t>
            </a:r>
            <a:r>
              <a:rPr lang="tr-TR" dirty="0"/>
              <a:t>modelleme yasal olarak mümkün, finansal olarak olanaklı, ekonomik olarak azami düzeyde verimli yani “en iyi ve en verimli kullanımı“ olmalıdır. </a:t>
            </a:r>
          </a:p>
          <a:p>
            <a:pPr algn="just">
              <a:buClr>
                <a:srgbClr val="0000CC"/>
              </a:buClr>
            </a:pPr>
            <a:r>
              <a:rPr lang="tr-TR" dirty="0" smtClean="0"/>
              <a:t>Bu </a:t>
            </a:r>
            <a:r>
              <a:rPr lang="tr-TR" dirty="0"/>
              <a:t>çalışmalarda projenin girişimci yönünden incelenmesi yapılır.</a:t>
            </a:r>
          </a:p>
          <a:p>
            <a:pPr algn="just">
              <a:buClr>
                <a:srgbClr val="0000CC"/>
              </a:buClr>
            </a:pPr>
            <a:r>
              <a:rPr lang="tr-TR" dirty="0" smtClean="0"/>
              <a:t>Çalışma </a:t>
            </a:r>
            <a:r>
              <a:rPr lang="tr-TR" dirty="0"/>
              <a:t>kapsamında proje konusu ürünün yer aldığı sektörün mevcut durumu ve geleceğe yönelik beklentilerin incelenmesi ve değerlendirilmesi söz konusudur. </a:t>
            </a: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653143"/>
            <a:ext cx="8517837" cy="171730"/>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Değerlemede Geliştirme Analizi </a:t>
            </a: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 </a:t>
            </a:r>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Tree>
    <p:extLst>
      <p:ext uri="{BB962C8B-B14F-4D97-AF65-F5344CB8AC3E}">
        <p14:creationId xmlns:p14="http://schemas.microsoft.com/office/powerpoint/2010/main" val="34559981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xmlns=""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25630</TotalTime>
  <Words>1122</Words>
  <Application>Microsoft Office PowerPoint</Application>
  <PresentationFormat>Ekran Gösterisi (4:3)</PresentationFormat>
  <Paragraphs>178</Paragraphs>
  <Slides>18</Slides>
  <Notes>0</Notes>
  <HiddenSlides>0</HiddenSlides>
  <MMClips>0</MMClips>
  <ScaleCrop>false</ScaleCrop>
  <HeadingPairs>
    <vt:vector size="4" baseType="variant">
      <vt:variant>
        <vt:lpstr>Tema</vt:lpstr>
      </vt:variant>
      <vt:variant>
        <vt:i4>3</vt:i4>
      </vt:variant>
      <vt:variant>
        <vt:lpstr>Slayt Başlıkları</vt:lpstr>
      </vt:variant>
      <vt:variant>
        <vt:i4>18</vt:i4>
      </vt:variant>
    </vt:vector>
  </HeadingPairs>
  <TitlesOfParts>
    <vt:vector size="21" baseType="lpstr">
      <vt:lpstr>ekonomi</vt:lpstr>
      <vt:lpstr>1_Rics</vt:lpstr>
      <vt:lpstr>h.t.</vt:lpstr>
      <vt:lpstr>PowerPoint Sunusu</vt:lpstr>
      <vt:lpstr>PowerPoint Sunusu</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asus</cp:lastModifiedBy>
  <cp:revision>919</cp:revision>
  <cp:lastPrinted>2016-10-24T07:53:35Z</cp:lastPrinted>
  <dcterms:created xsi:type="dcterms:W3CDTF">2016-09-18T09:35:24Z</dcterms:created>
  <dcterms:modified xsi:type="dcterms:W3CDTF">2020-02-12T11:15:11Z</dcterms:modified>
</cp:coreProperties>
</file>