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1" r:id="rId2"/>
    <p:sldId id="358" r:id="rId3"/>
    <p:sldId id="363" r:id="rId4"/>
    <p:sldId id="364" r:id="rId5"/>
    <p:sldId id="368" r:id="rId6"/>
    <p:sldId id="369" r:id="rId7"/>
    <p:sldId id="370" r:id="rId8"/>
    <p:sldId id="373" r:id="rId9"/>
    <p:sldId id="374" r:id="rId10"/>
    <p:sldId id="375" r:id="rId11"/>
    <p:sldId id="377" r:id="rId12"/>
    <p:sldId id="378" r:id="rId13"/>
    <p:sldId id="380" r:id="rId14"/>
    <p:sldId id="381" r:id="rId15"/>
    <p:sldId id="383" r:id="rId16"/>
    <p:sldId id="3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5" autoAdjust="0"/>
    <p:restoredTop sz="86429" autoAdjust="0"/>
  </p:normalViewPr>
  <p:slideViewPr>
    <p:cSldViewPr>
      <p:cViewPr varScale="1">
        <p:scale>
          <a:sx n="82" d="100"/>
          <a:sy n="82" d="100"/>
        </p:scale>
        <p:origin x="752" y="168"/>
      </p:cViewPr>
      <p:guideLst>
        <p:guide orient="horz" pos="2160"/>
        <p:guide pos="2880"/>
      </p:guideLst>
    </p:cSldViewPr>
  </p:slideViewPr>
  <p:outlineViewPr>
    <p:cViewPr>
      <p:scale>
        <a:sx n="33" d="100"/>
        <a:sy n="33" d="100"/>
      </p:scale>
      <p:origin x="0" y="678"/>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3" d="100"/>
          <a:sy n="83" d="100"/>
        </p:scale>
        <p:origin x="-13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400" kern="1200">
        <a:solidFill>
          <a:schemeClr val="tx1"/>
        </a:solidFill>
        <a:latin typeface="+mn-lt"/>
        <a:ea typeface="+mn-ea"/>
        <a:cs typeface="+mn-cs"/>
      </a:defRPr>
    </a:lvl4pPr>
    <a:lvl5pPr marL="1828800" algn="l" defTabSz="914400" rtl="0" eaLnBrk="1" latinLnBrk="0" hangingPunct="1">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If this PowerPoint presentation contains mathematical equations, you may need to check</a:t>
            </a:r>
            <a:r>
              <a:rPr lang="en-US" sz="2400" baseline="0" dirty="0"/>
              <a:t> that your computer has the following installed:</a:t>
            </a:r>
          </a:p>
          <a:p>
            <a:pPr marL="0" indent="0">
              <a:buNone/>
            </a:pPr>
            <a:r>
              <a:rPr lang="en-US" sz="2400" baseline="0" dirty="0"/>
              <a:t>1) </a:t>
            </a:r>
            <a:r>
              <a:rPr lang="en-US" sz="2400" baseline="0" dirty="0" err="1"/>
              <a:t>MathType</a:t>
            </a:r>
            <a:r>
              <a:rPr lang="en-US" sz="2400" baseline="0" dirty="0"/>
              <a:t> Plugin</a:t>
            </a:r>
          </a:p>
          <a:p>
            <a:pPr marL="0" indent="0">
              <a:buNone/>
            </a:pPr>
            <a:r>
              <a:rPr lang="en-US" sz="2400" baseline="0" dirty="0"/>
              <a:t>2) Math Player (free versions available)</a:t>
            </a:r>
          </a:p>
          <a:p>
            <a:pPr marL="0" indent="0">
              <a:buNone/>
            </a:pPr>
            <a:r>
              <a:rPr lang="en-US" sz="2400" baseline="0"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with the example of the book and the computer.</a:t>
            </a:r>
          </a:p>
          <a:p>
            <a:endParaRPr lang="en-US" dirty="0"/>
          </a:p>
          <a:p>
            <a:r>
              <a:rPr lang="en-US" dirty="0"/>
              <a:t>Ask students to think about the choice of driving 3 miles for the book in terms of the costs and benefits of doing so. What are the benefits of driving to get the book? (saving $10). What are the costs? (costs of gasoline, opportunity cost of your time). Students should recognize that if they choose to drive the 3 miles, the benefits are greater than the costs. If the benefits are greater than the costs for driving to buy the book, then that must also be the case with driving to save $10 on the computer.</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Students often have a hard time understanding the concept of equilibrium. So, this activity helps them understand it because they are making decisions based on it.  This works in classes of up to around 50.</a:t>
            </a:r>
          </a:p>
          <a:p>
            <a:endParaRPr lang="en-US" sz="900" dirty="0"/>
          </a:p>
          <a:p>
            <a:r>
              <a:rPr lang="en-US" sz="900" dirty="0"/>
              <a:t>Tell students that they each have one unit of a resource that’s needed by producers in 2 different markets. Their goal is to get as much for their unit of resource as possible by selling it in either market 1 or market 2 (indicate that market 1 is on one side of the room and market 2 is the other side). The resource rots quickly, so holding on to it gets them nothing. Demand for the resource is the same in both markets. Invite them to move to whichever market they want to sell their resource. Tell them that markets will remain open for a few minutes and they can move between markets and change their choice.</a:t>
            </a:r>
          </a:p>
          <a:p>
            <a:endParaRPr lang="en-US" sz="900" dirty="0"/>
          </a:p>
          <a:p>
            <a:r>
              <a:rPr lang="en-US" sz="900" dirty="0"/>
              <a:t>[IMPORTANT NOTE: pay attention to whether you have an even or odd number of students. If you have an odd number, you should participate, too.] Students will typically be rather tentative at first, but will choose one side of the room or the other. As they’re trying to decide, remind them that they can change their choice if they want to. Some students will start noticing how many others are on each side of the room. They should choose to go to the side of the room with the fewest number of students. If they hesitate, keep reminding them that the demand is the same in each market, that they can change their choices, etc.</a:t>
            </a:r>
          </a:p>
          <a:p>
            <a:endParaRPr lang="en-US" sz="900" dirty="0"/>
          </a:p>
          <a:p>
            <a:r>
              <a:rPr lang="en-US" sz="900" dirty="0"/>
              <a:t>Debrief—ask ones who lag—why did you hesitate? Take-away: even if you know nothing about supply and demand, invisible hand (incentives) led you to move to market with fewest number of sellers. Letting you make your own choices leads to prices being same in both markets. Also—half in each market is most efficient allocation (no other allocation would generate more value). So, acting in your own self-interest allocates resources in way that is socially optimal.</a:t>
            </a:r>
          </a:p>
          <a:p>
            <a:endParaRPr lang="en-US" sz="900" dirty="0"/>
          </a:p>
          <a:p>
            <a:r>
              <a:rPr lang="en-US" sz="900" dirty="0"/>
              <a:t>This is a great activity to drive home what equilibrium is—by having students discover it for themselves.</a:t>
            </a:r>
          </a:p>
          <a:p>
            <a:endParaRPr lang="en-IN"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equilibrium is a situation in which someone has no incentive to change his or her behavior. Use the example from the text about roommates and the reality that sometimes someone doesn’t do his or her fair share of the work—that is, someone is a free rider. You can also point out that any discussion of what is “fair” is a normative discussion. If there is a free riding situation, there are really two equilibriums: one for the group as a whole and one for the free rider. </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free rider is clearly in an equilibrium situation—there is no incentive for him/her to change his or her behavior. </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dirty="0"/>
              <a:t>First the group needs to decide what is “fair”</a:t>
            </a:r>
          </a:p>
          <a:p>
            <a:pPr defTabSz="966526">
              <a:defRPr/>
            </a:pPr>
            <a:r>
              <a:rPr lang="en-US" dirty="0"/>
              <a:t>Second some sort of pressure needs to be brought to bear on the free rider to get him/her to conform—to encourage him/her to conform to a group equilibrium.  </a:t>
            </a:r>
          </a:p>
          <a:p>
            <a:pPr defTabSz="966526">
              <a:defRPr/>
            </a:pPr>
            <a:endParaRPr lang="en-US" dirty="0"/>
          </a:p>
          <a:p>
            <a:pPr defTabSz="966526">
              <a:defRPr/>
            </a:pPr>
            <a:r>
              <a:rPr lang="en-US" dirty="0"/>
              <a:t>Markets have no mechanism for deciding what is “fair”. Also the size of the group can change whether a free rider gets away with it. With a small group, it’s easy to see who is not pulling his/her own weight, but in a larger group, that becomes more difficult.</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what’s wrong with that conclusion. Point out that sorting out cause and effect is an important part of economics.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typically answer that there is not enough of something. For an activity that works in classes up to around 100, get a bag of small candy (like Kisses). Make sure there are exactly enough pieces for every student in your class to have one piece, but don’t call attention to that. Hand the bag to a student and tell him/her to take as many as he/she wants and pass it on. Unless your class is very small, the chances are good that not everyone will get a piece because some students will take more than one. Point out that the number of pieces exactly matched the number of students—so is there scarcity? Point out that scarcity does not mean that there’s not enough to go around—it means that there’s not enough to satisfy everyone’s wants.</a:t>
            </a:r>
          </a:p>
          <a:p>
            <a:endParaRPr lang="en-US" dirty="0"/>
          </a:p>
          <a:p>
            <a:r>
              <a:rPr lang="en-US" dirty="0"/>
              <a:t>Note, even if everyone is considerate and only takes one, you can still present the “what if” scenario—what if Fred here was a real pig and had taken 20 pieces…would everyone have gotten a piece….?”</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normative economics requires a decision-maker that determines what the rules will be and why. You, as the “government” have decided that the fair allocation mechanism is that everyone gets one. But other allocation methods are viable (as discussed earlier) and you need to be able to explain why yours is superior. Or risk losing in the next instructor election!</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show of hands—how many would be willing to drive 3 miles to buy the book for $10. Then ask for a show of hands for the computer. Most students would drive to save on the book, but not on the computer. Ask why—they will say that they can save 50% on the book, but $10 off the price of the computer isn’t very much.</a:t>
            </a:r>
          </a:p>
          <a:p>
            <a:endParaRPr lang="en-US" dirty="0"/>
          </a:p>
          <a:p>
            <a:r>
              <a:rPr lang="en-US" dirty="0"/>
              <a:t>Put this in the context of opportunity cost: if you didn’t make the drive, how much would it cost you if you were in the market for the book? ($10). If you didn’t make the drive, what would it cost you if you were in the market for a computer? ($10). The value of what you gave up is the same. Point out that the answer to the first question (the book) isn’t important—what’s important is that the answers are the same. That is, students should recognize that if they would be willing to drive for the book, they should be willing to drive for the computer. Likewise, if they weren’t willing to drive for the book, they shouldn’t be willing to drive for the computer.</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show of hands—how many would be willing to drive 3 miles to buy the book for $10. Then ask for a show of hands for the computer. Most students would drive to save on the book, but not on the computer. Ask why—they will say that they can save 50% on the book, but $10 off the price of the computer isn’t very much.</a:t>
            </a:r>
          </a:p>
          <a:p>
            <a:endParaRPr lang="en-US" dirty="0"/>
          </a:p>
          <a:p>
            <a:r>
              <a:rPr lang="en-US" dirty="0"/>
              <a:t>Put this in the context of opportunity cost: if you didn’t make the drive, how much would it cost you if you were in the market for the book? ($10). If you didn’t make the drive, what would it cost you if you were in the market for a computer? ($10). The value of what you gave up is the same. Point out that the answer to the first question (the book) isn’t important—what’s important is that the answers are the same. That is, students should recognize that if they would be willing to drive for the book, they should be willing to drive for the computer. Likewise, if they weren’t willing to drive for the book, they shouldn’t be willing to drive for the computer.</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491278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4" name="TextBox 13"/>
          <p:cNvSpPr txBox="1"/>
          <p:nvPr userDrawn="1"/>
        </p:nvSpPr>
        <p:spPr>
          <a:xfrm>
            <a:off x="2895600" y="6428601"/>
            <a:ext cx="60960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2" name="TextBox 11"/>
          <p:cNvSpPr txBox="1"/>
          <p:nvPr userDrawn="1"/>
        </p:nvSpPr>
        <p:spPr>
          <a:xfrm>
            <a:off x="2895600" y="6428601"/>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7" name="TextBox 16"/>
          <p:cNvSpPr txBox="1"/>
          <p:nvPr userDrawn="1"/>
        </p:nvSpPr>
        <p:spPr>
          <a:xfrm>
            <a:off x="3124200" y="6428601"/>
            <a:ext cx="57150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1"/>
            <a:ext cx="8229600" cy="1371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Text Placeholder 4"/>
          <p:cNvSpPr>
            <a:spLocks noGrp="1"/>
          </p:cNvSpPr>
          <p:nvPr>
            <p:ph type="body" sz="quarter" idx="14"/>
          </p:nvPr>
        </p:nvSpPr>
        <p:spPr>
          <a:xfrm>
            <a:off x="609600" y="5562600"/>
            <a:ext cx="2209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0531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3" name="Content Placeholder 2"/>
          <p:cNvSpPr>
            <a:spLocks noGrp="1"/>
          </p:cNvSpPr>
          <p:nvPr>
            <p:ph sz="quarter" idx="16"/>
          </p:nvPr>
        </p:nvSpPr>
        <p:spPr>
          <a:xfrm>
            <a:off x="4419600" y="6477000"/>
            <a:ext cx="4267200" cy="381000"/>
          </a:xfrm>
        </p:spPr>
        <p:txBody>
          <a:bodyPr/>
          <a:lstStyle>
            <a:lvl2pPr marL="0" indent="0">
              <a:buFontTx/>
              <a:buNone/>
              <a:defRPr/>
            </a:lvl2pPr>
          </a:lstStyle>
          <a:p>
            <a:pPr lvl="1"/>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25685"/>
            <a:ext cx="918000" cy="279915"/>
          </a:xfrm>
          <a:prstGeom prst="rect">
            <a:avLst/>
          </a:prstGeom>
        </p:spPr>
      </p:pic>
      <p:sp>
        <p:nvSpPr>
          <p:cNvPr id="2" name="Rectangle 1"/>
          <p:cNvSpPr/>
          <p:nvPr userDrawn="1"/>
        </p:nvSpPr>
        <p:spPr>
          <a:xfrm>
            <a:off x="2949677" y="6449340"/>
            <a:ext cx="5640600" cy="276999"/>
          </a:xfrm>
          <a:prstGeom prst="rect">
            <a:avLst/>
          </a:prstGeom>
        </p:spPr>
        <p:txBody>
          <a:bodyPr wrap="square">
            <a:spAutoFit/>
          </a:bodyPr>
          <a:lstStyle/>
          <a:p>
            <a:pPr marL="0" indent="0" algn="r">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3/13/20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5" name="TextBox 14"/>
          <p:cNvSpPr txBox="1"/>
          <p:nvPr userDrawn="1"/>
        </p:nvSpPr>
        <p:spPr>
          <a:xfrm>
            <a:off x="2514600" y="6428601"/>
            <a:ext cx="6400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8" name="TextBox 7"/>
          <p:cNvSpPr txBox="1"/>
          <p:nvPr userDrawn="1"/>
        </p:nvSpPr>
        <p:spPr>
          <a:xfrm>
            <a:off x="2971800" y="6425685"/>
            <a:ext cx="5638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err="1"/>
              <a:t>Makroiktisat</a:t>
            </a:r>
            <a:r>
              <a:rPr lang="en-US" sz="3600" dirty="0"/>
              <a:t> </a:t>
            </a:r>
          </a:p>
        </p:txBody>
      </p:sp>
      <p:sp>
        <p:nvSpPr>
          <p:cNvPr id="10" name="Text Placeholder 9"/>
          <p:cNvSpPr>
            <a:spLocks noGrp="1"/>
          </p:cNvSpPr>
          <p:nvPr>
            <p:ph type="body" sz="quarter" idx="13"/>
          </p:nvPr>
        </p:nvSpPr>
        <p:spPr/>
        <p:txBody>
          <a:bodyPr/>
          <a:lstStyle/>
          <a:p>
            <a:r>
              <a:rPr lang="en-US" sz="2400" dirty="0" err="1">
                <a:latin typeface="Times New Roman" panose="02020603050405020304" pitchFamily="18" charset="0"/>
                <a:cs typeface="Times New Roman" panose="02020603050405020304" pitchFamily="18" charset="0"/>
              </a:rPr>
              <a:t>Acemoğlu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İkinci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Basım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Seçilmiş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Slaytlar</a:t>
            </a:r>
            <a:r>
              <a:rPr lang="en-US" sz="2400" dirty="0">
                <a:latin typeface="Times New Roman" panose="02020603050405020304" pitchFamily="18" charset="0"/>
                <a:cs typeface="Times New Roman" panose="02020603050405020304" pitchFamily="18" charset="0"/>
              </a:rPr>
              <a:t>)</a:t>
            </a:r>
          </a:p>
        </p:txBody>
      </p:sp>
      <p:sp>
        <p:nvSpPr>
          <p:cNvPr id="11" name="Text Placeholder 10"/>
          <p:cNvSpPr>
            <a:spLocks noGrp="1"/>
          </p:cNvSpPr>
          <p:nvPr>
            <p:ph type="body" sz="quarter" idx="14"/>
          </p:nvPr>
        </p:nvSpPr>
        <p:spPr>
          <a:xfrm>
            <a:off x="4800600" y="2438400"/>
            <a:ext cx="3657600" cy="762000"/>
          </a:xfrm>
        </p:spPr>
        <p:txBody>
          <a:bodyPr/>
          <a:lstStyle/>
          <a:p>
            <a:pPr algn="ctr"/>
            <a:r>
              <a:rPr lang="en-US" sz="4000" b="1">
                <a:solidFill>
                  <a:srgbClr val="000000"/>
                </a:solidFill>
                <a:latin typeface="+mj-lt"/>
                <a:cs typeface="Times New Roman" pitchFamily="18" charset="0"/>
              </a:rPr>
              <a:t>Bölüm </a:t>
            </a:r>
            <a:r>
              <a:rPr lang="en-US" sz="4000" b="1" dirty="0">
                <a:solidFill>
                  <a:srgbClr val="000000"/>
                </a:solidFill>
                <a:latin typeface="+mj-lt"/>
                <a:cs typeface="Times New Roman" pitchFamily="18" charset="0"/>
              </a:rPr>
              <a:t>1</a:t>
            </a:r>
          </a:p>
        </p:txBody>
      </p:sp>
      <p:sp>
        <p:nvSpPr>
          <p:cNvPr id="12" name="Text Placeholder 11"/>
          <p:cNvSpPr>
            <a:spLocks noGrp="1"/>
          </p:cNvSpPr>
          <p:nvPr>
            <p:ph type="body" sz="quarter" idx="15"/>
          </p:nvPr>
        </p:nvSpPr>
        <p:spPr>
          <a:xfrm>
            <a:off x="4724400" y="3200400"/>
            <a:ext cx="3657600" cy="1905000"/>
          </a:xfrm>
        </p:spPr>
        <p:txBody>
          <a:bodyPr/>
          <a:lstStyle/>
          <a:p>
            <a:pPr algn="ctr"/>
            <a:r>
              <a:rPr lang="en-US" sz="3600" dirty="0" err="1"/>
              <a:t>İktisadın</a:t>
            </a:r>
            <a:r>
              <a:rPr lang="en-US" sz="3600" dirty="0"/>
              <a:t> </a:t>
            </a:r>
            <a:r>
              <a:rPr lang="en-US" sz="3600" dirty="0" err="1"/>
              <a:t>İlkeleri</a:t>
            </a:r>
            <a:r>
              <a:rPr lang="en-US" sz="3600" dirty="0"/>
              <a:t> </a:t>
            </a:r>
            <a:r>
              <a:rPr lang="en-US" sz="3600" dirty="0" err="1"/>
              <a:t>ve</a:t>
            </a:r>
            <a:r>
              <a:rPr lang="en-US" sz="3600" dirty="0"/>
              <a:t> </a:t>
            </a:r>
            <a:r>
              <a:rPr lang="en-US" sz="3600" dirty="0" err="1"/>
              <a:t>İşleyişi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458200" cy="1097280"/>
          </a:xfrm>
        </p:spPr>
        <p:txBody>
          <a:bodyPr/>
          <a:lstStyle/>
          <a:p>
            <a:r>
              <a:rPr lang="en-US" sz="3200" dirty="0" err="1"/>
              <a:t>Değiş-tokuş</a:t>
            </a:r>
            <a:r>
              <a:rPr lang="en-US" sz="3200" dirty="0"/>
              <a:t> </a:t>
            </a:r>
            <a:r>
              <a:rPr lang="en-US" sz="3200" dirty="0" err="1"/>
              <a:t>ve</a:t>
            </a:r>
            <a:r>
              <a:rPr lang="en-US" sz="3200" dirty="0"/>
              <a:t> </a:t>
            </a:r>
            <a:r>
              <a:rPr lang="en-US" sz="3200" dirty="0" err="1"/>
              <a:t>bütçe</a:t>
            </a:r>
            <a:r>
              <a:rPr lang="en-US" sz="3200" dirty="0"/>
              <a:t> </a:t>
            </a:r>
            <a:r>
              <a:rPr lang="en-US" sz="3200" dirty="0" err="1"/>
              <a:t>kısıtı</a:t>
            </a:r>
            <a:endParaRPr lang="en-IN" sz="2400" dirty="0"/>
          </a:p>
        </p:txBody>
      </p:sp>
      <p:pic>
        <p:nvPicPr>
          <p:cNvPr id="8" name="Picture 7" descr="A photo shows a gold balancing sca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8248" y="1612800"/>
            <a:ext cx="6879752" cy="4864200"/>
          </a:xfrm>
          <a:prstGeom prst="rect">
            <a:avLst/>
          </a:prstGeom>
        </p:spPr>
      </p:pic>
      <p:sp>
        <p:nvSpPr>
          <p:cNvPr id="3" name="Content Placeholder 2"/>
          <p:cNvSpPr>
            <a:spLocks noGrp="1"/>
          </p:cNvSpPr>
          <p:nvPr>
            <p:ph idx="1"/>
          </p:nvPr>
        </p:nvSpPr>
        <p:spPr>
          <a:xfrm>
            <a:off x="2209800" y="4876800"/>
            <a:ext cx="1371600" cy="762000"/>
          </a:xfrm>
        </p:spPr>
        <p:txBody>
          <a:bodyPr/>
          <a:lstStyle/>
          <a:p>
            <a:pPr marL="0" indent="0">
              <a:buNone/>
            </a:pPr>
            <a:r>
              <a:rPr lang="en-US" sz="2800" dirty="0" err="1"/>
              <a:t>Maliyet</a:t>
            </a:r>
            <a:endParaRPr lang="en-US" sz="2800" dirty="0"/>
          </a:p>
        </p:txBody>
      </p:sp>
      <p:sp>
        <p:nvSpPr>
          <p:cNvPr id="4" name="Content Placeholder 3"/>
          <p:cNvSpPr>
            <a:spLocks noGrp="1"/>
          </p:cNvSpPr>
          <p:nvPr>
            <p:ph idx="13"/>
          </p:nvPr>
        </p:nvSpPr>
        <p:spPr>
          <a:xfrm>
            <a:off x="6019800" y="4876800"/>
            <a:ext cx="1371600" cy="762000"/>
          </a:xfrm>
        </p:spPr>
        <p:txBody>
          <a:bodyPr/>
          <a:lstStyle/>
          <a:p>
            <a:pPr marL="0" indent="0">
              <a:buNone/>
            </a:pPr>
            <a:r>
              <a:rPr lang="en-US" sz="2800" dirty="0"/>
              <a:t>Fayda</a:t>
            </a:r>
          </a:p>
        </p:txBody>
      </p:sp>
    </p:spTree>
    <p:extLst>
      <p:ext uri="{BB962C8B-B14F-4D97-AF65-F5344CB8AC3E}">
        <p14:creationId xmlns:p14="http://schemas.microsoft.com/office/powerpoint/2010/main" val="328306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15372"/>
            <a:ext cx="8610600" cy="1097280"/>
          </a:xfrm>
        </p:spPr>
        <p:txBody>
          <a:bodyPr/>
          <a:lstStyle/>
          <a:p>
            <a:pPr marL="182880" indent="0">
              <a:spcBef>
                <a:spcPts val="1200"/>
              </a:spcBef>
            </a:pPr>
            <a:r>
              <a:rPr lang="en-US" sz="3600" dirty="0" err="1"/>
              <a:t>Denge</a:t>
            </a:r>
            <a:endParaRPr lang="en-US" sz="3200" dirty="0"/>
          </a:p>
        </p:txBody>
      </p:sp>
      <p:sp>
        <p:nvSpPr>
          <p:cNvPr id="4" name="Content Placeholder 2"/>
          <p:cNvSpPr>
            <a:spLocks noGrp="1"/>
          </p:cNvSpPr>
          <p:nvPr>
            <p:ph idx="1"/>
          </p:nvPr>
        </p:nvSpPr>
        <p:spPr>
          <a:xfrm>
            <a:off x="533400" y="1828800"/>
            <a:ext cx="8153400" cy="3200400"/>
          </a:xfrm>
        </p:spPr>
        <p:txBody>
          <a:bodyPr/>
          <a:lstStyle/>
          <a:p>
            <a:pPr marL="0" indent="0">
              <a:lnSpc>
                <a:spcPct val="150000"/>
              </a:lnSpc>
              <a:spcBef>
                <a:spcPts val="2400"/>
              </a:spcBef>
              <a:buSzPct val="100000"/>
              <a:buNone/>
            </a:pPr>
            <a:r>
              <a:rPr lang="en-US" sz="3200" dirty="0" err="1">
                <a:solidFill>
                  <a:srgbClr val="000000"/>
                </a:solidFill>
                <a:cs typeface="Times New Roman" pitchFamily="18" charset="0"/>
              </a:rPr>
              <a:t>İktisadi</a:t>
            </a:r>
            <a:r>
              <a:rPr lang="en-US" sz="3200" dirty="0">
                <a:solidFill>
                  <a:srgbClr val="000000"/>
                </a:solidFill>
                <a:cs typeface="Times New Roman" pitchFamily="18" charset="0"/>
              </a:rPr>
              <a:t> </a:t>
            </a:r>
            <a:r>
              <a:rPr lang="en-US" sz="3200" dirty="0" err="1">
                <a:solidFill>
                  <a:srgbClr val="000000"/>
                </a:solidFill>
                <a:cs typeface="Times New Roman" pitchFamily="18" charset="0"/>
              </a:rPr>
              <a:t>denge</a:t>
            </a:r>
            <a:r>
              <a:rPr lang="en-US" sz="3200" dirty="0">
                <a:solidFill>
                  <a:srgbClr val="000000"/>
                </a:solidFill>
                <a:cs typeface="Times New Roman" pitchFamily="18" charset="0"/>
              </a:rPr>
              <a:t> </a:t>
            </a:r>
            <a:r>
              <a:rPr lang="en-US" sz="3200" dirty="0" err="1">
                <a:solidFill>
                  <a:srgbClr val="000000"/>
                </a:solidFill>
                <a:cs typeface="Times New Roman" pitchFamily="18" charset="0"/>
              </a:rPr>
              <a:t>durumu</a:t>
            </a:r>
            <a:r>
              <a:rPr lang="en-US" sz="3200" dirty="0">
                <a:solidFill>
                  <a:srgbClr val="000000"/>
                </a:solidFill>
                <a:cs typeface="Times New Roman" pitchFamily="18" charset="0"/>
              </a:rPr>
              <a:t> </a:t>
            </a:r>
            <a:r>
              <a:rPr lang="en-US" sz="3200" dirty="0" err="1">
                <a:solidFill>
                  <a:srgbClr val="000000"/>
                </a:solidFill>
                <a:cs typeface="Times New Roman" pitchFamily="18" charset="0"/>
              </a:rPr>
              <a:t>herkesin</a:t>
            </a:r>
            <a:r>
              <a:rPr lang="en-US" sz="3200" dirty="0">
                <a:solidFill>
                  <a:srgbClr val="000000"/>
                </a:solidFill>
                <a:cs typeface="Times New Roman" pitchFamily="18" charset="0"/>
              </a:rPr>
              <a:t> </a:t>
            </a:r>
            <a:r>
              <a:rPr lang="en-US" sz="3200" dirty="0" err="1">
                <a:solidFill>
                  <a:srgbClr val="000000"/>
                </a:solidFill>
                <a:cs typeface="Times New Roman" pitchFamily="18" charset="0"/>
              </a:rPr>
              <a:t>en</a:t>
            </a:r>
            <a:r>
              <a:rPr lang="en-US" sz="3200" dirty="0">
                <a:solidFill>
                  <a:srgbClr val="000000"/>
                </a:solidFill>
                <a:cs typeface="Times New Roman" pitchFamily="18" charset="0"/>
              </a:rPr>
              <a:t> </a:t>
            </a:r>
            <a:r>
              <a:rPr lang="en-US" sz="3200" dirty="0" err="1">
                <a:solidFill>
                  <a:srgbClr val="000000"/>
                </a:solidFill>
                <a:cs typeface="Times New Roman" pitchFamily="18" charset="0"/>
              </a:rPr>
              <a:t>iyi</a:t>
            </a:r>
            <a:r>
              <a:rPr lang="en-US" sz="3200" dirty="0">
                <a:solidFill>
                  <a:srgbClr val="000000"/>
                </a:solidFill>
                <a:cs typeface="Times New Roman" pitchFamily="18" charset="0"/>
              </a:rPr>
              <a:t> </a:t>
            </a:r>
            <a:r>
              <a:rPr lang="en-US" sz="3200" dirty="0" err="1">
                <a:solidFill>
                  <a:srgbClr val="000000"/>
                </a:solidFill>
                <a:cs typeface="Times New Roman" pitchFamily="18" charset="0"/>
              </a:rPr>
              <a:t>tercihine</a:t>
            </a:r>
            <a:r>
              <a:rPr lang="en-US" sz="3200" dirty="0">
                <a:solidFill>
                  <a:srgbClr val="000000"/>
                </a:solidFill>
                <a:cs typeface="Times New Roman" pitchFamily="18" charset="0"/>
              </a:rPr>
              <a:t> </a:t>
            </a:r>
            <a:r>
              <a:rPr lang="en-US" sz="3200" dirty="0" err="1">
                <a:solidFill>
                  <a:srgbClr val="000000"/>
                </a:solidFill>
                <a:cs typeface="Times New Roman" pitchFamily="18" charset="0"/>
              </a:rPr>
              <a:t>erişmiş</a:t>
            </a:r>
            <a:r>
              <a:rPr lang="en-US" sz="3200" dirty="0">
                <a:solidFill>
                  <a:srgbClr val="000000"/>
                </a:solidFill>
                <a:cs typeface="Times New Roman" pitchFamily="18" charset="0"/>
              </a:rPr>
              <a:t> </a:t>
            </a:r>
            <a:r>
              <a:rPr lang="en-US" sz="3200" dirty="0" err="1">
                <a:solidFill>
                  <a:srgbClr val="000000"/>
                </a:solidFill>
                <a:cs typeface="Times New Roman" pitchFamily="18" charset="0"/>
              </a:rPr>
              <a:t>olduğu</a:t>
            </a:r>
            <a:r>
              <a:rPr lang="en-US" sz="3200" dirty="0">
                <a:solidFill>
                  <a:srgbClr val="000000"/>
                </a:solidFill>
                <a:cs typeface="Times New Roman" pitchFamily="18" charset="0"/>
              </a:rPr>
              <a:t>, </a:t>
            </a:r>
            <a:r>
              <a:rPr lang="en-US" sz="3200" dirty="0" err="1">
                <a:solidFill>
                  <a:srgbClr val="000000"/>
                </a:solidFill>
                <a:cs typeface="Times New Roman" pitchFamily="18" charset="0"/>
              </a:rPr>
              <a:t>kimsenin</a:t>
            </a:r>
            <a:r>
              <a:rPr lang="en-US" sz="3200" dirty="0">
                <a:solidFill>
                  <a:srgbClr val="000000"/>
                </a:solidFill>
                <a:cs typeface="Times New Roman" pitchFamily="18" charset="0"/>
              </a:rPr>
              <a:t> </a:t>
            </a:r>
            <a:r>
              <a:rPr lang="en-US" sz="3200" dirty="0" err="1">
                <a:solidFill>
                  <a:srgbClr val="000000"/>
                </a:solidFill>
                <a:cs typeface="Times New Roman" pitchFamily="18" charset="0"/>
              </a:rPr>
              <a:t>değiştirmek</a:t>
            </a:r>
            <a:r>
              <a:rPr lang="en-US" sz="3200" dirty="0">
                <a:solidFill>
                  <a:srgbClr val="000000"/>
                </a:solidFill>
                <a:cs typeface="Times New Roman" pitchFamily="18" charset="0"/>
              </a:rPr>
              <a:t> </a:t>
            </a:r>
            <a:r>
              <a:rPr lang="en-US" sz="3200" dirty="0" err="1">
                <a:solidFill>
                  <a:srgbClr val="000000"/>
                </a:solidFill>
                <a:cs typeface="Times New Roman" pitchFamily="18" charset="0"/>
              </a:rPr>
              <a:t>istemediği</a:t>
            </a:r>
            <a:r>
              <a:rPr lang="en-US" sz="3200" dirty="0">
                <a:solidFill>
                  <a:srgbClr val="000000"/>
                </a:solidFill>
                <a:cs typeface="Times New Roman" pitchFamily="18" charset="0"/>
              </a:rPr>
              <a:t> durum</a:t>
            </a:r>
            <a:endParaRPr lang="en-US" sz="3200" dirty="0">
              <a:cs typeface="Times New Roman" pitchFamily="18" charset="0"/>
            </a:endParaRPr>
          </a:p>
        </p:txBody>
      </p:sp>
    </p:spTree>
    <p:extLst>
      <p:ext uri="{BB962C8B-B14F-4D97-AF65-F5344CB8AC3E}">
        <p14:creationId xmlns:p14="http://schemas.microsoft.com/office/powerpoint/2010/main" val="20959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15372"/>
            <a:ext cx="8610600" cy="1097280"/>
          </a:xfrm>
        </p:spPr>
        <p:txBody>
          <a:bodyPr/>
          <a:lstStyle/>
          <a:p>
            <a:pPr marL="182880" indent="0">
              <a:spcBef>
                <a:spcPts val="1200"/>
              </a:spcBef>
            </a:pPr>
            <a:r>
              <a:rPr lang="en-US" sz="3600" dirty="0" err="1"/>
              <a:t>Denge</a:t>
            </a:r>
            <a:endParaRPr lang="en-US" sz="3200" dirty="0"/>
          </a:p>
        </p:txBody>
      </p:sp>
      <p:sp>
        <p:nvSpPr>
          <p:cNvPr id="6" name="Content Placeholder 5"/>
          <p:cNvSpPr>
            <a:spLocks noGrp="1"/>
          </p:cNvSpPr>
          <p:nvPr>
            <p:ph idx="1"/>
          </p:nvPr>
        </p:nvSpPr>
        <p:spPr>
          <a:xfrm>
            <a:off x="457200" y="1600201"/>
            <a:ext cx="8229600" cy="1143000"/>
          </a:xfrm>
        </p:spPr>
        <p:txBody>
          <a:bodyPr/>
          <a:lstStyle/>
          <a:p>
            <a:pPr marL="0" indent="0">
              <a:lnSpc>
                <a:spcPct val="150000"/>
              </a:lnSpc>
              <a:buNone/>
            </a:pPr>
            <a:r>
              <a:rPr lang="en-US" sz="2800" dirty="0" err="1">
                <a:solidFill>
                  <a:srgbClr val="000000"/>
                </a:solidFill>
                <a:cs typeface="Times New Roman" pitchFamily="18" charset="0"/>
              </a:rPr>
              <a:t>Tanımı</a:t>
            </a:r>
            <a:endParaRPr lang="en-US" sz="2800" dirty="0"/>
          </a:p>
        </p:txBody>
      </p:sp>
      <p:pic>
        <p:nvPicPr>
          <p:cNvPr id="7" name="Picture 6" descr="A photo shows 3d illustration of Balancing balls on boar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4546" y="2163260"/>
            <a:ext cx="5142054" cy="3856540"/>
          </a:xfrm>
          <a:prstGeom prst="rect">
            <a:avLst/>
          </a:prstGeom>
        </p:spPr>
      </p:pic>
    </p:spTree>
    <p:extLst>
      <p:ext uri="{BB962C8B-B14F-4D97-AF65-F5344CB8AC3E}">
        <p14:creationId xmlns:p14="http://schemas.microsoft.com/office/powerpoint/2010/main" val="271372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spcBef>
                <a:spcPts val="600"/>
              </a:spcBef>
            </a:pPr>
            <a:r>
              <a:rPr lang="en-US" sz="3600" dirty="0" err="1"/>
              <a:t>Denge</a:t>
            </a:r>
            <a:endParaRPr lang="en-US" sz="3200" dirty="0"/>
          </a:p>
        </p:txBody>
      </p:sp>
      <p:pic>
        <p:nvPicPr>
          <p:cNvPr id="12" name="Picture 11" descr="A photo shows man sitting on a sofa watching tv with hands folded behind his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371600"/>
            <a:ext cx="3770059" cy="2514600"/>
          </a:xfrm>
          <a:prstGeom prst="rect">
            <a:avLst/>
          </a:prstGeom>
          <a:ln>
            <a:solidFill>
              <a:srgbClr val="000000"/>
            </a:solidFill>
          </a:ln>
        </p:spPr>
      </p:pic>
      <p:sp>
        <p:nvSpPr>
          <p:cNvPr id="4" name="Content Placeholder 3"/>
          <p:cNvSpPr>
            <a:spLocks noGrp="1"/>
          </p:cNvSpPr>
          <p:nvPr>
            <p:ph idx="1"/>
          </p:nvPr>
        </p:nvSpPr>
        <p:spPr>
          <a:xfrm>
            <a:off x="457200" y="4114800"/>
            <a:ext cx="3617659" cy="2011363"/>
          </a:xfrm>
        </p:spPr>
        <p:txBody>
          <a:bodyPr/>
          <a:lstStyle/>
          <a:p>
            <a:pPr marL="91440" indent="0">
              <a:lnSpc>
                <a:spcPct val="150000"/>
              </a:lnSpc>
              <a:spcBef>
                <a:spcPts val="300"/>
              </a:spcBef>
              <a:buNone/>
            </a:pPr>
            <a:r>
              <a:rPr lang="en-US" sz="2800" dirty="0" err="1">
                <a:cs typeface="Times New Roman" pitchFamily="18" charset="0"/>
              </a:rPr>
              <a:t>Sizce</a:t>
            </a:r>
            <a:r>
              <a:rPr lang="en-US" sz="2800" dirty="0">
                <a:cs typeface="Times New Roman" pitchFamily="18" charset="0"/>
              </a:rPr>
              <a:t> </a:t>
            </a:r>
            <a:r>
              <a:rPr lang="en-US" sz="2800" dirty="0" err="1">
                <a:cs typeface="Times New Roman" pitchFamily="18" charset="0"/>
              </a:rPr>
              <a:t>hangi</a:t>
            </a:r>
            <a:r>
              <a:rPr lang="en-US" sz="2800" dirty="0">
                <a:cs typeface="Times New Roman" pitchFamily="18" charset="0"/>
              </a:rPr>
              <a:t> </a:t>
            </a:r>
            <a:r>
              <a:rPr lang="en-US" sz="2800" dirty="0" err="1">
                <a:cs typeface="Times New Roman" pitchFamily="18" charset="0"/>
              </a:rPr>
              <a:t>birey</a:t>
            </a:r>
            <a:r>
              <a:rPr lang="en-US" sz="2800" dirty="0">
                <a:cs typeface="Times New Roman" pitchFamily="18" charset="0"/>
              </a:rPr>
              <a:t> </a:t>
            </a:r>
            <a:r>
              <a:rPr lang="en-US" sz="2800" dirty="0" err="1">
                <a:cs typeface="Times New Roman" pitchFamily="18" charset="0"/>
              </a:rPr>
              <a:t>dengeyi</a:t>
            </a:r>
            <a:r>
              <a:rPr lang="en-US" sz="2800" dirty="0">
                <a:cs typeface="Times New Roman" pitchFamily="18" charset="0"/>
              </a:rPr>
              <a:t> </a:t>
            </a:r>
            <a:r>
              <a:rPr lang="en-US" sz="2800" dirty="0" err="1">
                <a:cs typeface="Times New Roman" pitchFamily="18" charset="0"/>
              </a:rPr>
              <a:t>deneyimleyebiliyor</a:t>
            </a:r>
            <a:r>
              <a:rPr lang="en-US" sz="2800" dirty="0">
                <a:cs typeface="Times New Roman" pitchFamily="18" charset="0"/>
              </a:rPr>
              <a:t>?</a:t>
            </a:r>
          </a:p>
        </p:txBody>
      </p:sp>
      <p:pic>
        <p:nvPicPr>
          <p:cNvPr id="9" name="Picture 8" descr="A photo shows housemaid Washing Dishes in the Kitch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276600"/>
            <a:ext cx="3770059" cy="2514600"/>
          </a:xfrm>
          <a:prstGeom prst="rect">
            <a:avLst/>
          </a:prstGeom>
          <a:ln>
            <a:solidFill>
              <a:srgbClr val="000000"/>
            </a:solidFill>
          </a:ln>
        </p:spPr>
      </p:pic>
    </p:spTree>
    <p:extLst>
      <p:ext uri="{BB962C8B-B14F-4D97-AF65-F5344CB8AC3E}">
        <p14:creationId xmlns:p14="http://schemas.microsoft.com/office/powerpoint/2010/main" val="277067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spcBef>
                <a:spcPts val="600"/>
              </a:spcBef>
            </a:pPr>
            <a:r>
              <a:rPr lang="en-US" sz="3600" dirty="0" err="1"/>
              <a:t>Denge</a:t>
            </a:r>
            <a:endParaRPr lang="en-US" sz="3200" dirty="0"/>
          </a:p>
        </p:txBody>
      </p:sp>
      <p:sp>
        <p:nvSpPr>
          <p:cNvPr id="5" name="Content Placeholder 4"/>
          <p:cNvSpPr>
            <a:spLocks noGrp="1"/>
          </p:cNvSpPr>
          <p:nvPr>
            <p:ph idx="1"/>
          </p:nvPr>
        </p:nvSpPr>
        <p:spPr>
          <a:xfrm>
            <a:off x="457200" y="2514600"/>
            <a:ext cx="3581400" cy="2895600"/>
          </a:xfrm>
        </p:spPr>
        <p:txBody>
          <a:bodyPr/>
          <a:lstStyle/>
          <a:p>
            <a:pPr marL="0" indent="0">
              <a:lnSpc>
                <a:spcPct val="200000"/>
              </a:lnSpc>
              <a:buNone/>
            </a:pPr>
            <a:r>
              <a:rPr lang="en-US" sz="2800" dirty="0" err="1">
                <a:cs typeface="Times New Roman" pitchFamily="18" charset="0"/>
              </a:rPr>
              <a:t>Davranışını</a:t>
            </a:r>
            <a:r>
              <a:rPr lang="en-US" sz="2800" dirty="0">
                <a:cs typeface="Times New Roman" pitchFamily="18" charset="0"/>
              </a:rPr>
              <a:t> </a:t>
            </a:r>
            <a:r>
              <a:rPr lang="en-US" sz="2800" dirty="0" err="1">
                <a:cs typeface="Times New Roman" pitchFamily="18" charset="0"/>
              </a:rPr>
              <a:t>değiştirmesi</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etken</a:t>
            </a:r>
            <a:r>
              <a:rPr lang="en-US" sz="2800" dirty="0">
                <a:cs typeface="Times New Roman" pitchFamily="18" charset="0"/>
              </a:rPr>
              <a:t> </a:t>
            </a:r>
            <a:r>
              <a:rPr lang="en-US" sz="2800" dirty="0" err="1">
                <a:cs typeface="Times New Roman" pitchFamily="18" charset="0"/>
              </a:rPr>
              <a:t>var</a:t>
            </a:r>
            <a:r>
              <a:rPr lang="en-US" sz="2800" dirty="0">
                <a:cs typeface="Times New Roman" pitchFamily="18" charset="0"/>
              </a:rPr>
              <a:t> </a:t>
            </a:r>
            <a:r>
              <a:rPr lang="en-US" sz="2800" dirty="0" err="1">
                <a:cs typeface="Times New Roman" pitchFamily="18" charset="0"/>
              </a:rPr>
              <a:t>mı</a:t>
            </a:r>
            <a:r>
              <a:rPr lang="en-US" sz="2800" dirty="0">
                <a:cs typeface="Times New Roman" pitchFamily="18" charset="0"/>
              </a:rPr>
              <a:t>?</a:t>
            </a:r>
          </a:p>
        </p:txBody>
      </p:sp>
      <p:pic>
        <p:nvPicPr>
          <p:cNvPr id="8" name="Picture 7" descr="A photo shows man sitting on a sofa watching tv with hands folded behind his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2438400"/>
            <a:ext cx="4572000" cy="3049488"/>
          </a:xfrm>
          <a:prstGeom prst="rect">
            <a:avLst/>
          </a:prstGeom>
          <a:ln>
            <a:solidFill>
              <a:srgbClr val="000000"/>
            </a:solidFill>
          </a:ln>
        </p:spPr>
      </p:pic>
    </p:spTree>
    <p:extLst>
      <p:ext uri="{BB962C8B-B14F-4D97-AF65-F5344CB8AC3E}">
        <p14:creationId xmlns:p14="http://schemas.microsoft.com/office/powerpoint/2010/main" val="184334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215372"/>
            <a:ext cx="8382000" cy="1097280"/>
          </a:xfrm>
        </p:spPr>
        <p:txBody>
          <a:bodyPr/>
          <a:lstStyle/>
          <a:p>
            <a:pPr>
              <a:spcBef>
                <a:spcPts val="1200"/>
              </a:spcBef>
            </a:pPr>
            <a:r>
              <a:rPr lang="en-US" sz="3200" dirty="0" err="1"/>
              <a:t>Denge</a:t>
            </a:r>
            <a:endParaRPr lang="en-US" dirty="0"/>
          </a:p>
        </p:txBody>
      </p:sp>
      <p:sp>
        <p:nvSpPr>
          <p:cNvPr id="4" name="Content Placeholder 2"/>
          <p:cNvSpPr>
            <a:spLocks noGrp="1"/>
          </p:cNvSpPr>
          <p:nvPr>
            <p:ph idx="1"/>
          </p:nvPr>
        </p:nvSpPr>
        <p:spPr>
          <a:xfrm>
            <a:off x="381000" y="1600201"/>
            <a:ext cx="8382000" cy="838200"/>
          </a:xfrm>
        </p:spPr>
        <p:txBody>
          <a:bodyPr/>
          <a:lstStyle/>
          <a:p>
            <a:pPr marL="0" indent="0">
              <a:buSzPct val="100000"/>
              <a:buNone/>
            </a:pPr>
            <a:endParaRPr lang="en-US" sz="2800" i="1" dirty="0">
              <a:solidFill>
                <a:srgbClr val="000000"/>
              </a:solidFill>
              <a:cs typeface="Times New Roman" pitchFamily="18" charset="0"/>
            </a:endParaRPr>
          </a:p>
        </p:txBody>
      </p:sp>
      <p:sp>
        <p:nvSpPr>
          <p:cNvPr id="10" name="Content Placeholder 9"/>
          <p:cNvSpPr>
            <a:spLocks noGrp="1"/>
          </p:cNvSpPr>
          <p:nvPr>
            <p:ph idx="13"/>
          </p:nvPr>
        </p:nvSpPr>
        <p:spPr>
          <a:xfrm>
            <a:off x="533400" y="2590800"/>
            <a:ext cx="8229600" cy="2971800"/>
          </a:xfrm>
        </p:spPr>
        <p:txBody>
          <a:bodyPr/>
          <a:lstStyle/>
          <a:p>
            <a:pPr marL="742950" indent="-742950">
              <a:buSzPct val="100000"/>
              <a:buFont typeface="+mj-lt"/>
              <a:buAutoNum type="arabicPeriod"/>
            </a:pPr>
            <a:r>
              <a:rPr lang="en-US" sz="2800" i="1" dirty="0" err="1">
                <a:solidFill>
                  <a:srgbClr val="000000"/>
                </a:solidFill>
                <a:cs typeface="Times New Roman" pitchFamily="18" charset="0"/>
              </a:rPr>
              <a:t>Hakkaniyetli</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olan</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durumun</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toplumsal</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olarak</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kararlaştırılması</a:t>
            </a:r>
            <a:endParaRPr lang="en-US" sz="2800" i="1" dirty="0">
              <a:solidFill>
                <a:srgbClr val="000000"/>
              </a:solidFill>
              <a:cs typeface="Times New Roman" pitchFamily="18" charset="0"/>
            </a:endParaRPr>
          </a:p>
          <a:p>
            <a:pPr marL="742950" indent="-742950">
              <a:buSzPct val="100000"/>
              <a:buFont typeface="+mj-lt"/>
              <a:buAutoNum type="arabicPeriod"/>
            </a:pPr>
            <a:r>
              <a:rPr lang="en-US" sz="2800" i="1" dirty="0" err="1">
                <a:solidFill>
                  <a:srgbClr val="000000"/>
                </a:solidFill>
                <a:cs typeface="Times New Roman" pitchFamily="18" charset="0"/>
              </a:rPr>
              <a:t>Etkileyecek</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politika</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değişikliklerinin</a:t>
            </a:r>
            <a:r>
              <a:rPr lang="en-US" sz="2800" i="1" dirty="0">
                <a:solidFill>
                  <a:srgbClr val="000000"/>
                </a:solidFill>
                <a:cs typeface="Times New Roman" pitchFamily="18" charset="0"/>
              </a:rPr>
              <a:t> </a:t>
            </a:r>
            <a:r>
              <a:rPr lang="en-US" sz="2800" i="1" dirty="0" err="1">
                <a:solidFill>
                  <a:srgbClr val="000000"/>
                </a:solidFill>
                <a:cs typeface="Times New Roman" pitchFamily="18" charset="0"/>
              </a:rPr>
              <a:t>düşünülmesi</a:t>
            </a:r>
            <a:r>
              <a:rPr lang="en-US" sz="2800" i="1" dirty="0">
                <a:solidFill>
                  <a:srgbClr val="000000"/>
                </a:solidFill>
                <a:cs typeface="Times New Roman" pitchFamily="18" charset="0"/>
              </a:rPr>
              <a:t> </a:t>
            </a:r>
          </a:p>
          <a:p>
            <a:pPr marL="0" indent="0">
              <a:buSzPct val="100000"/>
              <a:buNone/>
            </a:pPr>
            <a:r>
              <a:rPr lang="en-US" sz="2800" dirty="0" err="1">
                <a:solidFill>
                  <a:srgbClr val="000000"/>
                </a:solidFill>
                <a:cs typeface="Times New Roman" pitchFamily="18" charset="0"/>
              </a:rPr>
              <a:t>Piyasalar</a:t>
            </a:r>
            <a:r>
              <a:rPr lang="en-US" sz="2800" dirty="0">
                <a:solidFill>
                  <a:srgbClr val="000000"/>
                </a:solidFill>
                <a:cs typeface="Times New Roman" pitchFamily="18" charset="0"/>
              </a:rPr>
              <a:t> </a:t>
            </a:r>
            <a:r>
              <a:rPr lang="en-US" sz="2800" dirty="0" err="1">
                <a:solidFill>
                  <a:srgbClr val="000000"/>
                </a:solidFill>
                <a:cs typeface="Times New Roman" pitchFamily="18" charset="0"/>
              </a:rPr>
              <a:t>hangisinin</a:t>
            </a:r>
            <a:r>
              <a:rPr lang="en-US" sz="2800" dirty="0">
                <a:solidFill>
                  <a:srgbClr val="000000"/>
                </a:solidFill>
                <a:cs typeface="Times New Roman" pitchFamily="18" charset="0"/>
              </a:rPr>
              <a:t> </a:t>
            </a:r>
            <a:r>
              <a:rPr lang="en-US" sz="2800" dirty="0" err="1">
                <a:solidFill>
                  <a:srgbClr val="000000"/>
                </a:solidFill>
                <a:cs typeface="Times New Roman" pitchFamily="18" charset="0"/>
              </a:rPr>
              <a:t>hakkaniyetli</a:t>
            </a:r>
            <a:r>
              <a:rPr lang="en-US" sz="2800" dirty="0">
                <a:solidFill>
                  <a:srgbClr val="000000"/>
                </a:solidFill>
                <a:cs typeface="Times New Roman" pitchFamily="18" charset="0"/>
              </a:rPr>
              <a:t> </a:t>
            </a:r>
            <a:r>
              <a:rPr lang="en-US" sz="2800" dirty="0" err="1">
                <a:solidFill>
                  <a:srgbClr val="000000"/>
                </a:solidFill>
                <a:cs typeface="Times New Roman" pitchFamily="18" charset="0"/>
              </a:rPr>
              <a:t>olduğuna</a:t>
            </a:r>
            <a:r>
              <a:rPr lang="en-US" sz="2800" dirty="0">
                <a:solidFill>
                  <a:srgbClr val="000000"/>
                </a:solidFill>
                <a:cs typeface="Times New Roman" pitchFamily="18" charset="0"/>
              </a:rPr>
              <a:t> </a:t>
            </a:r>
            <a:r>
              <a:rPr lang="en-US" sz="2800" dirty="0" err="1">
                <a:solidFill>
                  <a:srgbClr val="000000"/>
                </a:solidFill>
                <a:cs typeface="Times New Roman" pitchFamily="18" charset="0"/>
              </a:rPr>
              <a:t>karar</a:t>
            </a:r>
            <a:r>
              <a:rPr lang="en-US" sz="2800" dirty="0">
                <a:solidFill>
                  <a:srgbClr val="000000"/>
                </a:solidFill>
                <a:cs typeface="Times New Roman" pitchFamily="18" charset="0"/>
              </a:rPr>
              <a:t> </a:t>
            </a:r>
            <a:r>
              <a:rPr lang="en-US" sz="2800" dirty="0" err="1">
                <a:solidFill>
                  <a:srgbClr val="000000"/>
                </a:solidFill>
                <a:cs typeface="Times New Roman" pitchFamily="18" charset="0"/>
              </a:rPr>
              <a:t>verecek</a:t>
            </a:r>
            <a:r>
              <a:rPr lang="en-US" sz="2800" dirty="0">
                <a:solidFill>
                  <a:srgbClr val="000000"/>
                </a:solidFill>
                <a:cs typeface="Times New Roman" pitchFamily="18" charset="0"/>
              </a:rPr>
              <a:t> </a:t>
            </a:r>
            <a:r>
              <a:rPr lang="en-US" sz="2800" dirty="0" err="1">
                <a:solidFill>
                  <a:srgbClr val="000000"/>
                </a:solidFill>
                <a:cs typeface="Times New Roman" pitchFamily="18" charset="0"/>
              </a:rPr>
              <a:t>mekanizmalar</a:t>
            </a:r>
            <a:r>
              <a:rPr lang="en-US" sz="2800" dirty="0">
                <a:solidFill>
                  <a:srgbClr val="000000"/>
                </a:solidFill>
                <a:cs typeface="Times New Roman" pitchFamily="18" charset="0"/>
              </a:rPr>
              <a:t> </a:t>
            </a:r>
            <a:r>
              <a:rPr lang="en-US" sz="2800" dirty="0" err="1">
                <a:solidFill>
                  <a:srgbClr val="000000"/>
                </a:solidFill>
                <a:cs typeface="Times New Roman" pitchFamily="18" charset="0"/>
              </a:rPr>
              <a:t>değildir</a:t>
            </a:r>
            <a:endParaRPr lang="en-US" sz="2800" i="1" dirty="0">
              <a:solidFill>
                <a:srgbClr val="000000"/>
              </a:solidFill>
              <a:cs typeface="Times New Roman" pitchFamily="18" charset="0"/>
            </a:endParaRPr>
          </a:p>
        </p:txBody>
      </p:sp>
    </p:spTree>
    <p:extLst>
      <p:ext uri="{BB962C8B-B14F-4D97-AF65-F5344CB8AC3E}">
        <p14:creationId xmlns:p14="http://schemas.microsoft.com/office/powerpoint/2010/main" val="67300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Veri</a:t>
            </a:r>
            <a:r>
              <a:rPr lang="en-US" sz="3600" dirty="0"/>
              <a:t> </a:t>
            </a:r>
            <a:r>
              <a:rPr lang="en-US" sz="3600" dirty="0" err="1"/>
              <a:t>temelli</a:t>
            </a:r>
            <a:r>
              <a:rPr lang="en-US" sz="3600" dirty="0"/>
              <a:t> </a:t>
            </a:r>
            <a:r>
              <a:rPr lang="en-US" sz="3600" dirty="0" err="1"/>
              <a:t>analiz</a:t>
            </a:r>
            <a:endParaRPr lang="en-IN" dirty="0"/>
          </a:p>
        </p:txBody>
      </p:sp>
      <p:sp>
        <p:nvSpPr>
          <p:cNvPr id="5" name="Content Placeholder 4"/>
          <p:cNvSpPr>
            <a:spLocks noGrp="1"/>
          </p:cNvSpPr>
          <p:nvPr>
            <p:ph idx="1"/>
          </p:nvPr>
        </p:nvSpPr>
        <p:spPr>
          <a:xfrm>
            <a:off x="457200" y="2743201"/>
            <a:ext cx="4038600" cy="1701800"/>
          </a:xfrm>
        </p:spPr>
        <p:txBody>
          <a:bodyPr/>
          <a:lstStyle/>
          <a:p>
            <a:pPr marL="0" indent="0">
              <a:buNone/>
            </a:pPr>
            <a:r>
              <a:rPr lang="en-US" sz="2800" dirty="0" err="1">
                <a:cs typeface="Times New Roman" pitchFamily="18" charset="0"/>
              </a:rPr>
              <a:t>Ölçme</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veriye</a:t>
            </a:r>
            <a:r>
              <a:rPr lang="en-US" sz="2800" dirty="0">
                <a:cs typeface="Times New Roman" pitchFamily="18" charset="0"/>
              </a:rPr>
              <a:t> </a:t>
            </a:r>
            <a:r>
              <a:rPr lang="en-US" sz="2800" dirty="0" err="1">
                <a:cs typeface="Times New Roman" pitchFamily="18" charset="0"/>
              </a:rPr>
              <a:t>dayalı</a:t>
            </a:r>
            <a:r>
              <a:rPr lang="en-US" sz="2800" dirty="0">
                <a:cs typeface="Times New Roman" pitchFamily="18" charset="0"/>
              </a:rPr>
              <a:t> </a:t>
            </a:r>
            <a:r>
              <a:rPr lang="en-US" sz="2800" dirty="0" err="1">
                <a:cs typeface="Times New Roman" pitchFamily="18" charset="0"/>
              </a:rPr>
              <a:t>karar</a:t>
            </a:r>
            <a:r>
              <a:rPr lang="en-US" sz="2800" dirty="0">
                <a:cs typeface="Times New Roman" pitchFamily="18" charset="0"/>
              </a:rPr>
              <a:t> alma</a:t>
            </a:r>
          </a:p>
        </p:txBody>
      </p:sp>
      <p:pic>
        <p:nvPicPr>
          <p:cNvPr id="9" name="Picture 8" descr="A photo shows temperature scale on a beach shows high temperatures during a heat wav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548" y="1747340"/>
            <a:ext cx="4092452" cy="2697660"/>
          </a:xfrm>
          <a:prstGeom prst="rect">
            <a:avLst/>
          </a:prstGeom>
          <a:ln>
            <a:solidFill>
              <a:srgbClr val="000000"/>
            </a:solidFill>
          </a:ln>
        </p:spPr>
      </p:pic>
      <p:sp>
        <p:nvSpPr>
          <p:cNvPr id="4" name="Content Placeholder 3">
            <a:extLst>
              <a:ext uri="{FF2B5EF4-FFF2-40B4-BE49-F238E27FC236}">
                <a16:creationId xmlns:a16="http://schemas.microsoft.com/office/drawing/2014/main" id="{C117212C-0CD5-8D4D-AC6A-D5C79890EB31}"/>
              </a:ext>
            </a:extLst>
          </p:cNvPr>
          <p:cNvSpPr>
            <a:spLocks noGrp="1"/>
          </p:cNvSpPr>
          <p:nvPr>
            <p:ph idx="13"/>
          </p:nvPr>
        </p:nvSpPr>
        <p:spPr/>
        <p:txBody>
          <a:bodyPr/>
          <a:lstStyle/>
          <a:p>
            <a:endParaRPr lang="tr-TR"/>
          </a:p>
        </p:txBody>
      </p:sp>
    </p:spTree>
    <p:extLst>
      <p:ext uri="{BB962C8B-B14F-4D97-AF65-F5344CB8AC3E}">
        <p14:creationId xmlns:p14="http://schemas.microsoft.com/office/powerpoint/2010/main" val="287906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89981"/>
          </a:xfrm>
        </p:spPr>
        <p:txBody>
          <a:bodyPr/>
          <a:lstStyle/>
          <a:p>
            <a:r>
              <a:rPr lang="en-US" sz="3600" dirty="0" err="1"/>
              <a:t>Temel</a:t>
            </a:r>
            <a:r>
              <a:rPr lang="en-US" sz="3600" dirty="0"/>
              <a:t> </a:t>
            </a:r>
            <a:r>
              <a:rPr lang="en-US" sz="3600" dirty="0" err="1"/>
              <a:t>hususlar</a:t>
            </a:r>
            <a:endParaRPr lang="en-IN" sz="2000" dirty="0"/>
          </a:p>
        </p:txBody>
      </p:sp>
      <p:sp>
        <p:nvSpPr>
          <p:cNvPr id="3" name="Content Placeholder 2"/>
          <p:cNvSpPr>
            <a:spLocks noGrp="1"/>
          </p:cNvSpPr>
          <p:nvPr>
            <p:ph idx="1"/>
          </p:nvPr>
        </p:nvSpPr>
        <p:spPr>
          <a:xfrm>
            <a:off x="457200" y="1219200"/>
            <a:ext cx="8229600" cy="5105400"/>
          </a:xfrm>
        </p:spPr>
        <p:txBody>
          <a:bodyPr/>
          <a:lstStyle/>
          <a:p>
            <a:pPr marL="514350" indent="-514350">
              <a:lnSpc>
                <a:spcPct val="150000"/>
              </a:lnSpc>
              <a:spcBef>
                <a:spcPts val="1800"/>
              </a:spcBef>
              <a:buSzPct val="100000"/>
              <a:buAutoNum type="arabicPeriod"/>
            </a:pPr>
            <a:r>
              <a:rPr lang="en-US" sz="2600" dirty="0" err="1">
                <a:cs typeface="Times New Roman" pitchFamily="18" charset="0"/>
              </a:rPr>
              <a:t>İktisatta</a:t>
            </a:r>
            <a:r>
              <a:rPr lang="en-US" sz="2600" dirty="0">
                <a:cs typeface="Times New Roman" pitchFamily="18" charset="0"/>
              </a:rPr>
              <a:t> </a:t>
            </a:r>
            <a:r>
              <a:rPr lang="en-US" sz="2600" dirty="0" err="1">
                <a:cs typeface="Times New Roman" pitchFamily="18" charset="0"/>
              </a:rPr>
              <a:t>farklı</a:t>
            </a:r>
            <a:r>
              <a:rPr lang="en-US" sz="2600" dirty="0">
                <a:cs typeface="Times New Roman" pitchFamily="18" charset="0"/>
              </a:rPr>
              <a:t> </a:t>
            </a:r>
            <a:r>
              <a:rPr lang="en-US" sz="2600" dirty="0" err="1">
                <a:cs typeface="Times New Roman" pitchFamily="18" charset="0"/>
              </a:rPr>
              <a:t>akımlar</a:t>
            </a:r>
            <a:r>
              <a:rPr lang="en-US" sz="2600" dirty="0">
                <a:cs typeface="Times New Roman" pitchFamily="18" charset="0"/>
              </a:rPr>
              <a:t> </a:t>
            </a:r>
            <a:r>
              <a:rPr lang="en-US" sz="2600" dirty="0" err="1">
                <a:cs typeface="Times New Roman" pitchFamily="18" charset="0"/>
              </a:rPr>
              <a:t>ve</a:t>
            </a:r>
            <a:r>
              <a:rPr lang="en-US" sz="2600" dirty="0">
                <a:cs typeface="Times New Roman" pitchFamily="18" charset="0"/>
              </a:rPr>
              <a:t> </a:t>
            </a:r>
            <a:r>
              <a:rPr lang="en-US" sz="2600" dirty="0" err="1">
                <a:cs typeface="Times New Roman" pitchFamily="18" charset="0"/>
              </a:rPr>
              <a:t>tanımalr</a:t>
            </a:r>
            <a:endParaRPr lang="en-US" sz="2600" dirty="0">
              <a:cs typeface="Times New Roman" pitchFamily="18" charset="0"/>
            </a:endParaRPr>
          </a:p>
          <a:p>
            <a:pPr marL="514350" indent="-514350">
              <a:lnSpc>
                <a:spcPct val="150000"/>
              </a:lnSpc>
              <a:spcBef>
                <a:spcPts val="600"/>
              </a:spcBef>
              <a:buSzPct val="100000"/>
              <a:buAutoNum type="arabicPeriod"/>
            </a:pPr>
            <a:r>
              <a:rPr lang="en-US" sz="2600" dirty="0" err="1">
                <a:cs typeface="Times New Roman" pitchFamily="18" charset="0"/>
              </a:rPr>
              <a:t>İktisadi</a:t>
            </a:r>
            <a:r>
              <a:rPr lang="en-US" sz="2600" dirty="0">
                <a:cs typeface="Times New Roman" pitchFamily="18" charset="0"/>
              </a:rPr>
              <a:t> </a:t>
            </a:r>
            <a:r>
              <a:rPr lang="en-US" sz="2600" dirty="0" err="1">
                <a:cs typeface="Times New Roman" pitchFamily="18" charset="0"/>
              </a:rPr>
              <a:t>kararlarda</a:t>
            </a:r>
            <a:r>
              <a:rPr lang="en-US" sz="2600" dirty="0">
                <a:cs typeface="Times New Roman" pitchFamily="18" charset="0"/>
              </a:rPr>
              <a:t> </a:t>
            </a:r>
            <a:r>
              <a:rPr lang="en-US" sz="2600" dirty="0" err="1">
                <a:cs typeface="Times New Roman" pitchFamily="18" charset="0"/>
              </a:rPr>
              <a:t>optimallik</a:t>
            </a:r>
            <a:endParaRPr lang="en-US" sz="2600" dirty="0">
              <a:cs typeface="Times New Roman" pitchFamily="18" charset="0"/>
            </a:endParaRPr>
          </a:p>
          <a:p>
            <a:pPr marL="514350" indent="-514350">
              <a:lnSpc>
                <a:spcPct val="150000"/>
              </a:lnSpc>
              <a:spcBef>
                <a:spcPts val="600"/>
              </a:spcBef>
              <a:buSzPct val="100000"/>
              <a:buAutoNum type="arabicPeriod"/>
            </a:pPr>
            <a:r>
              <a:rPr lang="en-US" sz="2600" dirty="0" err="1">
                <a:cs typeface="Times New Roman" pitchFamily="18" charset="0"/>
              </a:rPr>
              <a:t>Denge</a:t>
            </a:r>
            <a:r>
              <a:rPr lang="en-US" sz="2600" dirty="0">
                <a:cs typeface="Times New Roman" pitchFamily="18" charset="0"/>
              </a:rPr>
              <a:t> </a:t>
            </a:r>
            <a:r>
              <a:rPr lang="en-US" sz="2600" dirty="0" err="1">
                <a:cs typeface="Times New Roman" pitchFamily="18" charset="0"/>
              </a:rPr>
              <a:t>tanımı</a:t>
            </a:r>
            <a:r>
              <a:rPr lang="en-US" sz="2600" dirty="0">
                <a:cs typeface="Times New Roman" pitchFamily="18" charset="0"/>
              </a:rPr>
              <a:t> </a:t>
            </a:r>
            <a:r>
              <a:rPr lang="en-US" sz="2600" dirty="0" err="1">
                <a:cs typeface="Times New Roman" pitchFamily="18" charset="0"/>
              </a:rPr>
              <a:t>ve</a:t>
            </a:r>
            <a:r>
              <a:rPr lang="en-US" sz="2600" dirty="0">
                <a:cs typeface="Times New Roman" pitchFamily="18" charset="0"/>
              </a:rPr>
              <a:t> </a:t>
            </a:r>
            <a:r>
              <a:rPr lang="en-US" sz="2600" dirty="0" err="1">
                <a:cs typeface="Times New Roman" pitchFamily="18" charset="0"/>
              </a:rPr>
              <a:t>işleyişi</a:t>
            </a:r>
            <a:endParaRPr lang="en-US" sz="2600" dirty="0">
              <a:cs typeface="Times New Roman" pitchFamily="18" charset="0"/>
            </a:endParaRPr>
          </a:p>
          <a:p>
            <a:pPr marL="514350" indent="-514350">
              <a:lnSpc>
                <a:spcPct val="150000"/>
              </a:lnSpc>
              <a:spcBef>
                <a:spcPts val="600"/>
              </a:spcBef>
              <a:buSzPct val="100000"/>
              <a:buFont typeface="Arial" panose="020B0604020202020204" pitchFamily="34" charset="0"/>
              <a:buAutoNum type="arabicPeriod"/>
            </a:pPr>
            <a:r>
              <a:rPr lang="en-US" sz="2400" dirty="0" err="1">
                <a:cs typeface="Times New Roman" pitchFamily="18" charset="0"/>
              </a:rPr>
              <a:t>Veri</a:t>
            </a:r>
            <a:r>
              <a:rPr lang="en-US" sz="2400" dirty="0">
                <a:cs typeface="Times New Roman" pitchFamily="18" charset="0"/>
              </a:rPr>
              <a:t> </a:t>
            </a:r>
            <a:r>
              <a:rPr lang="en-US" sz="2400" dirty="0" err="1">
                <a:cs typeface="Times New Roman" pitchFamily="18" charset="0"/>
              </a:rPr>
              <a:t>temelli</a:t>
            </a:r>
            <a:r>
              <a:rPr lang="en-US" sz="2400" dirty="0">
                <a:cs typeface="Times New Roman" pitchFamily="18" charset="0"/>
              </a:rPr>
              <a:t> </a:t>
            </a:r>
            <a:r>
              <a:rPr lang="en-US" sz="2400" dirty="0" err="1">
                <a:cs typeface="Times New Roman" pitchFamily="18" charset="0"/>
              </a:rPr>
              <a:t>yaklaşım</a:t>
            </a:r>
            <a:endParaRPr lang="en-US" sz="2400" dirty="0">
              <a:cs typeface="Times New Roman" pitchFamily="18" charset="0"/>
            </a:endParaRPr>
          </a:p>
          <a:p>
            <a:pPr marL="514350" indent="-514350">
              <a:lnSpc>
                <a:spcPct val="150000"/>
              </a:lnSpc>
              <a:spcBef>
                <a:spcPts val="600"/>
              </a:spcBef>
              <a:buSzPct val="100000"/>
              <a:buAutoNum type="arabicPeriod"/>
            </a:pPr>
            <a:endParaRPr lang="en-US" sz="2600" dirty="0">
              <a:cs typeface="Times New Roman" pitchFamily="18" charset="0"/>
            </a:endParaRPr>
          </a:p>
        </p:txBody>
      </p:sp>
    </p:spTree>
    <p:extLst>
      <p:ext uri="{BB962C8B-B14F-4D97-AF65-F5344CB8AC3E}">
        <p14:creationId xmlns:p14="http://schemas.microsoft.com/office/powerpoint/2010/main" val="314336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Principles and Practice of  Economics </a:t>
            </a:r>
            <a:r>
              <a:rPr lang="en-US" sz="2000" dirty="0"/>
              <a:t>(4 of 4)</a:t>
            </a:r>
            <a:endParaRPr lang="en-IN" sz="3600" dirty="0"/>
          </a:p>
        </p:txBody>
      </p:sp>
      <p:sp>
        <p:nvSpPr>
          <p:cNvPr id="4" name="Content Placeholder 2"/>
          <p:cNvSpPr>
            <a:spLocks noGrp="1"/>
          </p:cNvSpPr>
          <p:nvPr>
            <p:ph idx="1"/>
          </p:nvPr>
        </p:nvSpPr>
        <p:spPr>
          <a:xfrm>
            <a:off x="457200" y="1600200"/>
            <a:ext cx="4114800" cy="4525963"/>
          </a:xfrm>
        </p:spPr>
        <p:txBody>
          <a:bodyPr/>
          <a:lstStyle/>
          <a:p>
            <a:pPr marL="0" indent="0" algn="ctr">
              <a:lnSpc>
                <a:spcPct val="150000"/>
              </a:lnSpc>
              <a:spcAft>
                <a:spcPts val="600"/>
              </a:spcAft>
              <a:buSzPct val="100000"/>
              <a:buNone/>
            </a:pPr>
            <a:r>
              <a:rPr lang="en-US" sz="2800" b="1" dirty="0" err="1">
                <a:solidFill>
                  <a:srgbClr val="000000"/>
                </a:solidFill>
                <a:cs typeface="Times New Roman" pitchFamily="18" charset="0"/>
              </a:rPr>
              <a:t>İktisadi</a:t>
            </a:r>
            <a:r>
              <a:rPr lang="en-US" sz="2800" b="1" dirty="0">
                <a:solidFill>
                  <a:srgbClr val="000000"/>
                </a:solidFill>
                <a:cs typeface="Times New Roman" pitchFamily="18" charset="0"/>
              </a:rPr>
              <a:t> </a:t>
            </a:r>
            <a:r>
              <a:rPr lang="en-US" sz="2800" b="1" dirty="0" err="1">
                <a:solidFill>
                  <a:srgbClr val="000000"/>
                </a:solidFill>
                <a:cs typeface="Times New Roman" pitchFamily="18" charset="0"/>
              </a:rPr>
              <a:t>aktörler</a:t>
            </a:r>
            <a:r>
              <a:rPr lang="en-US" sz="2800" dirty="0">
                <a:solidFill>
                  <a:srgbClr val="000000"/>
                </a:solidFill>
                <a:cs typeface="Times New Roman" pitchFamily="18" charset="0"/>
              </a:rPr>
              <a:t>= </a:t>
            </a:r>
            <a:r>
              <a:rPr lang="en-US" sz="2800" dirty="0" err="1">
                <a:solidFill>
                  <a:srgbClr val="000000"/>
                </a:solidFill>
                <a:cs typeface="Times New Roman" pitchFamily="18" charset="0"/>
              </a:rPr>
              <a:t>karara</a:t>
            </a:r>
            <a:r>
              <a:rPr lang="en-US" sz="2800" dirty="0">
                <a:solidFill>
                  <a:srgbClr val="000000"/>
                </a:solidFill>
                <a:cs typeface="Times New Roman" pitchFamily="18" charset="0"/>
              </a:rPr>
              <a:t> </a:t>
            </a:r>
            <a:r>
              <a:rPr lang="en-US" sz="2800" dirty="0" err="1">
                <a:solidFill>
                  <a:srgbClr val="000000"/>
                </a:solidFill>
                <a:cs typeface="Times New Roman" pitchFamily="18" charset="0"/>
              </a:rPr>
              <a:t>katılan</a:t>
            </a:r>
            <a:r>
              <a:rPr lang="en-US" sz="2800" dirty="0">
                <a:solidFill>
                  <a:srgbClr val="000000"/>
                </a:solidFill>
                <a:cs typeface="Times New Roman" pitchFamily="18" charset="0"/>
              </a:rPr>
              <a:t> </a:t>
            </a:r>
            <a:r>
              <a:rPr lang="en-US" sz="2800" dirty="0" err="1">
                <a:solidFill>
                  <a:srgbClr val="000000"/>
                </a:solidFill>
                <a:cs typeface="Times New Roman" pitchFamily="18" charset="0"/>
              </a:rPr>
              <a:t>herkes</a:t>
            </a:r>
            <a:r>
              <a:rPr lang="en-US" sz="2800" dirty="0">
                <a:solidFill>
                  <a:srgbClr val="000000"/>
                </a:solidFill>
                <a:cs typeface="Times New Roman" pitchFamily="18" charset="0"/>
              </a:rPr>
              <a:t>, </a:t>
            </a:r>
            <a:r>
              <a:rPr lang="en-US" sz="2800" dirty="0" err="1">
                <a:solidFill>
                  <a:srgbClr val="000000"/>
                </a:solidFill>
                <a:cs typeface="Times New Roman" pitchFamily="18" charset="0"/>
              </a:rPr>
              <a:t>tüketiciler</a:t>
            </a:r>
            <a:r>
              <a:rPr lang="en-US" sz="2800" dirty="0">
                <a:solidFill>
                  <a:srgbClr val="000000"/>
                </a:solidFill>
                <a:cs typeface="Times New Roman" pitchFamily="18" charset="0"/>
              </a:rPr>
              <a:t>, </a:t>
            </a:r>
            <a:r>
              <a:rPr lang="en-US" sz="2800" dirty="0" err="1">
                <a:solidFill>
                  <a:srgbClr val="000000"/>
                </a:solidFill>
                <a:cs typeface="Times New Roman" pitchFamily="18" charset="0"/>
              </a:rPr>
              <a:t>firmalar</a:t>
            </a:r>
            <a:r>
              <a:rPr lang="en-US" sz="2800" dirty="0">
                <a:solidFill>
                  <a:srgbClr val="000000"/>
                </a:solidFill>
                <a:cs typeface="Times New Roman" pitchFamily="18" charset="0"/>
              </a:rPr>
              <a:t>, </a:t>
            </a:r>
            <a:r>
              <a:rPr lang="en-US" sz="2800" dirty="0" err="1">
                <a:solidFill>
                  <a:srgbClr val="000000"/>
                </a:solidFill>
                <a:cs typeface="Times New Roman" pitchFamily="18" charset="0"/>
              </a:rPr>
              <a:t>yöneticiler</a:t>
            </a:r>
            <a:r>
              <a:rPr lang="en-US" sz="2800" dirty="0">
                <a:solidFill>
                  <a:srgbClr val="000000"/>
                </a:solidFill>
                <a:cs typeface="Times New Roman" pitchFamily="18" charset="0"/>
              </a:rPr>
              <a:t>, </a:t>
            </a:r>
            <a:r>
              <a:rPr lang="en-US" sz="2800" dirty="0" err="1">
                <a:solidFill>
                  <a:srgbClr val="000000"/>
                </a:solidFill>
                <a:cs typeface="Times New Roman" pitchFamily="18" charset="0"/>
              </a:rPr>
              <a:t>hanehalkları</a:t>
            </a:r>
            <a:r>
              <a:rPr lang="en-US" sz="2800" dirty="0">
                <a:solidFill>
                  <a:srgbClr val="000000"/>
                </a:solidFill>
                <a:cs typeface="Times New Roman" pitchFamily="18" charset="0"/>
              </a:rPr>
              <a:t> </a:t>
            </a:r>
            <a:r>
              <a:rPr lang="en-US" sz="2800" dirty="0" err="1">
                <a:solidFill>
                  <a:srgbClr val="000000"/>
                </a:solidFill>
                <a:cs typeface="Times New Roman" pitchFamily="18" charset="0"/>
              </a:rPr>
              <a:t>vd</a:t>
            </a:r>
            <a:r>
              <a:rPr lang="en-US" sz="2800" dirty="0">
                <a:solidFill>
                  <a:srgbClr val="000000"/>
                </a:solidFill>
                <a:cs typeface="Times New Roman" pitchFamily="18" charset="0"/>
              </a:rPr>
              <a:t>.</a:t>
            </a:r>
            <a:endParaRPr lang="en-US" sz="2800" dirty="0">
              <a:cs typeface="Times New Roman" pitchFamily="18" charset="0"/>
            </a:endParaRPr>
          </a:p>
        </p:txBody>
      </p:sp>
      <p:pic>
        <p:nvPicPr>
          <p:cNvPr id="5" name="Picture 4" descr="A photo shows a detective with magnifying glass in han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0501" y="1447800"/>
            <a:ext cx="3049489" cy="4572000"/>
          </a:xfrm>
          <a:prstGeom prst="rect">
            <a:avLst/>
          </a:prstGeom>
        </p:spPr>
      </p:pic>
    </p:spTree>
    <p:extLst>
      <p:ext uri="{BB962C8B-B14F-4D97-AF65-F5344CB8AC3E}">
        <p14:creationId xmlns:p14="http://schemas.microsoft.com/office/powerpoint/2010/main" val="14809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
            <a:ext cx="8610600" cy="1097280"/>
          </a:xfrm>
        </p:spPr>
        <p:txBody>
          <a:bodyPr/>
          <a:lstStyle/>
          <a:p>
            <a:r>
              <a:rPr lang="en-US" sz="3600" dirty="0" err="1"/>
              <a:t>İktisadi</a:t>
            </a:r>
            <a:r>
              <a:rPr lang="en-US" sz="3600" dirty="0"/>
              <a:t> </a:t>
            </a:r>
            <a:r>
              <a:rPr lang="en-US" sz="3600" dirty="0" err="1"/>
              <a:t>meselelerden</a:t>
            </a:r>
            <a:r>
              <a:rPr lang="en-US" sz="3600" dirty="0"/>
              <a:t> </a:t>
            </a:r>
            <a:r>
              <a:rPr lang="en-US" sz="3600" dirty="0" err="1"/>
              <a:t>biri</a:t>
            </a:r>
            <a:endParaRPr lang="en-US" sz="3600" dirty="0"/>
          </a:p>
        </p:txBody>
      </p:sp>
      <p:sp>
        <p:nvSpPr>
          <p:cNvPr id="4" name="Content Placeholder 2"/>
          <p:cNvSpPr>
            <a:spLocks noGrp="1"/>
          </p:cNvSpPr>
          <p:nvPr>
            <p:ph idx="1"/>
          </p:nvPr>
        </p:nvSpPr>
        <p:spPr>
          <a:xfrm>
            <a:off x="457200" y="1600201"/>
            <a:ext cx="8229600" cy="914400"/>
          </a:xfrm>
        </p:spPr>
        <p:txBody>
          <a:bodyPr>
            <a:normAutofit/>
          </a:bodyPr>
          <a:lstStyle/>
          <a:p>
            <a:pPr marL="0" indent="0" algn="ctr">
              <a:buSzPct val="100000"/>
              <a:buNone/>
            </a:pPr>
            <a:r>
              <a:rPr lang="en-US" sz="2800" dirty="0" err="1">
                <a:solidFill>
                  <a:srgbClr val="000000"/>
                </a:solidFill>
                <a:cs typeface="Times New Roman" pitchFamily="18" charset="0"/>
              </a:rPr>
              <a:t>Kaynakların</a:t>
            </a:r>
            <a:r>
              <a:rPr lang="en-US" sz="2800" dirty="0">
                <a:solidFill>
                  <a:srgbClr val="000000"/>
                </a:solidFill>
                <a:cs typeface="Times New Roman" pitchFamily="18" charset="0"/>
              </a:rPr>
              <a:t> </a:t>
            </a:r>
            <a:r>
              <a:rPr lang="en-US" sz="2800" dirty="0" err="1">
                <a:solidFill>
                  <a:srgbClr val="000000"/>
                </a:solidFill>
                <a:cs typeface="Times New Roman" pitchFamily="18" charset="0"/>
              </a:rPr>
              <a:t>kullanımı</a:t>
            </a:r>
            <a:r>
              <a:rPr lang="en-US" sz="2800" dirty="0">
                <a:solidFill>
                  <a:srgbClr val="000000"/>
                </a:solidFill>
                <a:cs typeface="Times New Roman" pitchFamily="18" charset="0"/>
              </a:rPr>
              <a:t>, </a:t>
            </a:r>
            <a:r>
              <a:rPr lang="en-US" sz="2800" dirty="0" err="1">
                <a:solidFill>
                  <a:srgbClr val="000000"/>
                </a:solidFill>
                <a:cs typeface="Times New Roman" pitchFamily="18" charset="0"/>
              </a:rPr>
              <a:t>kıtlığı</a:t>
            </a:r>
            <a:r>
              <a:rPr lang="en-US" sz="2800" dirty="0">
                <a:solidFill>
                  <a:srgbClr val="000000"/>
                </a:solidFill>
                <a:cs typeface="Times New Roman" pitchFamily="18" charset="0"/>
              </a:rPr>
              <a:t>, </a:t>
            </a:r>
            <a:r>
              <a:rPr lang="en-US" sz="2800" dirty="0" err="1">
                <a:solidFill>
                  <a:srgbClr val="000000"/>
                </a:solidFill>
                <a:cs typeface="Times New Roman" pitchFamily="18" charset="0"/>
              </a:rPr>
              <a:t>dağılım</a:t>
            </a:r>
            <a:r>
              <a:rPr lang="en-US" sz="2800" dirty="0">
                <a:solidFill>
                  <a:srgbClr val="000000"/>
                </a:solidFill>
                <a:cs typeface="Times New Roman" pitchFamily="18" charset="0"/>
              </a:rPr>
              <a:t> </a:t>
            </a:r>
            <a:r>
              <a:rPr lang="en-US" sz="2800" dirty="0" err="1">
                <a:solidFill>
                  <a:srgbClr val="000000"/>
                </a:solidFill>
                <a:cs typeface="Times New Roman" pitchFamily="18" charset="0"/>
              </a:rPr>
              <a:t>ve</a:t>
            </a:r>
            <a:r>
              <a:rPr lang="en-US" sz="2800" dirty="0">
                <a:solidFill>
                  <a:srgbClr val="000000"/>
                </a:solidFill>
                <a:cs typeface="Times New Roman" pitchFamily="18" charset="0"/>
              </a:rPr>
              <a:t> </a:t>
            </a:r>
            <a:r>
              <a:rPr lang="en-US" sz="2800" dirty="0" err="1">
                <a:solidFill>
                  <a:srgbClr val="000000"/>
                </a:solidFill>
                <a:cs typeface="Times New Roman" pitchFamily="18" charset="0"/>
              </a:rPr>
              <a:t>bölüşüm</a:t>
            </a:r>
            <a:endParaRPr lang="en-US" sz="2600" dirty="0">
              <a:cs typeface="Times New Roman" pitchFamily="18" charset="0"/>
            </a:endParaRPr>
          </a:p>
        </p:txBody>
      </p:sp>
      <p:pic>
        <p:nvPicPr>
          <p:cNvPr id="6" name="Picture 5" descr="A photo shows  oasis in the deser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3999" y="2590800"/>
            <a:ext cx="6096002" cy="3429000"/>
          </a:xfrm>
          <a:prstGeom prst="rect">
            <a:avLst/>
          </a:prstGeom>
          <a:ln>
            <a:solidFill>
              <a:srgbClr val="000000"/>
            </a:solidFill>
          </a:ln>
        </p:spPr>
      </p:pic>
    </p:spTree>
    <p:extLst>
      <p:ext uri="{BB962C8B-B14F-4D97-AF65-F5344CB8AC3E}">
        <p14:creationId xmlns:p14="http://schemas.microsoft.com/office/powerpoint/2010/main" val="123843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err="1"/>
              <a:t>Yaklaşım</a:t>
            </a:r>
            <a:r>
              <a:rPr lang="en-US" sz="3600" dirty="0"/>
              <a:t> </a:t>
            </a:r>
          </a:p>
        </p:txBody>
      </p:sp>
      <p:sp>
        <p:nvSpPr>
          <p:cNvPr id="4" name="Content Placeholder 2"/>
          <p:cNvSpPr>
            <a:spLocks noGrp="1"/>
          </p:cNvSpPr>
          <p:nvPr>
            <p:ph idx="1"/>
          </p:nvPr>
        </p:nvSpPr>
        <p:spPr/>
        <p:txBody>
          <a:bodyPr/>
          <a:lstStyle/>
          <a:p>
            <a:pPr marL="0" indent="0">
              <a:lnSpc>
                <a:spcPct val="150000"/>
              </a:lnSpc>
              <a:spcBef>
                <a:spcPts val="0"/>
              </a:spcBef>
              <a:buNone/>
            </a:pPr>
            <a:r>
              <a:rPr lang="en-US" sz="3000" b="1" dirty="0" err="1">
                <a:solidFill>
                  <a:srgbClr val="000000"/>
                </a:solidFill>
                <a:latin typeface="+mj-lt"/>
                <a:cs typeface="Times New Roman" pitchFamily="18" charset="0"/>
              </a:rPr>
              <a:t>Pozitif</a:t>
            </a:r>
            <a:r>
              <a:rPr lang="en-US" sz="3000" b="1" dirty="0">
                <a:solidFill>
                  <a:srgbClr val="000000"/>
                </a:solidFill>
                <a:latin typeface="+mj-lt"/>
                <a:cs typeface="Times New Roman" pitchFamily="18" charset="0"/>
              </a:rPr>
              <a:t> </a:t>
            </a:r>
            <a:r>
              <a:rPr lang="en-US" sz="3000" b="1" dirty="0" err="1">
                <a:solidFill>
                  <a:srgbClr val="000000"/>
                </a:solidFill>
                <a:latin typeface="+mj-lt"/>
                <a:cs typeface="Times New Roman" pitchFamily="18" charset="0"/>
              </a:rPr>
              <a:t>görüş</a:t>
            </a:r>
            <a:br>
              <a:rPr lang="en-US" sz="2800" b="1" dirty="0">
                <a:solidFill>
                  <a:srgbClr val="000000"/>
                </a:solidFill>
                <a:latin typeface="Times New Roman" pitchFamily="18" charset="0"/>
                <a:cs typeface="Times New Roman" pitchFamily="18" charset="0"/>
              </a:rPr>
            </a:br>
            <a:r>
              <a:rPr lang="en-US" sz="2800" b="1" dirty="0">
                <a:solidFill>
                  <a:srgbClr val="000000"/>
                </a:solidFill>
                <a:latin typeface="Times New Roman" pitchFamily="18" charset="0"/>
                <a:cs typeface="Times New Roman" pitchFamily="18" charset="0"/>
              </a:rPr>
              <a:t>	</a:t>
            </a:r>
            <a:br>
              <a:rPr lang="en-US" sz="3000" dirty="0">
                <a:solidFill>
                  <a:srgbClr val="000000"/>
                </a:solidFill>
                <a:latin typeface="+mj-lt"/>
                <a:cs typeface="Times New Roman" pitchFamily="18" charset="0"/>
              </a:rPr>
            </a:br>
            <a:r>
              <a:rPr lang="en-US" sz="3000" b="1" dirty="0" err="1">
                <a:solidFill>
                  <a:srgbClr val="000000"/>
                </a:solidFill>
                <a:latin typeface="+mj-lt"/>
                <a:cs typeface="Times New Roman" pitchFamily="18" charset="0"/>
              </a:rPr>
              <a:t>Normatif</a:t>
            </a:r>
            <a:r>
              <a:rPr lang="en-US" sz="3000" b="1" dirty="0">
                <a:solidFill>
                  <a:srgbClr val="000000"/>
                </a:solidFill>
                <a:latin typeface="+mj-lt"/>
                <a:cs typeface="Times New Roman" pitchFamily="18" charset="0"/>
              </a:rPr>
              <a:t> </a:t>
            </a:r>
            <a:r>
              <a:rPr lang="en-US" sz="3000" b="1" dirty="0" err="1">
                <a:solidFill>
                  <a:srgbClr val="000000"/>
                </a:solidFill>
                <a:latin typeface="+mj-lt"/>
                <a:cs typeface="Times New Roman" pitchFamily="18" charset="0"/>
              </a:rPr>
              <a:t>görüş</a:t>
            </a:r>
            <a:br>
              <a:rPr lang="en-US" sz="2800" b="1" dirty="0">
                <a:solidFill>
                  <a:srgbClr val="000000"/>
                </a:solidFill>
                <a:latin typeface="Times New Roman" pitchFamily="18" charset="0"/>
                <a:cs typeface="Times New Roman" pitchFamily="18" charset="0"/>
              </a:rPr>
            </a:br>
            <a:r>
              <a:rPr lang="en-US" sz="2800" b="1" dirty="0">
                <a:solidFill>
                  <a:srgbClr val="000000"/>
                </a:solidFill>
                <a:latin typeface="Times New Roman" pitchFamily="18" charset="0"/>
                <a:cs typeface="Times New Roman" pitchFamily="18" charset="0"/>
              </a:rPr>
              <a:t>	</a:t>
            </a:r>
            <a:endParaRPr lang="en-US" sz="2600" dirty="0"/>
          </a:p>
        </p:txBody>
      </p:sp>
    </p:spTree>
    <p:extLst>
      <p:ext uri="{BB962C8B-B14F-4D97-AF65-F5344CB8AC3E}">
        <p14:creationId xmlns:p14="http://schemas.microsoft.com/office/powerpoint/2010/main" val="40600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600" dirty="0" err="1"/>
              <a:t>Temel</a:t>
            </a:r>
            <a:r>
              <a:rPr lang="en-US" sz="3600" dirty="0"/>
              <a:t> </a:t>
            </a:r>
            <a:r>
              <a:rPr lang="en-US" sz="3600" dirty="0" err="1"/>
              <a:t>meseleler</a:t>
            </a:r>
            <a:endParaRPr lang="en-US" sz="3600" dirty="0"/>
          </a:p>
        </p:txBody>
      </p:sp>
      <p:pic>
        <p:nvPicPr>
          <p:cNvPr id="10" name="Picture 9" descr="A photo shows word cloud for Microeconomic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068" y="1524000"/>
            <a:ext cx="3477832" cy="2662714"/>
          </a:xfrm>
          <a:prstGeom prst="rect">
            <a:avLst/>
          </a:prstGeom>
          <a:ln>
            <a:solidFill>
              <a:srgbClr val="000000"/>
            </a:solidFill>
          </a:ln>
        </p:spPr>
      </p:pic>
      <p:sp>
        <p:nvSpPr>
          <p:cNvPr id="8" name="Content Placeholder 7"/>
          <p:cNvSpPr>
            <a:spLocks noGrp="1"/>
          </p:cNvSpPr>
          <p:nvPr>
            <p:ph idx="1"/>
          </p:nvPr>
        </p:nvSpPr>
        <p:spPr>
          <a:xfrm>
            <a:off x="4419600" y="1524000"/>
            <a:ext cx="3886200" cy="1828800"/>
          </a:xfrm>
        </p:spPr>
        <p:txBody>
          <a:bodyPr/>
          <a:lstStyle/>
          <a:p>
            <a:pPr marL="0" indent="0">
              <a:buNone/>
            </a:pPr>
            <a:r>
              <a:rPr lang="en-US" sz="2800" b="1" dirty="0" err="1">
                <a:solidFill>
                  <a:srgbClr val="000000"/>
                </a:solidFill>
                <a:cs typeface="Times New Roman" pitchFamily="18" charset="0"/>
              </a:rPr>
              <a:t>Mikroiktisat</a:t>
            </a:r>
            <a:endParaRPr lang="en-US" sz="2400" dirty="0"/>
          </a:p>
        </p:txBody>
      </p:sp>
      <p:sp>
        <p:nvSpPr>
          <p:cNvPr id="9" name="Content Placeholder 8"/>
          <p:cNvSpPr>
            <a:spLocks noGrp="1"/>
          </p:cNvSpPr>
          <p:nvPr>
            <p:ph idx="13"/>
          </p:nvPr>
        </p:nvSpPr>
        <p:spPr>
          <a:xfrm>
            <a:off x="548068" y="4343400"/>
            <a:ext cx="3477832" cy="1782763"/>
          </a:xfrm>
        </p:spPr>
        <p:txBody>
          <a:bodyPr/>
          <a:lstStyle/>
          <a:p>
            <a:pPr marL="0" indent="0">
              <a:spcBef>
                <a:spcPts val="600"/>
              </a:spcBef>
              <a:buNone/>
            </a:pPr>
            <a:r>
              <a:rPr lang="en-US" sz="2800" b="1" dirty="0" err="1">
                <a:cs typeface="Times New Roman" pitchFamily="18" charset="0"/>
              </a:rPr>
              <a:t>Makroiktisat</a:t>
            </a:r>
            <a:endParaRPr lang="en-US" sz="2400" dirty="0">
              <a:cs typeface="Times New Roman" pitchFamily="18" charset="0"/>
            </a:endParaRPr>
          </a:p>
        </p:txBody>
      </p:sp>
      <p:pic>
        <p:nvPicPr>
          <p:cNvPr id="11" name="Picture 10" descr="A photo shows word cloud for Macroeconomic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3429000"/>
            <a:ext cx="3189988" cy="2835598"/>
          </a:xfrm>
          <a:prstGeom prst="rect">
            <a:avLst/>
          </a:prstGeom>
          <a:ln>
            <a:solidFill>
              <a:srgbClr val="000000"/>
            </a:solidFill>
          </a:ln>
        </p:spPr>
      </p:pic>
    </p:spTree>
    <p:extLst>
      <p:ext uri="{BB962C8B-B14F-4D97-AF65-F5344CB8AC3E}">
        <p14:creationId xmlns:p14="http://schemas.microsoft.com/office/powerpoint/2010/main" val="203406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533400"/>
            <a:ext cx="8610600" cy="666181"/>
          </a:xfrm>
        </p:spPr>
        <p:txBody>
          <a:bodyPr/>
          <a:lstStyle/>
          <a:p>
            <a:r>
              <a:rPr lang="en-US" sz="3600" dirty="0" err="1"/>
              <a:t>Analiz</a:t>
            </a:r>
            <a:r>
              <a:rPr lang="en-US" sz="3600" dirty="0"/>
              <a:t> </a:t>
            </a:r>
            <a:endParaRPr lang="en-IN" sz="3600" dirty="0"/>
          </a:p>
        </p:txBody>
      </p:sp>
      <p:sp>
        <p:nvSpPr>
          <p:cNvPr id="4" name="Content Placeholder 2"/>
          <p:cNvSpPr>
            <a:spLocks noGrp="1"/>
          </p:cNvSpPr>
          <p:nvPr>
            <p:ph idx="1"/>
          </p:nvPr>
        </p:nvSpPr>
        <p:spPr>
          <a:xfrm>
            <a:off x="457200" y="1676400"/>
            <a:ext cx="8153400" cy="4419600"/>
          </a:xfrm>
        </p:spPr>
        <p:txBody>
          <a:bodyPr/>
          <a:lstStyle/>
          <a:p>
            <a:pPr marL="514350" indent="-514350">
              <a:lnSpc>
                <a:spcPct val="150000"/>
              </a:lnSpc>
              <a:spcBef>
                <a:spcPts val="2400"/>
              </a:spcBef>
              <a:buSzPct val="100000"/>
              <a:buFont typeface="+mj-lt"/>
              <a:buAutoNum type="arabicPeriod"/>
            </a:pPr>
            <a:r>
              <a:rPr lang="en-US" sz="2800" dirty="0">
                <a:solidFill>
                  <a:srgbClr val="000000"/>
                </a:solidFill>
                <a:cs typeface="Times New Roman" pitchFamily="18" charset="0"/>
              </a:rPr>
              <a:t>Optimal </a:t>
            </a:r>
            <a:r>
              <a:rPr lang="en-US" sz="2800" dirty="0" err="1">
                <a:solidFill>
                  <a:srgbClr val="000000"/>
                </a:solidFill>
                <a:cs typeface="Times New Roman" pitchFamily="18" charset="0"/>
              </a:rPr>
              <a:t>tercihler</a:t>
            </a:r>
            <a:r>
              <a:rPr lang="en-US" sz="2800" dirty="0">
                <a:solidFill>
                  <a:srgbClr val="000000"/>
                </a:solidFill>
                <a:cs typeface="Times New Roman" pitchFamily="18" charset="0"/>
              </a:rPr>
              <a:t> </a:t>
            </a:r>
          </a:p>
          <a:p>
            <a:pPr marL="514350" indent="-514350">
              <a:lnSpc>
                <a:spcPct val="150000"/>
              </a:lnSpc>
              <a:spcBef>
                <a:spcPts val="2400"/>
              </a:spcBef>
              <a:buSzPct val="100000"/>
              <a:buFont typeface="+mj-lt"/>
              <a:buAutoNum type="arabicPeriod"/>
            </a:pPr>
            <a:r>
              <a:rPr lang="en-US" sz="2800" dirty="0" err="1">
                <a:solidFill>
                  <a:srgbClr val="000000"/>
                </a:solidFill>
                <a:cs typeface="Times New Roman" pitchFamily="18" charset="0"/>
              </a:rPr>
              <a:t>Denge</a:t>
            </a:r>
            <a:endParaRPr lang="en-US" sz="2800" dirty="0">
              <a:solidFill>
                <a:srgbClr val="000000"/>
              </a:solidFill>
              <a:cs typeface="Times New Roman" pitchFamily="18" charset="0"/>
            </a:endParaRPr>
          </a:p>
          <a:p>
            <a:pPr marL="514350" indent="-514350">
              <a:lnSpc>
                <a:spcPct val="150000"/>
              </a:lnSpc>
              <a:spcBef>
                <a:spcPts val="2400"/>
              </a:spcBef>
              <a:buSzPct val="100000"/>
              <a:buFont typeface="+mj-lt"/>
              <a:buAutoNum type="arabicPeriod"/>
            </a:pPr>
            <a:r>
              <a:rPr lang="en-US" sz="2800" dirty="0" err="1">
                <a:solidFill>
                  <a:srgbClr val="000000"/>
                </a:solidFill>
                <a:cs typeface="Times New Roman" pitchFamily="18" charset="0"/>
              </a:rPr>
              <a:t>Veri</a:t>
            </a:r>
            <a:r>
              <a:rPr lang="en-US" sz="2800" dirty="0">
                <a:solidFill>
                  <a:srgbClr val="000000"/>
                </a:solidFill>
                <a:cs typeface="Times New Roman" pitchFamily="18" charset="0"/>
              </a:rPr>
              <a:t> </a:t>
            </a:r>
            <a:r>
              <a:rPr lang="en-US" sz="2800" dirty="0" err="1">
                <a:solidFill>
                  <a:srgbClr val="000000"/>
                </a:solidFill>
                <a:cs typeface="Times New Roman" pitchFamily="18" charset="0"/>
              </a:rPr>
              <a:t>temelli</a:t>
            </a:r>
            <a:r>
              <a:rPr lang="en-US" sz="2800" dirty="0">
                <a:solidFill>
                  <a:srgbClr val="000000"/>
                </a:solidFill>
                <a:cs typeface="Times New Roman" pitchFamily="18" charset="0"/>
              </a:rPr>
              <a:t> </a:t>
            </a:r>
            <a:r>
              <a:rPr lang="en-US" sz="2800" dirty="0" err="1">
                <a:solidFill>
                  <a:srgbClr val="000000"/>
                </a:solidFill>
                <a:cs typeface="Times New Roman" pitchFamily="18" charset="0"/>
              </a:rPr>
              <a:t>analiz</a:t>
            </a:r>
            <a:endParaRPr lang="en-US" sz="2800" dirty="0">
              <a:solidFill>
                <a:srgbClr val="000000"/>
              </a:solidFill>
              <a:cs typeface="Times New Roman" pitchFamily="18" charset="0"/>
            </a:endParaRPr>
          </a:p>
        </p:txBody>
      </p:sp>
    </p:spTree>
    <p:extLst>
      <p:ext uri="{BB962C8B-B14F-4D97-AF65-F5344CB8AC3E}">
        <p14:creationId xmlns:p14="http://schemas.microsoft.com/office/powerpoint/2010/main" val="179572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41520" y="215372"/>
            <a:ext cx="8421480" cy="1097280"/>
          </a:xfrm>
        </p:spPr>
        <p:txBody>
          <a:bodyPr/>
          <a:lstStyle/>
          <a:p>
            <a:r>
              <a:rPr lang="en-US" sz="3200" dirty="0" err="1"/>
              <a:t>Bütçe</a:t>
            </a:r>
            <a:r>
              <a:rPr lang="en-US" sz="3200" dirty="0"/>
              <a:t> </a:t>
            </a:r>
            <a:r>
              <a:rPr lang="en-US" sz="3200" dirty="0" err="1"/>
              <a:t>kısıtı</a:t>
            </a:r>
            <a:r>
              <a:rPr lang="en-US" sz="3200" dirty="0"/>
              <a:t> </a:t>
            </a:r>
            <a:r>
              <a:rPr lang="en-US" sz="3200" dirty="0" err="1"/>
              <a:t>altında</a:t>
            </a:r>
            <a:r>
              <a:rPr lang="en-US" sz="3200" dirty="0"/>
              <a:t> optimal </a:t>
            </a:r>
            <a:r>
              <a:rPr lang="en-US" sz="3200" dirty="0" err="1"/>
              <a:t>karar</a:t>
            </a:r>
            <a:endParaRPr lang="en-IN" sz="2400" dirty="0"/>
          </a:p>
        </p:txBody>
      </p:sp>
      <p:pic>
        <p:nvPicPr>
          <p:cNvPr id="11" name="Picture 10" descr="A photo shows vintage open boo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520" y="1828800"/>
            <a:ext cx="3468480" cy="1886663"/>
          </a:xfrm>
          <a:prstGeom prst="rect">
            <a:avLst/>
          </a:prstGeom>
        </p:spPr>
      </p:pic>
      <p:pic>
        <p:nvPicPr>
          <p:cNvPr id="13" name="Picture 2" descr="A photo shows question mark glossy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13306" y="2326219"/>
            <a:ext cx="1296894" cy="12968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hoto shows a laptop."/>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880" y="1524000"/>
            <a:ext cx="3119120" cy="2339340"/>
          </a:xfrm>
          <a:prstGeom prst="rect">
            <a:avLst/>
          </a:prstGeom>
        </p:spPr>
      </p:pic>
      <p:sp>
        <p:nvSpPr>
          <p:cNvPr id="5" name="Content Placeholder 4"/>
          <p:cNvSpPr>
            <a:spLocks noGrp="1"/>
          </p:cNvSpPr>
          <p:nvPr>
            <p:ph idx="1"/>
          </p:nvPr>
        </p:nvSpPr>
        <p:spPr>
          <a:xfrm>
            <a:off x="457200" y="4008437"/>
            <a:ext cx="3429000" cy="2163763"/>
          </a:xfrm>
        </p:spPr>
        <p:txBody>
          <a:bodyPr/>
          <a:lstStyle/>
          <a:p>
            <a:pPr marL="0" indent="0">
              <a:buNone/>
            </a:pPr>
            <a:r>
              <a:rPr lang="en-US" sz="2800" dirty="0"/>
              <a:t>20 </a:t>
            </a:r>
            <a:r>
              <a:rPr lang="en-US" sz="2800" dirty="0" err="1"/>
              <a:t>dolar</a:t>
            </a:r>
            <a:r>
              <a:rPr lang="en-US" sz="2800" dirty="0"/>
              <a:t> </a:t>
            </a:r>
            <a:r>
              <a:rPr lang="en-US" sz="2800" dirty="0" err="1"/>
              <a:t>fiyatı</a:t>
            </a:r>
            <a:r>
              <a:rPr lang="en-US" sz="2800" dirty="0"/>
              <a:t> </a:t>
            </a:r>
            <a:r>
              <a:rPr lang="en-US" sz="2800" dirty="0" err="1"/>
              <a:t>olan</a:t>
            </a:r>
            <a:r>
              <a:rPr lang="en-US" sz="2800" dirty="0"/>
              <a:t> </a:t>
            </a:r>
            <a:r>
              <a:rPr lang="en-US" sz="2800" dirty="0" err="1"/>
              <a:t>bir</a:t>
            </a:r>
            <a:r>
              <a:rPr lang="en-US" sz="2800" dirty="0"/>
              <a:t> </a:t>
            </a:r>
            <a:r>
              <a:rPr lang="en-US" sz="2800" dirty="0" err="1"/>
              <a:t>kitabı</a:t>
            </a:r>
            <a:r>
              <a:rPr lang="en-US" sz="2800" dirty="0"/>
              <a:t> 3 mil </a:t>
            </a:r>
            <a:r>
              <a:rPr lang="en-US" sz="2800" dirty="0" err="1"/>
              <a:t>uzaklıktaki</a:t>
            </a:r>
            <a:r>
              <a:rPr lang="en-US" sz="2800" dirty="0"/>
              <a:t> </a:t>
            </a:r>
            <a:r>
              <a:rPr lang="en-US" sz="2800" dirty="0" err="1"/>
              <a:t>bir</a:t>
            </a:r>
            <a:r>
              <a:rPr lang="en-US" sz="2800" dirty="0"/>
              <a:t> </a:t>
            </a:r>
            <a:r>
              <a:rPr lang="en-US" sz="2800" dirty="0" err="1"/>
              <a:t>yerden</a:t>
            </a:r>
            <a:r>
              <a:rPr lang="en-US" sz="2800" dirty="0"/>
              <a:t> 10 </a:t>
            </a:r>
            <a:r>
              <a:rPr lang="en-US" sz="2800" dirty="0" err="1"/>
              <a:t>dolara</a:t>
            </a:r>
            <a:r>
              <a:rPr lang="en-US" sz="2800" dirty="0"/>
              <a:t> satin </a:t>
            </a:r>
            <a:r>
              <a:rPr lang="en-US" sz="2800" dirty="0" err="1"/>
              <a:t>alabiliyorsan</a:t>
            </a:r>
            <a:endParaRPr lang="en-US" sz="2800" dirty="0"/>
          </a:p>
        </p:txBody>
      </p:sp>
      <p:sp>
        <p:nvSpPr>
          <p:cNvPr id="9" name="Content Placeholder 4">
            <a:extLst>
              <a:ext uri="{FF2B5EF4-FFF2-40B4-BE49-F238E27FC236}">
                <a16:creationId xmlns:a16="http://schemas.microsoft.com/office/drawing/2014/main" id="{4AC985DC-FB79-534F-A94A-D5484EA76CDE}"/>
              </a:ext>
            </a:extLst>
          </p:cNvPr>
          <p:cNvSpPr txBox="1">
            <a:spLocks/>
          </p:cNvSpPr>
          <p:nvPr/>
        </p:nvSpPr>
        <p:spPr>
          <a:xfrm>
            <a:off x="4761753" y="3910409"/>
            <a:ext cx="3429000" cy="21637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1000 </a:t>
            </a:r>
            <a:r>
              <a:rPr lang="en-US" sz="2800" dirty="0" err="1"/>
              <a:t>dolar</a:t>
            </a:r>
            <a:r>
              <a:rPr lang="en-US" sz="2800" dirty="0"/>
              <a:t> </a:t>
            </a:r>
            <a:r>
              <a:rPr lang="en-US" sz="2800" dirty="0" err="1"/>
              <a:t>fiyatı</a:t>
            </a:r>
            <a:r>
              <a:rPr lang="en-US" sz="2800" dirty="0"/>
              <a:t> </a:t>
            </a:r>
            <a:r>
              <a:rPr lang="en-US" sz="2800" dirty="0" err="1"/>
              <a:t>olan</a:t>
            </a:r>
            <a:r>
              <a:rPr lang="en-US" sz="2800" dirty="0"/>
              <a:t> </a:t>
            </a:r>
            <a:r>
              <a:rPr lang="en-US" sz="2800" dirty="0" err="1"/>
              <a:t>bir</a:t>
            </a:r>
            <a:r>
              <a:rPr lang="en-US" sz="2800" dirty="0"/>
              <a:t> laptop 3 mil </a:t>
            </a:r>
            <a:r>
              <a:rPr lang="en-US" sz="2800" dirty="0" err="1"/>
              <a:t>uzaklıktaki</a:t>
            </a:r>
            <a:r>
              <a:rPr lang="en-US" sz="2800" dirty="0"/>
              <a:t> </a:t>
            </a:r>
            <a:r>
              <a:rPr lang="en-US" sz="2800" dirty="0" err="1"/>
              <a:t>bir</a:t>
            </a:r>
            <a:r>
              <a:rPr lang="en-US" sz="2800" dirty="0"/>
              <a:t> </a:t>
            </a:r>
            <a:r>
              <a:rPr lang="en-US" sz="2800" dirty="0" err="1"/>
              <a:t>yerden</a:t>
            </a:r>
            <a:r>
              <a:rPr lang="en-US" sz="2800" dirty="0"/>
              <a:t> 990 </a:t>
            </a:r>
            <a:r>
              <a:rPr lang="en-US" sz="2800" dirty="0" err="1"/>
              <a:t>dolara</a:t>
            </a:r>
            <a:r>
              <a:rPr lang="en-US" sz="2800" dirty="0"/>
              <a:t> </a:t>
            </a:r>
            <a:r>
              <a:rPr lang="en-US" sz="2800" dirty="0" err="1"/>
              <a:t>satılıyorsa</a:t>
            </a:r>
            <a:endParaRPr lang="en-US" sz="2800" dirty="0"/>
          </a:p>
        </p:txBody>
      </p:sp>
    </p:spTree>
    <p:extLst>
      <p:ext uri="{BB962C8B-B14F-4D97-AF65-F5344CB8AC3E}">
        <p14:creationId xmlns:p14="http://schemas.microsoft.com/office/powerpoint/2010/main" val="413120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458200" cy="1097280"/>
          </a:xfrm>
        </p:spPr>
        <p:txBody>
          <a:bodyPr/>
          <a:lstStyle/>
          <a:p>
            <a:r>
              <a:rPr lang="en-IN" sz="2400" dirty="0" err="1"/>
              <a:t>Yakından</a:t>
            </a:r>
            <a:r>
              <a:rPr lang="en-IN" sz="2400" dirty="0"/>
              <a:t> satin </a:t>
            </a:r>
            <a:r>
              <a:rPr lang="en-IN" sz="2400" dirty="0" err="1"/>
              <a:t>almanın</a:t>
            </a:r>
            <a:r>
              <a:rPr lang="en-IN" sz="2400" dirty="0"/>
              <a:t> size </a:t>
            </a:r>
            <a:r>
              <a:rPr lang="en-IN" sz="2400" dirty="0" err="1"/>
              <a:t>maliyeti</a:t>
            </a:r>
            <a:endParaRPr lang="en-IN" sz="2400" dirty="0"/>
          </a:p>
        </p:txBody>
      </p:sp>
      <p:pic>
        <p:nvPicPr>
          <p:cNvPr id="14" name="Picture 13" descr="A photo shows vintage open boo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828800"/>
            <a:ext cx="3468480" cy="1886663"/>
          </a:xfrm>
          <a:prstGeom prst="rect">
            <a:avLst/>
          </a:prstGeom>
        </p:spPr>
      </p:pic>
      <p:pic>
        <p:nvPicPr>
          <p:cNvPr id="15" name="Picture 2" descr="A photo shows question mark glossy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23553" y="2326219"/>
            <a:ext cx="1296894" cy="12968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hoto shows a laptop."/>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0200" y="1524000"/>
            <a:ext cx="3352800" cy="2514600"/>
          </a:xfrm>
          <a:prstGeom prst="rect">
            <a:avLst/>
          </a:prstGeom>
        </p:spPr>
      </p:pic>
      <p:sp>
        <p:nvSpPr>
          <p:cNvPr id="2" name="Text Placeholder 1"/>
          <p:cNvSpPr>
            <a:spLocks noGrp="1"/>
          </p:cNvSpPr>
          <p:nvPr>
            <p:ph type="body" sz="quarter" idx="14"/>
          </p:nvPr>
        </p:nvSpPr>
        <p:spPr>
          <a:xfrm>
            <a:off x="3689988" y="4349132"/>
            <a:ext cx="1524001" cy="533400"/>
          </a:xfrm>
        </p:spPr>
        <p:txBody>
          <a:bodyPr/>
          <a:lstStyle/>
          <a:p>
            <a:pPr marL="0" indent="0" algn="ctr">
              <a:buNone/>
            </a:pPr>
            <a:r>
              <a:rPr lang="en-US" sz="3200" b="1" dirty="0">
                <a:cs typeface="Times New Roman" pitchFamily="18" charset="0"/>
              </a:rPr>
              <a:t>10 </a:t>
            </a:r>
            <a:r>
              <a:rPr lang="en-US" sz="3200" b="1" dirty="0" err="1">
                <a:cs typeface="Times New Roman" pitchFamily="18" charset="0"/>
              </a:rPr>
              <a:t>dolar</a:t>
            </a:r>
            <a:endParaRPr lang="en-US" sz="3200" b="1" dirty="0">
              <a:cs typeface="Times New Roman" pitchFamily="18" charset="0"/>
            </a:endParaRPr>
          </a:p>
        </p:txBody>
      </p:sp>
      <p:sp>
        <p:nvSpPr>
          <p:cNvPr id="4" name="Content Placeholder 3">
            <a:extLst>
              <a:ext uri="{FF2B5EF4-FFF2-40B4-BE49-F238E27FC236}">
                <a16:creationId xmlns:a16="http://schemas.microsoft.com/office/drawing/2014/main" id="{9631F371-D830-C64B-BC4A-84DCD283FC97}"/>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96587042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7863</TotalTime>
  <Words>1765</Words>
  <Application>Microsoft Macintosh PowerPoint</Application>
  <PresentationFormat>On-screen Show (4:3)</PresentationFormat>
  <Paragraphs>93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Verdana</vt:lpstr>
      <vt:lpstr>Wingdings</vt:lpstr>
      <vt:lpstr>508 Lecture</vt:lpstr>
      <vt:lpstr>Makroiktisat </vt:lpstr>
      <vt:lpstr>Temel hususlar</vt:lpstr>
      <vt:lpstr>The Principles and Practice of  Economics (4 of 4)</vt:lpstr>
      <vt:lpstr>İktisadi meselelerden biri</vt:lpstr>
      <vt:lpstr>Yaklaşım </vt:lpstr>
      <vt:lpstr>Temel meseleler</vt:lpstr>
      <vt:lpstr>Analiz </vt:lpstr>
      <vt:lpstr>Bütçe kısıtı altında optimal karar</vt:lpstr>
      <vt:lpstr>Yakından satin almanın size maliyeti</vt:lpstr>
      <vt:lpstr>Değiş-tokuş ve bütçe kısıtı</vt:lpstr>
      <vt:lpstr>Denge</vt:lpstr>
      <vt:lpstr>Denge</vt:lpstr>
      <vt:lpstr>Denge</vt:lpstr>
      <vt:lpstr>Denge</vt:lpstr>
      <vt:lpstr>Denge</vt:lpstr>
      <vt:lpstr>Veri temelli analiz</vt:lpstr>
    </vt:vector>
  </TitlesOfParts>
  <Company>Integra Software Servces Pvt.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subject>Economics</dc:subject>
  <dc:creator>Acemoglu, Laibson &amp; List</dc:creator>
  <cp:keywords>Economics</cp:keywords>
  <cp:lastModifiedBy>Microsoft Office User</cp:lastModifiedBy>
  <cp:revision>485</cp:revision>
  <dcterms:created xsi:type="dcterms:W3CDTF">2014-07-14T20:04:21Z</dcterms:created>
  <dcterms:modified xsi:type="dcterms:W3CDTF">2020-03-13T10:30:36Z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Offisync_ProviderInitializationData">
    <vt:lpwstr>https://neo.pearson.com</vt:lpwstr>
  </property>
  <property fmtid="{D5CDD505-2E9C-101B-9397-08002B2CF9AE}" pid="5" name="Jive_LatestUserAccountName">
    <vt:lpwstr>shinyr</vt:lpwstr>
  </property>
  <property fmtid="{D5CDD505-2E9C-101B-9397-08002B2CF9AE}" pid="6" name="Offisync_ServerID">
    <vt:lpwstr>7e960520-0e88-4f05-9fa0-24079b61e486</vt:lpwstr>
  </property>
  <property fmtid="{D5CDD505-2E9C-101B-9397-08002B2CF9AE}" pid="7" name="Jive_VersionGuid">
    <vt:lpwstr>d35f936a-ffc5-40e3-94ed-7eab6fe38a10</vt:lpwstr>
  </property>
</Properties>
</file>