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42" d="100"/>
          <a:sy n="42" d="100"/>
        </p:scale>
        <p:origin x="6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80009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551465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72513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00383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02511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45581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A97D446-8B88-40BD-B421-05F8AB251CC4}" type="datetimeFigureOut">
              <a:rPr lang="tr-TR" smtClean="0"/>
              <a:t>8.02.2018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9730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A97D446-8B88-40BD-B421-05F8AB251CC4}" type="datetimeFigureOut">
              <a:rPr lang="tr-TR" smtClean="0"/>
              <a:t>8.02.2018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8884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7D446-8B88-40BD-B421-05F8AB251CC4}" type="datetimeFigureOut">
              <a:rPr lang="tr-TR" smtClean="0"/>
              <a:t>8.02.2018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63428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214674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897608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97D446-8B88-40BD-B421-05F8AB251CC4}" type="datetimeFigureOut">
              <a:rPr lang="tr-TR" smtClean="0"/>
              <a:t>8.02.2018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644DE-B055-4C9B-8EA7-47FBB5212318}" type="slidenum">
              <a:rPr lang="tr-TR" smtClean="0"/>
              <a:t>‹#›</a:t>
            </a:fld>
            <a:endParaRPr lang="tr-TR"/>
          </a:p>
        </p:txBody>
      </p:sp>
    </p:spTree>
    <p:extLst>
      <p:ext uri="{BB962C8B-B14F-4D97-AF65-F5344CB8AC3E}">
        <p14:creationId xmlns:p14="http://schemas.microsoft.com/office/powerpoint/2010/main" val="2475995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JEM 361 ÖZEL MİNERALOJİ</a:t>
            </a:r>
            <a:endParaRPr lang="tr-TR" b="1" dirty="0"/>
          </a:p>
        </p:txBody>
      </p:sp>
      <p:sp>
        <p:nvSpPr>
          <p:cNvPr id="3" name="Subtitle 2"/>
          <p:cNvSpPr>
            <a:spLocks noGrp="1"/>
          </p:cNvSpPr>
          <p:nvPr>
            <p:ph type="subTitle" idx="1"/>
          </p:nvPr>
        </p:nvSpPr>
        <p:spPr>
          <a:xfrm>
            <a:off x="1524000" y="573724"/>
            <a:ext cx="9144000" cy="1655762"/>
          </a:xfrm>
        </p:spPr>
        <p:txBody>
          <a:bodyPr/>
          <a:lstStyle/>
          <a:p>
            <a:endParaRPr lang="tr-T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73440" y="789486"/>
            <a:ext cx="1440000" cy="1440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8000" y="681605"/>
            <a:ext cx="1440000" cy="1440000"/>
          </a:xfrm>
          <a:prstGeom prst="rect">
            <a:avLst/>
          </a:prstGeom>
        </p:spPr>
      </p:pic>
    </p:spTree>
    <p:extLst>
      <p:ext uri="{BB962C8B-B14F-4D97-AF65-F5344CB8AC3E}">
        <p14:creationId xmlns:p14="http://schemas.microsoft.com/office/powerpoint/2010/main" val="1652653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marL="0" indent="0" algn="ctr">
              <a:buNone/>
            </a:pPr>
            <a:r>
              <a:rPr lang="tr-TR" b="1" dirty="0"/>
              <a:t>Minerallerin doğal özellikleri</a:t>
            </a:r>
            <a:endParaRPr lang="tr-TR" b="1" dirty="0"/>
          </a:p>
        </p:txBody>
      </p:sp>
    </p:spTree>
    <p:extLst>
      <p:ext uri="{BB962C8B-B14F-4D97-AF65-F5344CB8AC3E}">
        <p14:creationId xmlns:p14="http://schemas.microsoft.com/office/powerpoint/2010/main" val="3168227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53440" y="499745"/>
            <a:ext cx="10515600" cy="4351338"/>
          </a:xfrm>
        </p:spPr>
        <p:txBody>
          <a:bodyPr>
            <a:noAutofit/>
          </a:bodyPr>
          <a:lstStyle/>
          <a:p>
            <a:pPr fontAlgn="base"/>
            <a:r>
              <a:rPr lang="tr-TR" sz="1600" b="1" i="1" dirty="0" err="1"/>
              <a:t>Spekülarit</a:t>
            </a:r>
            <a:r>
              <a:rPr lang="tr-TR" sz="1600" b="1" i="1" dirty="0"/>
              <a:t> (Demir Mikası):</a:t>
            </a:r>
            <a:endParaRPr lang="tr-TR" sz="1600" dirty="0"/>
          </a:p>
          <a:p>
            <a:pPr fontAlgn="base"/>
            <a:r>
              <a:rPr lang="tr-TR" sz="1600" dirty="0" err="1"/>
              <a:t>Levhamsı</a:t>
            </a:r>
            <a:r>
              <a:rPr lang="tr-TR" sz="1600" dirty="0"/>
              <a:t>, pulsu hematite </a:t>
            </a:r>
            <a:r>
              <a:rPr lang="tr-TR" sz="1600" dirty="0" err="1"/>
              <a:t>spekülarit</a:t>
            </a:r>
            <a:r>
              <a:rPr lang="tr-TR" sz="1600" dirty="0"/>
              <a:t> denir. Siyah renkte, metal parlaklığında, çizgi rengi kırmızı ve kahverengi olan gevrek yapılı bir metal oksittir. Sertliği 6.5 (</a:t>
            </a:r>
            <a:r>
              <a:rPr lang="tr-TR" sz="1600" dirty="0" err="1"/>
              <a:t>Mohs</a:t>
            </a:r>
            <a:r>
              <a:rPr lang="tr-TR" sz="1600" dirty="0"/>
              <a:t>) ve yoğunluğu 5.2-5.2'tür. Hidroklorik asitte yavaş yavaş erir, üfleç ateşinde erimez. </a:t>
            </a:r>
            <a:r>
              <a:rPr lang="tr-TR" sz="1600" dirty="0" err="1"/>
              <a:t>Romboedrik</a:t>
            </a:r>
            <a:r>
              <a:rPr lang="tr-TR" sz="1600" dirty="0"/>
              <a:t> kristalleri olduğu gibi, pullu cinsi demir mikası ismini alır. Türkiye'de </a:t>
            </a:r>
            <a:r>
              <a:rPr lang="tr-TR" sz="1600" dirty="0" err="1"/>
              <a:t>spekülarit</a:t>
            </a:r>
            <a:r>
              <a:rPr lang="tr-TR" sz="1600" dirty="0"/>
              <a:t> rezervlerinin Adana ve Erzurum bölgelerinde olduğu bilinmektedir.</a:t>
            </a:r>
          </a:p>
          <a:p>
            <a:pPr fontAlgn="base"/>
            <a:r>
              <a:rPr lang="tr-TR" sz="1600" dirty="0" err="1"/>
              <a:t>Mikalı</a:t>
            </a:r>
            <a:r>
              <a:rPr lang="tr-TR" sz="1600" dirty="0"/>
              <a:t> demir oksit veya </a:t>
            </a:r>
            <a:r>
              <a:rPr lang="tr-TR" sz="1600" dirty="0" err="1"/>
              <a:t>spekülar</a:t>
            </a:r>
            <a:r>
              <a:rPr lang="tr-TR" sz="1600" dirty="0"/>
              <a:t> hematit plakalı bir pigment olup </a:t>
            </a:r>
            <a:r>
              <a:rPr lang="tr-TR" sz="1600" dirty="0" err="1"/>
              <a:t>lamelli</a:t>
            </a:r>
            <a:r>
              <a:rPr lang="tr-TR" sz="1600" dirty="0"/>
              <a:t> film yapısının korozyon kontrolünde kullanılır. Doğal ombra boyası ve </a:t>
            </a:r>
            <a:r>
              <a:rPr lang="tr-TR" sz="1600" dirty="0" err="1"/>
              <a:t>siyena</a:t>
            </a:r>
            <a:r>
              <a:rPr lang="tr-TR" sz="1600" dirty="0"/>
              <a:t>, sentetik malzemeler tarafından elde edilemeyen bir renge sahiptirler. İşlem görmüş doğal demir oksit [baryum </a:t>
            </a:r>
            <a:r>
              <a:rPr lang="tr-TR" sz="1600" dirty="0" err="1"/>
              <a:t>ferrit</a:t>
            </a:r>
            <a:r>
              <a:rPr lang="tr-TR" sz="1600" dirty="0"/>
              <a:t> (BaFe12O19), manganez çinko </a:t>
            </a:r>
            <a:r>
              <a:rPr lang="tr-TR" sz="1600" dirty="0" err="1"/>
              <a:t>ferrit</a:t>
            </a:r>
            <a:r>
              <a:rPr lang="tr-TR" sz="1600" dirty="0"/>
              <a:t> (MnxZny.Fe2O4)] elektronik ve manyetik mürekkep sanayinde kullanılır. Doğal demir oksitlerle karşılaştırıldığında, sentetik ürünlerin yüksek </a:t>
            </a:r>
            <a:r>
              <a:rPr lang="tr-TR" sz="1600" dirty="0" err="1"/>
              <a:t>üniformluk</a:t>
            </a:r>
            <a:r>
              <a:rPr lang="tr-TR" sz="1600" dirty="0"/>
              <a:t>, renk saflığı, renk verme gücü ve renk sabitliğinin kontrolü açısından avantajları bulunmaktadır. Beslenen malzemenin kimyasal saflığı, ağır metal (Sb, As, </a:t>
            </a:r>
            <a:r>
              <a:rPr lang="tr-TR" sz="1600" dirty="0" err="1"/>
              <a:t>Cd</a:t>
            </a:r>
            <a:r>
              <a:rPr lang="tr-TR" sz="1600" dirty="0"/>
              <a:t>, Hg, Se) içeriğinin düşürülmesiyle kontrol edilmektedir. İşlem görmüş doğal malzemelerin yanı sıra sentetik ürünler, sürekli </a:t>
            </a:r>
            <a:r>
              <a:rPr lang="tr-TR" sz="1600" dirty="0" err="1"/>
              <a:t>magnetlerde</a:t>
            </a:r>
            <a:r>
              <a:rPr lang="tr-TR" sz="1600" dirty="0"/>
              <a:t> kullanılan </a:t>
            </a:r>
            <a:r>
              <a:rPr lang="tr-TR" sz="1600" dirty="0" err="1"/>
              <a:t>ferritlerin</a:t>
            </a:r>
            <a:r>
              <a:rPr lang="tr-TR" sz="1600" dirty="0"/>
              <a:t> yapımında kullanılmaktadır. İnce öğütülmüş hematit aşındırıcı özelliği nedeniyle optik cilalama ve mücevherat parlatmasında, yüksek özgül ağırlığı nedeniyle de sondaj çamurunda ve yoğun agregalarda kullanılmaktadır. </a:t>
            </a:r>
          </a:p>
          <a:p>
            <a:pPr marL="0" indent="0" fontAlgn="base">
              <a:buNone/>
            </a:pPr>
            <a:r>
              <a:rPr lang="tr-TR" sz="1600" dirty="0"/>
              <a:t> </a:t>
            </a:r>
          </a:p>
          <a:p>
            <a:pPr fontAlgn="base"/>
            <a:r>
              <a:rPr lang="tr-TR" sz="1600" b="1" dirty="0"/>
              <a:t>Galen</a:t>
            </a:r>
            <a:r>
              <a:rPr lang="tr-TR" sz="1600" dirty="0"/>
              <a:t>: Kurşunun tabiatta bulunan en önemli filizidir. «Galenit» de denir. Kurşun sülfür bileşimindedir, kristal yapılır, metal parlaklığı gösterir. Yoğunluğu 7,48’dir.</a:t>
            </a:r>
          </a:p>
          <a:p>
            <a:pPr fontAlgn="base"/>
            <a:r>
              <a:rPr lang="tr-TR" sz="1600" dirty="0"/>
              <a:t>Galenit elektriği iyi iletir, telsiz cihazlarında ve radyoculukta detektör olarak kullanılır, hertz dalgalarının kolaylıkla alınmasına yardım eder. Son zamanlarda galenitte % 0.01-0.1 arasında gümüş bulunmuştur. Böylece gümüş elde edilmesinde de kullanılır.</a:t>
            </a:r>
          </a:p>
          <a:p>
            <a:pPr fontAlgn="base"/>
            <a:r>
              <a:rPr lang="tr-TR" sz="1600" dirty="0"/>
              <a:t>«Simli kurşun» (gümüşlü kurşun) adıyla tanınır. Galenit dünyanın her yanında bulunur, en çok Kuzey Amerika ve Meksika’da vardır. Bundan başka, Avustralya, Almanya, Brezilya, Cezayir ile Türkiye ve Tunus’ta bulunur.</a:t>
            </a:r>
          </a:p>
          <a:p>
            <a:endParaRPr lang="tr-TR" sz="1600" dirty="0"/>
          </a:p>
        </p:txBody>
      </p:sp>
    </p:spTree>
    <p:extLst>
      <p:ext uri="{BB962C8B-B14F-4D97-AF65-F5344CB8AC3E}">
        <p14:creationId xmlns:p14="http://schemas.microsoft.com/office/powerpoint/2010/main" val="1169936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469265"/>
            <a:ext cx="10515600" cy="4351338"/>
          </a:xfrm>
        </p:spPr>
        <p:txBody>
          <a:bodyPr>
            <a:normAutofit fontScale="47500" lnSpcReduction="20000"/>
          </a:bodyPr>
          <a:lstStyle/>
          <a:p>
            <a:pPr fontAlgn="base"/>
            <a:r>
              <a:rPr lang="tr-TR" b="1" dirty="0" err="1"/>
              <a:t>Trona</a:t>
            </a:r>
            <a:r>
              <a:rPr lang="tr-TR" dirty="0"/>
              <a:t>: </a:t>
            </a:r>
            <a:r>
              <a:rPr lang="tr-TR" dirty="0" err="1"/>
              <a:t>Trona</a:t>
            </a:r>
            <a:r>
              <a:rPr lang="tr-TR" dirty="0"/>
              <a:t>, tabiatta doğal olarak bulunan soda minerallerinden en yaygın bulunanıdır. </a:t>
            </a:r>
            <a:r>
              <a:rPr lang="tr-TR" dirty="0" err="1"/>
              <a:t>Trona</a:t>
            </a:r>
            <a:r>
              <a:rPr lang="tr-TR" dirty="0"/>
              <a:t>, </a:t>
            </a:r>
            <a:r>
              <a:rPr lang="tr-TR" dirty="0" err="1"/>
              <a:t>monoklinal</a:t>
            </a:r>
            <a:r>
              <a:rPr lang="tr-TR" dirty="0"/>
              <a:t> sistemde kristalleşen, doğal olarak oluşmuş hidrat sodyum </a:t>
            </a:r>
            <a:r>
              <a:rPr lang="tr-TR" dirty="0" err="1"/>
              <a:t>seskikarbonatın</a:t>
            </a:r>
            <a:r>
              <a:rPr lang="tr-TR" dirty="0"/>
              <a:t> (Na</a:t>
            </a:r>
            <a:r>
              <a:rPr lang="tr-TR" baseline="-25000" dirty="0"/>
              <a:t>2</a:t>
            </a:r>
            <a:r>
              <a:rPr lang="tr-TR" dirty="0"/>
              <a:t>CO</a:t>
            </a:r>
            <a:r>
              <a:rPr lang="tr-TR" baseline="-25000" dirty="0"/>
              <a:t>3</a:t>
            </a:r>
            <a:r>
              <a:rPr lang="tr-TR" dirty="0"/>
              <a:t>.NaCO</a:t>
            </a:r>
            <a:r>
              <a:rPr lang="tr-TR" baseline="-25000" dirty="0"/>
              <a:t>3</a:t>
            </a:r>
            <a:r>
              <a:rPr lang="tr-TR" dirty="0"/>
              <a:t>.2H</a:t>
            </a:r>
            <a:r>
              <a:rPr lang="tr-TR" baseline="-25000" dirty="0"/>
              <a:t>2</a:t>
            </a:r>
            <a:r>
              <a:rPr lang="tr-TR" dirty="0"/>
              <a:t>O) saf olmayan şeklidir. Cevherin içerdiği organik maddeye bağlı olarak rengi kahverengiden koyu sarıya kadar değişir. Saf numunelerinde ise renk beyazdan şeffafa kadar değişmektedir. </a:t>
            </a:r>
            <a:br>
              <a:rPr lang="tr-TR" dirty="0"/>
            </a:br>
            <a:r>
              <a:rPr lang="tr-TR" dirty="0"/>
              <a:t/>
            </a:r>
            <a:br>
              <a:rPr lang="tr-TR" dirty="0"/>
            </a:br>
            <a:r>
              <a:rPr lang="tr-TR" dirty="0" err="1"/>
              <a:t>Tronanın</a:t>
            </a:r>
            <a:r>
              <a:rPr lang="tr-TR" dirty="0"/>
              <a:t> sertliği; </a:t>
            </a:r>
          </a:p>
          <a:p>
            <a:pPr fontAlgn="base"/>
            <a:r>
              <a:rPr lang="tr-TR" dirty="0" err="1"/>
              <a:t>Mohs</a:t>
            </a:r>
            <a:r>
              <a:rPr lang="tr-TR" dirty="0"/>
              <a:t> ölçeğine göre 2.5-3.0, yoğunluğu 2.17 g/cm</a:t>
            </a:r>
            <a:r>
              <a:rPr lang="tr-TR" baseline="30000" dirty="0"/>
              <a:t>3</a:t>
            </a:r>
            <a:r>
              <a:rPr lang="tr-TR" dirty="0"/>
              <a:t>'tür. Suda çözünür, asitte ise köpürür. Isının etkisiyle Na</a:t>
            </a:r>
            <a:r>
              <a:rPr lang="tr-TR" baseline="-25000" dirty="0"/>
              <a:t>2</a:t>
            </a:r>
            <a:r>
              <a:rPr lang="tr-TR" dirty="0"/>
              <a:t>CO</a:t>
            </a:r>
            <a:r>
              <a:rPr lang="tr-TR" baseline="-25000" dirty="0"/>
              <a:t>3</a:t>
            </a:r>
            <a:r>
              <a:rPr lang="tr-TR" dirty="0"/>
              <a:t>'e </a:t>
            </a:r>
            <a:r>
              <a:rPr lang="tr-TR" dirty="0" err="1"/>
              <a:t>dönüşür.Saf</a:t>
            </a:r>
            <a:r>
              <a:rPr lang="tr-TR" dirty="0"/>
              <a:t> </a:t>
            </a:r>
            <a:r>
              <a:rPr lang="tr-TR" dirty="0" err="1"/>
              <a:t>trona</a:t>
            </a:r>
            <a:r>
              <a:rPr lang="tr-TR" dirty="0"/>
              <a:t> ağırlıkça %70 saf Na</a:t>
            </a:r>
            <a:r>
              <a:rPr lang="tr-TR" baseline="-25000" dirty="0"/>
              <a:t>2</a:t>
            </a:r>
            <a:r>
              <a:rPr lang="tr-TR" dirty="0"/>
              <a:t>CO</a:t>
            </a:r>
            <a:r>
              <a:rPr lang="tr-TR" baseline="-25000" dirty="0"/>
              <a:t>3</a:t>
            </a:r>
            <a:r>
              <a:rPr lang="tr-TR" dirty="0"/>
              <a:t> </a:t>
            </a:r>
            <a:r>
              <a:rPr lang="tr-TR" dirty="0" err="1"/>
              <a:t>içerir.Bir</a:t>
            </a:r>
            <a:r>
              <a:rPr lang="tr-TR" dirty="0"/>
              <a:t> ton soda külü üretmek için 1.8 ton </a:t>
            </a:r>
            <a:r>
              <a:rPr lang="tr-TR" dirty="0" err="1"/>
              <a:t>trona</a:t>
            </a:r>
            <a:r>
              <a:rPr lang="tr-TR" dirty="0"/>
              <a:t> gerekmektedir. </a:t>
            </a:r>
            <a:br>
              <a:rPr lang="tr-TR" dirty="0"/>
            </a:br>
            <a:endParaRPr lang="tr-TR" dirty="0"/>
          </a:p>
          <a:p>
            <a:pPr fontAlgn="base"/>
            <a:r>
              <a:rPr lang="tr-TR" dirty="0"/>
              <a:t>Dünyada </a:t>
            </a:r>
            <a:r>
              <a:rPr lang="tr-TR" dirty="0" err="1"/>
              <a:t>trona</a:t>
            </a:r>
            <a:r>
              <a:rPr lang="tr-TR" dirty="0"/>
              <a:t> minerallerinin bilinen en geniş yatakları ABD'de bulunan Güney Batı Wyoming'in </a:t>
            </a:r>
            <a:r>
              <a:rPr lang="tr-TR" dirty="0" err="1"/>
              <a:t>Green</a:t>
            </a:r>
            <a:r>
              <a:rPr lang="tr-TR" dirty="0"/>
              <a:t> </a:t>
            </a:r>
            <a:r>
              <a:rPr lang="tr-TR" dirty="0" err="1"/>
              <a:t>River</a:t>
            </a:r>
            <a:r>
              <a:rPr lang="tr-TR" dirty="0"/>
              <a:t> havzasında olup dünya rezervinin %95'ini temsil eder. Ülkemizde ise Ankara'ya 115 km uzaklıkta bulunan Beypazarı </a:t>
            </a:r>
            <a:r>
              <a:rPr lang="tr-TR" dirty="0" err="1"/>
              <a:t>Trona</a:t>
            </a:r>
            <a:r>
              <a:rPr lang="tr-TR" dirty="0"/>
              <a:t> </a:t>
            </a:r>
            <a:r>
              <a:rPr lang="tr-TR" dirty="0" err="1"/>
              <a:t>Yatağı'nda</a:t>
            </a:r>
            <a:r>
              <a:rPr lang="tr-TR" dirty="0"/>
              <a:t> %87 </a:t>
            </a:r>
            <a:r>
              <a:rPr lang="tr-TR" dirty="0" err="1"/>
              <a:t>tenörlü</a:t>
            </a:r>
            <a:r>
              <a:rPr lang="tr-TR" dirty="0"/>
              <a:t> 196 milyon ton rezerv mevcuttur fakat bunun 100 milyon tonu işlenebilir ve 60 milyon tonu da çıkartılabilir durumdadır. Bu hususta Türkiye Cumhuriyeti Devleti Eti Holding (%24) vasıtasıyla ilk kez özel bir şirketle (%76 Park Holding) bu madenin işletilmesi için 300 milyon dolarlık yatırıma girmiştir. Bunun yanında Ankara'nın Sincan ve Kazan ilçelerinde resmi olmayan rakamlarla 656 milyon tonluk yeni bir rezerv daha bulunmuştur. Bu iki rezerv dolayısıyla Türkiye, </a:t>
            </a:r>
            <a:r>
              <a:rPr lang="tr-TR" dirty="0" err="1"/>
              <a:t>trona</a:t>
            </a:r>
            <a:r>
              <a:rPr lang="tr-TR" dirty="0"/>
              <a:t> rezervi olarak dünyada ABD'den sonra ikinci sıradadır.</a:t>
            </a:r>
            <a:br>
              <a:rPr lang="tr-TR" dirty="0"/>
            </a:br>
            <a:r>
              <a:rPr lang="tr-TR" dirty="0"/>
              <a:t/>
            </a:r>
            <a:br>
              <a:rPr lang="tr-TR" dirty="0"/>
            </a:br>
            <a:r>
              <a:rPr lang="tr-TR" dirty="0"/>
              <a:t>Şu an Türkiye gündeminde olan Bor madeni ile kıyaslandığında miktar olarak bor madenine göre çok fazla olması, Avrupa'da </a:t>
            </a:r>
            <a:r>
              <a:rPr lang="tr-TR" dirty="0" err="1"/>
              <a:t>trona</a:t>
            </a:r>
            <a:r>
              <a:rPr lang="tr-TR" dirty="0"/>
              <a:t> madeninin olmaması ve kimya sanayiinde temel ara maddelerden biri olması nedeniyle ekonomik yönden bor ile yarışacak kadar değere sahiptir.</a:t>
            </a:r>
            <a:br>
              <a:rPr lang="tr-TR" dirty="0"/>
            </a:br>
            <a:r>
              <a:rPr lang="tr-TR" dirty="0"/>
              <a:t/>
            </a:r>
            <a:br>
              <a:rPr lang="tr-TR" dirty="0"/>
            </a:br>
            <a:r>
              <a:rPr lang="tr-TR" dirty="0" err="1"/>
              <a:t>Tronadan</a:t>
            </a:r>
            <a:r>
              <a:rPr lang="tr-TR" dirty="0"/>
              <a:t> elde edilen soda külü, Na</a:t>
            </a:r>
            <a:r>
              <a:rPr lang="tr-TR" baseline="-25000" dirty="0"/>
              <a:t>2</a:t>
            </a:r>
            <a:r>
              <a:rPr lang="tr-TR" dirty="0"/>
              <a:t>CO</a:t>
            </a:r>
            <a:r>
              <a:rPr lang="tr-TR" baseline="-25000" dirty="0"/>
              <a:t>3</a:t>
            </a:r>
            <a:r>
              <a:rPr lang="tr-TR" dirty="0"/>
              <a:t>, beyaz, kristalin, kuvvetli alkalin reaksiyonlarla higroskopik bir tozdur. Soğuk suda ılımlı olarak çözülebilir. (14gr./100gr. çözücüde ve 15 </a:t>
            </a:r>
            <a:r>
              <a:rPr lang="tr-TR" baseline="30000" dirty="0" err="1"/>
              <a:t>o</a:t>
            </a:r>
            <a:r>
              <a:rPr lang="tr-TR" dirty="0" err="1"/>
              <a:t>C</a:t>
            </a:r>
            <a:r>
              <a:rPr lang="tr-TR" dirty="0"/>
              <a:t>) 33 </a:t>
            </a:r>
            <a:r>
              <a:rPr lang="tr-TR" baseline="30000" dirty="0" err="1"/>
              <a:t>o</a:t>
            </a:r>
            <a:r>
              <a:rPr lang="tr-TR" dirty="0" err="1"/>
              <a:t>C'de</a:t>
            </a:r>
            <a:r>
              <a:rPr lang="tr-TR" dirty="0"/>
              <a:t> suda çözelti ağırlığının yaklaşık (32gr./100gr.) %30'u çözünebilir. Kendi arasında yoğunluğuna göre ağır, hafif, dökme, tabii, sentetik soda külü olarak sınıflandırılabilir. </a:t>
            </a:r>
            <a:br>
              <a:rPr lang="tr-TR" dirty="0"/>
            </a:br>
            <a:r>
              <a:rPr lang="tr-TR" dirty="0"/>
              <a:t/>
            </a:r>
            <a:br>
              <a:rPr lang="tr-TR" dirty="0"/>
            </a:br>
            <a:r>
              <a:rPr lang="tr-TR" dirty="0"/>
              <a:t>Soda külünün pek çok kullanım alanı olmakla beraber en fazla cam sanayiinde hammadde olarak kullanılır. Diğer kullanım alanları ise şunlardır:</a:t>
            </a:r>
          </a:p>
          <a:p>
            <a:endParaRPr lang="tr-TR" dirty="0"/>
          </a:p>
        </p:txBody>
      </p:sp>
    </p:spTree>
    <p:extLst>
      <p:ext uri="{BB962C8B-B14F-4D97-AF65-F5344CB8AC3E}">
        <p14:creationId xmlns:p14="http://schemas.microsoft.com/office/powerpoint/2010/main" val="1102361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276</Words>
  <Application>Microsoft Office PowerPoint</Application>
  <PresentationFormat>Widescreen</PresentationFormat>
  <Paragraphs>12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JEM 361 ÖZEL MİNERALOJİ</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Yusuf Kagan KADIOGLU</dc:creator>
  <cp:lastModifiedBy>Yusuf Kagan KADIOGLU</cp:lastModifiedBy>
  <cp:revision>7</cp:revision>
  <dcterms:created xsi:type="dcterms:W3CDTF">2018-02-08T13:34:19Z</dcterms:created>
  <dcterms:modified xsi:type="dcterms:W3CDTF">2018-02-08T15:59:16Z</dcterms:modified>
</cp:coreProperties>
</file>