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4" r:id="rId5"/>
    <p:sldId id="258" r:id="rId6"/>
    <p:sldId id="281" r:id="rId7"/>
    <p:sldId id="259" r:id="rId8"/>
    <p:sldId id="283" r:id="rId9"/>
    <p:sldId id="282" r:id="rId10"/>
    <p:sldId id="261" r:id="rId11"/>
    <p:sldId id="262" r:id="rId12"/>
    <p:sldId id="263" r:id="rId13"/>
    <p:sldId id="267" r:id="rId14"/>
    <p:sldId id="284" r:id="rId15"/>
    <p:sldId id="287" r:id="rId16"/>
    <p:sldId id="288" r:id="rId17"/>
    <p:sldId id="292" r:id="rId18"/>
    <p:sldId id="285" r:id="rId19"/>
    <p:sldId id="315" r:id="rId20"/>
    <p:sldId id="295" r:id="rId21"/>
    <p:sldId id="301" r:id="rId22"/>
    <p:sldId id="331" r:id="rId23"/>
    <p:sldId id="332" r:id="rId24"/>
    <p:sldId id="333" r:id="rId25"/>
    <p:sldId id="334" r:id="rId2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63" d="100"/>
          <a:sy n="63" d="100"/>
        </p:scale>
        <p:origin x="16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1E12-6CD4-4494-9EDF-19D9BE19310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B830-D63C-4948-B2CF-F2F6BCBF3757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1E12-6CD4-4494-9EDF-19D9BE19310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B830-D63C-4948-B2CF-F2F6BCBF37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1E12-6CD4-4494-9EDF-19D9BE19310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B830-D63C-4948-B2CF-F2F6BCBF37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1E12-6CD4-4494-9EDF-19D9BE19310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B830-D63C-4948-B2CF-F2F6BCBF37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1E12-6CD4-4494-9EDF-19D9BE19310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B830-D63C-4948-B2CF-F2F6BCBF3757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1E12-6CD4-4494-9EDF-19D9BE19310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B830-D63C-4948-B2CF-F2F6BCBF37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1E12-6CD4-4494-9EDF-19D9BE19310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B830-D63C-4948-B2CF-F2F6BCBF37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1E12-6CD4-4494-9EDF-19D9BE19310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B830-D63C-4948-B2CF-F2F6BCBF37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1E12-6CD4-4494-9EDF-19D9BE19310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B830-D63C-4948-B2CF-F2F6BCBF3757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1E12-6CD4-4494-9EDF-19D9BE19310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B830-D63C-4948-B2CF-F2F6BCBF37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1E12-6CD4-4494-9EDF-19D9BE19310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B830-D63C-4948-B2CF-F2F6BCBF3757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9E11E12-6CD4-4494-9EDF-19D9BE193105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2E6B830-D63C-4948-B2CF-F2F6BCBF3757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259632" y="1052736"/>
            <a:ext cx="7406640" cy="1472184"/>
          </a:xfrm>
        </p:spPr>
        <p:txBody>
          <a:bodyPr>
            <a:normAutofit fontScale="90000"/>
          </a:bodyPr>
          <a:lstStyle/>
          <a:p>
            <a:r>
              <a:rPr lang="tr-TR" sz="4400" b="1" dirty="0" smtClean="0"/>
              <a:t>Ben</a:t>
            </a:r>
            <a:r>
              <a:rPr lang="es-ES_tradnl" sz="4400" b="1" dirty="0" smtClean="0"/>
              <a:t>ito Pérez Galdós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i="1" dirty="0" smtClean="0"/>
              <a:t>Tristana</a:t>
            </a:r>
            <a:r>
              <a:rPr lang="es-ES_tradnl" dirty="0" smtClean="0"/>
              <a:t> (1892)</a:t>
            </a:r>
            <a:endParaRPr lang="tr-TR" dirty="0"/>
          </a:p>
        </p:txBody>
      </p:sp>
      <p:pic>
        <p:nvPicPr>
          <p:cNvPr id="23554" name="Picture 2" descr="GaldÃ³s ile ilgili gÃ¶rsel sonuc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2924944"/>
            <a:ext cx="4392488" cy="3617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59632" y="1052736"/>
            <a:ext cx="7498080" cy="4450506"/>
          </a:xfrm>
        </p:spPr>
        <p:txBody>
          <a:bodyPr>
            <a:normAutofit/>
          </a:bodyPr>
          <a:lstStyle/>
          <a:p>
            <a:r>
              <a:rPr lang="es-ES_tradnl" sz="8000" b="1" i="1" dirty="0" smtClean="0"/>
              <a:t>Tristana</a:t>
            </a:r>
            <a:r>
              <a:rPr lang="es-ES_tradnl" sz="8000" dirty="0" smtClean="0"/>
              <a:t> (1892)</a:t>
            </a:r>
            <a:endParaRPr lang="tr-TR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31640" y="836712"/>
            <a:ext cx="7498080" cy="4666530"/>
          </a:xfrm>
        </p:spPr>
        <p:txBody>
          <a:bodyPr>
            <a:normAutofit/>
          </a:bodyPr>
          <a:lstStyle/>
          <a:p>
            <a:r>
              <a:rPr lang="es-ES_tradnl" dirty="0" smtClean="0"/>
              <a:t>¿Quiénes son </a:t>
            </a:r>
            <a:br>
              <a:rPr lang="es-ES_tradnl" dirty="0" smtClean="0"/>
            </a:br>
            <a:r>
              <a:rPr lang="es-ES_tradnl" dirty="0" smtClean="0"/>
              <a:t>los </a:t>
            </a:r>
            <a:r>
              <a:rPr lang="es-ES_tradnl" b="1" dirty="0" smtClean="0"/>
              <a:t>personajes principales</a:t>
            </a:r>
            <a:r>
              <a:rPr lang="es-ES_tradnl" dirty="0" smtClean="0"/>
              <a:t>?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31640" y="620688"/>
            <a:ext cx="7498080" cy="1143000"/>
          </a:xfrm>
        </p:spPr>
        <p:txBody>
          <a:bodyPr/>
          <a:lstStyle/>
          <a:p>
            <a:r>
              <a:rPr lang="es-ES_tradnl" dirty="0" smtClean="0"/>
              <a:t>Personajes principales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31640" y="2060848"/>
            <a:ext cx="7498080" cy="3528392"/>
          </a:xfrm>
        </p:spPr>
        <p:txBody>
          <a:bodyPr/>
          <a:lstStyle/>
          <a:p>
            <a:r>
              <a:rPr lang="es-ES_tradnl" b="1" dirty="0" smtClean="0"/>
              <a:t>Tristana</a:t>
            </a:r>
          </a:p>
          <a:p>
            <a:r>
              <a:rPr lang="es-ES_tradnl" b="1" dirty="0" smtClean="0"/>
              <a:t>Don Lope</a:t>
            </a:r>
          </a:p>
          <a:p>
            <a:r>
              <a:rPr lang="es-ES_tradnl" b="1" dirty="0" smtClean="0"/>
              <a:t>Horacio</a:t>
            </a:r>
          </a:p>
          <a:p>
            <a:r>
              <a:rPr lang="es-ES_tradnl" b="1" dirty="0" smtClean="0"/>
              <a:t>Saturna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1691680" y="1556792"/>
            <a:ext cx="6561976" cy="3528392"/>
          </a:xfrm>
        </p:spPr>
        <p:txBody>
          <a:bodyPr>
            <a:normAutofit/>
          </a:bodyPr>
          <a:lstStyle/>
          <a:p>
            <a:r>
              <a:rPr lang="es-ES_tradnl" b="1" dirty="0" smtClean="0"/>
              <a:t>Tristana Reluz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78098"/>
          </a:xfrm>
        </p:spPr>
        <p:txBody>
          <a:bodyPr/>
          <a:lstStyle/>
          <a:p>
            <a:r>
              <a:rPr lang="es-ES_tradnl" dirty="0" smtClean="0"/>
              <a:t>Tristana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052736"/>
            <a:ext cx="7498080" cy="5616624"/>
          </a:xfrm>
        </p:spPr>
        <p:txBody>
          <a:bodyPr>
            <a:normAutofit/>
          </a:bodyPr>
          <a:lstStyle/>
          <a:p>
            <a:r>
              <a:rPr lang="es-ES_tradnl" dirty="0" smtClean="0"/>
              <a:t>siendo joven, al morir sus padres, queda al amparo de don Lope.</a:t>
            </a:r>
          </a:p>
          <a:p>
            <a:r>
              <a:rPr lang="es-ES_tradnl" dirty="0" smtClean="0"/>
              <a:t> pierde su honra (es una </a:t>
            </a:r>
            <a:r>
              <a:rPr lang="es-ES_tradnl" b="1" dirty="0" smtClean="0"/>
              <a:t>mujer caída</a:t>
            </a:r>
            <a:r>
              <a:rPr lang="es-ES_tradnl" dirty="0" smtClean="0"/>
              <a:t>)</a:t>
            </a:r>
          </a:p>
          <a:p>
            <a:pPr lvl="1"/>
            <a:r>
              <a:rPr lang="es-ES_tradnl" dirty="0" smtClean="0"/>
              <a:t>mujer caída es la casada infiel o la soltera que ha perdido su honra</a:t>
            </a:r>
          </a:p>
          <a:p>
            <a:r>
              <a:rPr lang="es-ES_tradnl" dirty="0" smtClean="0"/>
              <a:t> discípula de don Lope</a:t>
            </a:r>
          </a:p>
          <a:p>
            <a:r>
              <a:rPr lang="es-ES_tradnl" dirty="0" smtClean="0"/>
              <a:t>figura transgresora</a:t>
            </a:r>
          </a:p>
          <a:p>
            <a:pPr lvl="1"/>
            <a:r>
              <a:rPr lang="es-ES_tradnl" dirty="0" smtClean="0"/>
              <a:t>¿por qué?</a:t>
            </a:r>
          </a:p>
          <a:p>
            <a:pPr lvl="1"/>
            <a:r>
              <a:rPr lang="es-ES_tradnl" dirty="0" smtClean="0"/>
              <a:t>¿cómo paga esta transgresión? </a:t>
            </a:r>
          </a:p>
        </p:txBody>
      </p:sp>
    </p:spTree>
    <p:extLst>
      <p:ext uri="{BB962C8B-B14F-4D97-AF65-F5344CB8AC3E}">
        <p14:creationId xmlns:p14="http://schemas.microsoft.com/office/powerpoint/2010/main" val="41350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03648" y="2276872"/>
            <a:ext cx="7498080" cy="1800200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effectLst/>
              </a:rPr>
              <a:t>¿Cómo queda definida Tristana, sobre todo al inicio de la novela?</a:t>
            </a:r>
            <a:endParaRPr lang="tr-TR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3881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12365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s-ES" dirty="0" smtClean="0"/>
              <a:t>“Total</a:t>
            </a:r>
            <a:r>
              <a:rPr lang="es-ES" dirty="0"/>
              <a:t>: que la viuda de Reluz cerró la </a:t>
            </a:r>
            <a:r>
              <a:rPr lang="es-ES" dirty="0" smtClean="0"/>
              <a:t>pestaña (...) que </a:t>
            </a:r>
            <a:r>
              <a:rPr lang="es-ES" dirty="0"/>
              <a:t>Tristana se fue a vivir con D. Lope, y que este... (hay que decirlo, por duro y lastimoso que sea) a los dos meses de llevársela aumentó con ella la lista ya larguísima de sus batallas ganadas a la </a:t>
            </a:r>
            <a:r>
              <a:rPr lang="es-ES" dirty="0" smtClean="0"/>
              <a:t>inocencia” (22).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200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764704"/>
            <a:ext cx="7498080" cy="5483696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s-ES" dirty="0" smtClean="0"/>
              <a:t>“Contento </a:t>
            </a:r>
            <a:r>
              <a:rPr lang="es-ES" dirty="0"/>
              <a:t>estaba el caballero de su </a:t>
            </a:r>
            <a:r>
              <a:rPr lang="es-ES" b="1" dirty="0"/>
              <a:t>adquisición</a:t>
            </a:r>
            <a:r>
              <a:rPr lang="es-ES" dirty="0"/>
              <a:t>, porque la chica era linda, despabiladilla, de graciosos ademanes, fresca tez y seductora charla. «Dígase lo que se quiera -argüía para su capote, recordando sus sacrificios por sostener a la madre y salvar de la </a:t>
            </a:r>
            <a:r>
              <a:rPr lang="es-ES" dirty="0" smtClean="0"/>
              <a:t>deshonra </a:t>
            </a:r>
            <a:r>
              <a:rPr lang="es-ES" dirty="0"/>
              <a:t>al papá-, </a:t>
            </a:r>
            <a:r>
              <a:rPr lang="es-ES" b="1" dirty="0"/>
              <a:t>bien me la he ganado</a:t>
            </a:r>
            <a:r>
              <a:rPr lang="es-ES" dirty="0"/>
              <a:t>. ¿No me pidió Josefina que la amparase? Pues más amparo no cabe. Bien defendida la tengo de todo peligro; que ahora nadie se atreverá a tocarla al pelo de la ropa</a:t>
            </a:r>
            <a:r>
              <a:rPr lang="es-ES" dirty="0" smtClean="0"/>
              <a:t>»”</a:t>
            </a:r>
            <a:r>
              <a:rPr lang="es-ES" dirty="0"/>
              <a:t> </a:t>
            </a:r>
            <a:r>
              <a:rPr lang="es-ES" dirty="0" smtClean="0"/>
              <a:t>(25)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219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03648" y="2492896"/>
            <a:ext cx="7498080" cy="3493368"/>
          </a:xfrm>
        </p:spPr>
        <p:txBody>
          <a:bodyPr/>
          <a:lstStyle/>
          <a:p>
            <a:pPr marL="82296" indent="0">
              <a:buNone/>
            </a:pPr>
            <a:r>
              <a:rPr lang="es-ES_tradnl" dirty="0" smtClean="0"/>
              <a:t>Cosificación de Tristana, un objeto más, un triunfo más para Don Lope.</a:t>
            </a:r>
          </a:p>
        </p:txBody>
      </p:sp>
    </p:spTree>
    <p:extLst>
      <p:ext uri="{BB962C8B-B14F-4D97-AF65-F5344CB8AC3E}">
        <p14:creationId xmlns:p14="http://schemas.microsoft.com/office/powerpoint/2010/main" val="404787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31640" y="1268760"/>
            <a:ext cx="7498080" cy="316835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Tristana es </a:t>
            </a:r>
            <a:br>
              <a:rPr lang="es-ES" dirty="0" smtClean="0"/>
            </a:br>
            <a:r>
              <a:rPr lang="es-ES" dirty="0" smtClean="0"/>
              <a:t>una </a:t>
            </a:r>
            <a:r>
              <a:rPr lang="es-ES" b="1" dirty="0" smtClean="0"/>
              <a:t>figura transgresora</a:t>
            </a:r>
            <a:r>
              <a:rPr lang="es-ES" dirty="0" smtClean="0"/>
              <a:t>, </a:t>
            </a:r>
            <a:br>
              <a:rPr lang="es-ES" dirty="0" smtClean="0"/>
            </a:br>
            <a:r>
              <a:rPr lang="es-ES" dirty="0" smtClean="0"/>
              <a:t>que rompe con las normas establecidas por la sociedad para una mujer.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102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498080" cy="792088"/>
          </a:xfrm>
        </p:spPr>
        <p:txBody>
          <a:bodyPr>
            <a:normAutofit fontScale="90000"/>
          </a:bodyPr>
          <a:lstStyle/>
          <a:p>
            <a:r>
              <a:rPr lang="es-ES_tradnl" sz="2800" dirty="0" smtClean="0"/>
              <a:t>Benito Pérez Galdós </a:t>
            </a:r>
            <a:br>
              <a:rPr lang="es-ES_tradnl" sz="2800" dirty="0" smtClean="0"/>
            </a:br>
            <a:r>
              <a:rPr lang="es-ES_tradnl" sz="2800" dirty="0" smtClean="0"/>
              <a:t>(Las Palmas de Gran Canaria, 1843-Madrid, 1920)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1313384"/>
            <a:ext cx="7890080" cy="5355976"/>
          </a:xfrm>
        </p:spPr>
        <p:txBody>
          <a:bodyPr>
            <a:normAutofit fontScale="47500" lnSpcReduction="20000"/>
          </a:bodyPr>
          <a:lstStyle/>
          <a:p>
            <a:r>
              <a:rPr lang="es-ES_tradnl" dirty="0" smtClean="0"/>
              <a:t>Novelista, dramaturgo y articulista. </a:t>
            </a:r>
          </a:p>
          <a:p>
            <a:pPr lvl="1"/>
            <a:r>
              <a:rPr lang="es-ES_tradnl" dirty="0" smtClean="0"/>
              <a:t>Se dice que es el mayor novelista español después de Cervantes.</a:t>
            </a:r>
          </a:p>
          <a:p>
            <a:r>
              <a:rPr lang="es-ES_tradnl" dirty="0" smtClean="0"/>
              <a:t>Su familia pertenece a la clase media (hijo de militar)</a:t>
            </a:r>
          </a:p>
          <a:p>
            <a:r>
              <a:rPr lang="es-ES_tradnl" dirty="0" smtClean="0"/>
              <a:t>Recibió una educación rígida y religiosa</a:t>
            </a:r>
          </a:p>
          <a:p>
            <a:pPr lvl="1"/>
            <a:r>
              <a:rPr lang="es-ES_tradnl" dirty="0" smtClean="0"/>
              <a:t>Aunque  sigue la doctrina del liberalismo</a:t>
            </a:r>
          </a:p>
          <a:p>
            <a:r>
              <a:rPr lang="es-ES_tradnl" dirty="0" smtClean="0"/>
              <a:t> Se traslada a Madrid para estudiar Derecho (a los 19 años)</a:t>
            </a:r>
          </a:p>
          <a:p>
            <a:pPr lvl="1"/>
            <a:r>
              <a:rPr lang="es-ES_tradnl" dirty="0" smtClean="0"/>
              <a:t> abandonó la carrera por la labor literaria</a:t>
            </a:r>
          </a:p>
          <a:p>
            <a:pPr lvl="1"/>
            <a:r>
              <a:rPr lang="es-ES_tradnl" dirty="0" smtClean="0"/>
              <a:t> conoce a Francisco Giner de los Ríos, (ILE)</a:t>
            </a:r>
          </a:p>
          <a:p>
            <a:r>
              <a:rPr lang="es-ES_tradnl" dirty="0" smtClean="0"/>
              <a:t> Escribe en varios diarios (</a:t>
            </a:r>
            <a:r>
              <a:rPr lang="es-ES_tradnl" i="1" dirty="0" smtClean="0"/>
              <a:t>La Nación</a:t>
            </a:r>
            <a:r>
              <a:rPr lang="es-ES_tradnl" dirty="0" smtClean="0"/>
              <a:t>, </a:t>
            </a:r>
            <a:r>
              <a:rPr lang="es-ES_tradnl" i="1" dirty="0" smtClean="0"/>
              <a:t>El Debate</a:t>
            </a:r>
            <a:r>
              <a:rPr lang="es-ES_tradnl" dirty="0" smtClean="0"/>
              <a:t>)</a:t>
            </a:r>
          </a:p>
          <a:p>
            <a:r>
              <a:rPr lang="es-ES_tradnl" dirty="0" smtClean="0"/>
              <a:t> Corresponsal de prensa por Europa</a:t>
            </a:r>
          </a:p>
          <a:p>
            <a:pPr lvl="1"/>
            <a:r>
              <a:rPr lang="es-ES_tradnl" dirty="0" smtClean="0"/>
              <a:t> conoce corrientes literarias del momento (realismo, naturalismo)</a:t>
            </a:r>
          </a:p>
          <a:p>
            <a:pPr lvl="1"/>
            <a:r>
              <a:rPr lang="es-ES_tradnl" dirty="0" smtClean="0"/>
              <a:t> influencia de autores como Balzac, Zola, Flaubet y Dickens.</a:t>
            </a:r>
          </a:p>
          <a:p>
            <a:r>
              <a:rPr lang="es-ES_tradnl" dirty="0" smtClean="0"/>
              <a:t>Aficionado a la política</a:t>
            </a:r>
          </a:p>
          <a:p>
            <a:pPr lvl="1"/>
            <a:r>
              <a:rPr lang="es-ES_tradnl" dirty="0" smtClean="0"/>
              <a:t> 1886.  Diputado por Guayama (Puerto Rico), Partido progresista </a:t>
            </a:r>
          </a:p>
          <a:p>
            <a:pPr lvl="1"/>
            <a:r>
              <a:rPr lang="es-ES_tradnl" dirty="0" smtClean="0"/>
              <a:t> 1907  y 1910. Diputado por Madrid. Partido Republicano.</a:t>
            </a:r>
          </a:p>
          <a:p>
            <a:pPr lvl="1"/>
            <a:r>
              <a:rPr lang="es-ES_tradnl" dirty="0" smtClean="0"/>
              <a:t> 1914. Diputado por Las Palmas. Conjunción Republicano-Socialista</a:t>
            </a:r>
          </a:p>
          <a:p>
            <a:r>
              <a:rPr lang="es-ES_tradnl" dirty="0" smtClean="0"/>
              <a:t>Académico de la RAE (1891)</a:t>
            </a:r>
          </a:p>
          <a:p>
            <a:r>
              <a:rPr lang="es-ES_tradnl" dirty="0" smtClean="0"/>
              <a:t>Nominado al Premio Nobel en 1912 (gran oposición de los sectores conservadores)</a:t>
            </a:r>
          </a:p>
          <a:p>
            <a:r>
              <a:rPr lang="es-ES_tradnl" dirty="0" smtClean="0"/>
              <a:t>Mantuvo un romance  secreto con la escritora Emilia Pardo Bazán.</a:t>
            </a:r>
          </a:p>
          <a:p>
            <a:r>
              <a:rPr lang="es-ES_tradnl" dirty="0" smtClean="0"/>
              <a:t>Nunca se casó aunque sí tuvo una hija ilegítima (predica un amor libre)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5771728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s-ES" dirty="0" smtClean="0"/>
              <a:t>“¿</a:t>
            </a:r>
            <a:r>
              <a:rPr lang="es-ES" dirty="0"/>
              <a:t>No te parece a ti que lo que dice del matrimonio es la pura razón? Yo... te lo confieso, aunque me riñas, creo como él que eso de encadenarse a otra persona por toda la vida es invención </a:t>
            </a:r>
            <a:r>
              <a:rPr lang="es-ES" dirty="0" smtClean="0"/>
              <a:t>del </a:t>
            </a:r>
            <a:r>
              <a:rPr lang="es-ES" dirty="0"/>
              <a:t>diablo... ¿No lo crees tú? Te reirás cuando te diga que no quisiera casarme nunca, que me gustaría vivir siempre libre. Ya, ya sé lo que estás pensando; que me curo en salud, porque después de lo que me ha pasado con este hombre, y siendo pobre como soy, nadie querrá cargar </a:t>
            </a:r>
            <a:r>
              <a:rPr lang="es-ES" dirty="0" smtClean="0"/>
              <a:t>conmigo” (29).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988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764704"/>
            <a:ext cx="7498080" cy="5483696"/>
          </a:xfrm>
        </p:spPr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es-ES" dirty="0" smtClean="0"/>
              <a:t>“Volviendo </a:t>
            </a:r>
            <a:r>
              <a:rPr lang="es-ES" dirty="0"/>
              <a:t>de aquella meditación como de un letargo, suspiró fuerte. ¡Cuán sola estaría en el mundo fuera de la casa de </a:t>
            </a:r>
            <a:r>
              <a:rPr lang="es-ES" dirty="0" smtClean="0"/>
              <a:t>su </a:t>
            </a:r>
            <a:r>
              <a:rPr lang="es-ES" dirty="0"/>
              <a:t>pobre y caduco galán! No tenía parientes, y las dos únicas personas a quienes tal nombre pudiera dar hallábanse muy lejos: su tío materno D. Fernando, en Filipinas; el primo Cuesta, en Mallorca, y ninguno de los dos había mostrado nunca malditas ganas de ampararla. Recordó también (y a todas estas Saturna la observaba con ojos compasivos) que las familias que tuvieron visiteo y amistad con su madre la miraban ya con prevención y despego, efecto de la endiablada sombra de D. </a:t>
            </a:r>
            <a:r>
              <a:rPr lang="es-ES" dirty="0" smtClean="0"/>
              <a:t>Lope”.</a:t>
            </a:r>
            <a:r>
              <a:rPr lang="es-ES" dirty="0"/>
              <a:t> </a:t>
            </a:r>
            <a:r>
              <a:rPr lang="es-ES" dirty="0" smtClean="0"/>
              <a:t>(32)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535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2555776" y="836712"/>
            <a:ext cx="6273944" cy="4666530"/>
          </a:xfrm>
        </p:spPr>
        <p:txBody>
          <a:bodyPr>
            <a:normAutofit/>
          </a:bodyPr>
          <a:lstStyle/>
          <a:p>
            <a:r>
              <a:rPr lang="es-ES_tradnl" b="1" dirty="0" smtClean="0"/>
              <a:t>Saturna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92954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Saturna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 criada de don Lope</a:t>
            </a:r>
          </a:p>
          <a:p>
            <a:r>
              <a:rPr lang="es-ES_tradnl" dirty="0" smtClean="0"/>
              <a:t> confidente y amiga de Tristana</a:t>
            </a:r>
          </a:p>
          <a:p>
            <a:r>
              <a:rPr lang="es-ES_tradnl" dirty="0" smtClean="0"/>
              <a:t> vínculo de Tristana con el exterior</a:t>
            </a:r>
          </a:p>
          <a:p>
            <a:r>
              <a:rPr lang="es-ES_tradnl" dirty="0" smtClean="0"/>
              <a:t> personaje en el que predomina la espontaneidad</a:t>
            </a:r>
          </a:p>
          <a:p>
            <a:r>
              <a:rPr lang="es-ES_tradnl" dirty="0" smtClean="0"/>
              <a:t>cierto feminismo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553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es-ES" dirty="0" smtClean="0"/>
              <a:t>“Libertad</a:t>
            </a:r>
            <a:r>
              <a:rPr lang="es-ES" dirty="0"/>
              <a:t>, tiene razón la señorita, libertad, aunque esta palabra no suena bien en boca de mujeres. ¿Sabe la señorita cómo llaman a las que sacan los pies del plato? Pues las llaman, por buen nombre, </a:t>
            </a:r>
            <a:r>
              <a:rPr lang="es-ES" i="1" dirty="0"/>
              <a:t>libres</a:t>
            </a:r>
            <a:r>
              <a:rPr lang="es-ES" dirty="0"/>
              <a:t>. De consiguiente, si ha de haber un poco de reputación, es preciso que haya dos pocos de esclavitud. Si tuviéramos oficios y carreras las mujeres, como los tienen esos bergantes de hombres, anda con Dios. Pero, fíjese, sólo tres carreras pueden seguir las que visten faldas: o casarse, que carrera es, o el teatro... vamos, ser cómica, que es buen modo de vivir, o... no quiero nombrar lo otro. </a:t>
            </a:r>
            <a:r>
              <a:rPr lang="es-ES" dirty="0" smtClean="0"/>
              <a:t>Figúreselo”. (29)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876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s-ES" dirty="0" smtClean="0"/>
              <a:t>“Para </a:t>
            </a:r>
            <a:r>
              <a:rPr lang="es-ES" dirty="0"/>
              <a:t>eso hay que ser hombre, señorita. La maldita enagua estorba para eso, como para montar a caballo</a:t>
            </a:r>
            <a:r>
              <a:rPr lang="es-ES" dirty="0" smtClean="0"/>
              <a:t>.”</a:t>
            </a:r>
            <a:r>
              <a:rPr lang="es-ES" dirty="0"/>
              <a:t> </a:t>
            </a:r>
            <a:r>
              <a:rPr lang="es-ES" dirty="0" smtClean="0"/>
              <a:t> (31)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797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Aportaciones de Galdós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980728"/>
            <a:ext cx="7818072" cy="5688632"/>
          </a:xfrm>
        </p:spPr>
        <p:txBody>
          <a:bodyPr>
            <a:normAutofit fontScale="85000" lnSpcReduction="10000"/>
          </a:bodyPr>
          <a:lstStyle/>
          <a:p>
            <a:r>
              <a:rPr lang="es-ES_tradnl" dirty="0" smtClean="0"/>
              <a:t>32 novelas, 46 episodios nacionales, 24 obras de teatro, prólogos, artículos, cuentos y crítica literaria. </a:t>
            </a:r>
          </a:p>
          <a:p>
            <a:r>
              <a:rPr lang="es-ES_tradnl" dirty="0" smtClean="0"/>
              <a:t>transforma el panorama novelesco español de la época</a:t>
            </a:r>
          </a:p>
          <a:p>
            <a:r>
              <a:rPr lang="es-ES_tradnl" dirty="0" smtClean="0"/>
              <a:t> deja de lado al Romanticismo</a:t>
            </a:r>
          </a:p>
          <a:p>
            <a:r>
              <a:rPr lang="es-ES_tradnl" dirty="0" smtClean="0"/>
              <a:t> aviva el Realismo español</a:t>
            </a:r>
          </a:p>
          <a:p>
            <a:pPr lvl="1"/>
            <a:r>
              <a:rPr lang="es-ES_tradnl" dirty="0" smtClean="0"/>
              <a:t> gran creador de ambientes, costumbres, situaciones</a:t>
            </a:r>
          </a:p>
          <a:p>
            <a:pPr lvl="1"/>
            <a:r>
              <a:rPr lang="es-ES_tradnl" dirty="0" smtClean="0"/>
              <a:t> observa, recopila datos.</a:t>
            </a:r>
          </a:p>
          <a:p>
            <a:pPr lvl="1"/>
            <a:r>
              <a:rPr lang="es-ES_tradnl" dirty="0" smtClean="0"/>
              <a:t> busca espontaneidad y expresividad</a:t>
            </a:r>
          </a:p>
          <a:p>
            <a:r>
              <a:rPr lang="es-ES_tradnl" dirty="0" smtClean="0"/>
              <a:t> profundidad psicológica de los personajes</a:t>
            </a:r>
          </a:p>
          <a:p>
            <a:pPr lvl="1"/>
            <a:r>
              <a:rPr lang="es-ES_tradnl" dirty="0" smtClean="0"/>
              <a:t> personajes muy variados</a:t>
            </a:r>
          </a:p>
          <a:p>
            <a:r>
              <a:rPr lang="es-ES_tradnl" dirty="0" smtClean="0"/>
              <a:t> trata la sociedad burguesa</a:t>
            </a:r>
          </a:p>
          <a:p>
            <a:r>
              <a:rPr lang="es-ES_tradnl" dirty="0" smtClean="0"/>
              <a:t> da voz al pueblo llano (gran expresividad)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Oval"/>
          <p:cNvSpPr/>
          <p:nvPr/>
        </p:nvSpPr>
        <p:spPr>
          <a:xfrm>
            <a:off x="3275856" y="2348880"/>
            <a:ext cx="2880320" cy="1872208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3200" b="1" dirty="0" smtClean="0"/>
              <a:t>GALDÓS</a:t>
            </a:r>
            <a:endParaRPr lang="tr-TR" sz="3200" b="1" dirty="0"/>
          </a:p>
        </p:txBody>
      </p:sp>
      <p:sp>
        <p:nvSpPr>
          <p:cNvPr id="6" name="5 Oval"/>
          <p:cNvSpPr/>
          <p:nvPr/>
        </p:nvSpPr>
        <p:spPr>
          <a:xfrm>
            <a:off x="3347864" y="404664"/>
            <a:ext cx="2808312" cy="1224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Observa, recopila datos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8" name="7 Oval"/>
          <p:cNvSpPr/>
          <p:nvPr/>
        </p:nvSpPr>
        <p:spPr>
          <a:xfrm>
            <a:off x="6228184" y="3284984"/>
            <a:ext cx="2808312" cy="1224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Profundidad psicológica de los personajes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9" name="8 Oval"/>
          <p:cNvSpPr/>
          <p:nvPr/>
        </p:nvSpPr>
        <p:spPr>
          <a:xfrm>
            <a:off x="323528" y="1124744"/>
            <a:ext cx="2808312" cy="1224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Da voz al pueblo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0" name="9 Oval"/>
          <p:cNvSpPr/>
          <p:nvPr/>
        </p:nvSpPr>
        <p:spPr>
          <a:xfrm>
            <a:off x="179512" y="2780928"/>
            <a:ext cx="2808312" cy="1224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Gran creador de ambientes, y situaciones 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1" name="10 Oval"/>
          <p:cNvSpPr/>
          <p:nvPr/>
        </p:nvSpPr>
        <p:spPr>
          <a:xfrm>
            <a:off x="467544" y="4725144"/>
            <a:ext cx="2808312" cy="1224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Espontaneidad y expresividad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2" name="11 Oval"/>
          <p:cNvSpPr/>
          <p:nvPr/>
        </p:nvSpPr>
        <p:spPr>
          <a:xfrm>
            <a:off x="6084168" y="1268760"/>
            <a:ext cx="2808312" cy="1224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Sociedad burguesa y sus inquietudes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3" name="12 Oval"/>
          <p:cNvSpPr/>
          <p:nvPr/>
        </p:nvSpPr>
        <p:spPr>
          <a:xfrm>
            <a:off x="6012160" y="4797152"/>
            <a:ext cx="2808312" cy="1224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Personajes muy variados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4" name="13 Oval"/>
          <p:cNvSpPr/>
          <p:nvPr/>
        </p:nvSpPr>
        <p:spPr>
          <a:xfrm>
            <a:off x="3059832" y="5445224"/>
            <a:ext cx="2808312" cy="122413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 smtClean="0">
                <a:solidFill>
                  <a:schemeClr val="tx1"/>
                </a:solidFill>
              </a:rPr>
              <a:t>Autor prolífico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6" name="15 Sağ Ok"/>
          <p:cNvSpPr/>
          <p:nvPr/>
        </p:nvSpPr>
        <p:spPr>
          <a:xfrm rot="16200000">
            <a:off x="4535996" y="1952836"/>
            <a:ext cx="64807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16 Sağ Ok"/>
          <p:cNvSpPr/>
          <p:nvPr/>
        </p:nvSpPr>
        <p:spPr>
          <a:xfrm rot="2610197">
            <a:off x="5380801" y="4443290"/>
            <a:ext cx="1117168" cy="1333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17 Sağ Ok"/>
          <p:cNvSpPr/>
          <p:nvPr/>
        </p:nvSpPr>
        <p:spPr>
          <a:xfrm rot="1704291" flipV="1">
            <a:off x="6094570" y="3373671"/>
            <a:ext cx="410214" cy="1475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18 Sağ Ok"/>
          <p:cNvSpPr/>
          <p:nvPr/>
        </p:nvSpPr>
        <p:spPr>
          <a:xfrm rot="19787536">
            <a:off x="5872951" y="2524427"/>
            <a:ext cx="79208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19 Sağ Ok"/>
          <p:cNvSpPr/>
          <p:nvPr/>
        </p:nvSpPr>
        <p:spPr>
          <a:xfrm rot="7605613">
            <a:off x="2757689" y="4379078"/>
            <a:ext cx="1137670" cy="1022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20 Sağ Ok"/>
          <p:cNvSpPr/>
          <p:nvPr/>
        </p:nvSpPr>
        <p:spPr>
          <a:xfrm rot="5400000">
            <a:off x="3923928" y="4725144"/>
            <a:ext cx="115212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21 Sağ Ok"/>
          <p:cNvSpPr/>
          <p:nvPr/>
        </p:nvSpPr>
        <p:spPr>
          <a:xfrm rot="12731648">
            <a:off x="2886914" y="2276447"/>
            <a:ext cx="848687" cy="1364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22 Sağ Ok"/>
          <p:cNvSpPr/>
          <p:nvPr/>
        </p:nvSpPr>
        <p:spPr>
          <a:xfrm rot="10188374">
            <a:off x="2927654" y="3237866"/>
            <a:ext cx="295551" cy="1601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53920" y="476672"/>
            <a:ext cx="7890080" cy="576064"/>
          </a:xfrm>
        </p:spPr>
        <p:txBody>
          <a:bodyPr>
            <a:noAutofit/>
          </a:bodyPr>
          <a:lstStyle/>
          <a:p>
            <a:r>
              <a:rPr lang="es-ES_tradnl" sz="3600" dirty="0" smtClean="0"/>
              <a:t>Novelas del primer periodo </a:t>
            </a:r>
            <a:br>
              <a:rPr lang="es-ES_tradnl" sz="3600" dirty="0" smtClean="0"/>
            </a:br>
            <a:r>
              <a:rPr lang="es-ES_tradnl" sz="3600" dirty="0" smtClean="0"/>
              <a:t>(novelas de tesis)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53920" y="1412776"/>
            <a:ext cx="7962088" cy="5283968"/>
          </a:xfrm>
        </p:spPr>
        <p:txBody>
          <a:bodyPr>
            <a:noAutofit/>
          </a:bodyPr>
          <a:lstStyle/>
          <a:p>
            <a:r>
              <a:rPr lang="es-ES_tradnl" sz="2400" dirty="0" smtClean="0"/>
              <a:t> El </a:t>
            </a:r>
            <a:r>
              <a:rPr lang="es-ES_tradnl" sz="2400" b="1" dirty="0" smtClean="0"/>
              <a:t>autor</a:t>
            </a:r>
            <a:r>
              <a:rPr lang="es-ES_tradnl" sz="2400" dirty="0" smtClean="0"/>
              <a:t> </a:t>
            </a:r>
          </a:p>
          <a:p>
            <a:pPr lvl="1"/>
            <a:r>
              <a:rPr lang="es-ES_tradnl" sz="2400" dirty="0" smtClean="0"/>
              <a:t>defiende una ideología concreta (intransigencia, fanitismo)</a:t>
            </a:r>
          </a:p>
          <a:p>
            <a:pPr lvl="1"/>
            <a:r>
              <a:rPr lang="es-ES_tradnl" sz="2400" dirty="0" smtClean="0"/>
              <a:t>crea unos personajes y modela una realidad acorde</a:t>
            </a:r>
          </a:p>
          <a:p>
            <a:pPr lvl="1"/>
            <a:r>
              <a:rPr lang="es-ES_tradnl" sz="2400" dirty="0" smtClean="0"/>
              <a:t>maniequismo primario de los personajes (buenos y malos)</a:t>
            </a:r>
          </a:p>
          <a:p>
            <a:r>
              <a:rPr lang="es-ES_tradnl" sz="2400" b="1" dirty="0" smtClean="0"/>
              <a:t>Ambientación</a:t>
            </a:r>
            <a:r>
              <a:rPr lang="es-ES_tradnl" sz="2400" dirty="0" smtClean="0"/>
              <a:t>: pueblos inventados por el autor (norte de Espa</a:t>
            </a:r>
            <a:r>
              <a:rPr lang="es-ES" sz="2400" dirty="0" smtClean="0"/>
              <a:t>ña)</a:t>
            </a:r>
          </a:p>
          <a:p>
            <a:r>
              <a:rPr lang="es-ES" sz="2400" b="1" dirty="0" smtClean="0"/>
              <a:t>Personajes</a:t>
            </a:r>
            <a:r>
              <a:rPr lang="es-ES" sz="2400" dirty="0" smtClean="0"/>
              <a:t> de la clase alta (nobles, empresarios ricos)</a:t>
            </a:r>
          </a:p>
          <a:p>
            <a:r>
              <a:rPr lang="es-ES" sz="2400" b="1" dirty="0" smtClean="0"/>
              <a:t>Argumento</a:t>
            </a:r>
            <a:r>
              <a:rPr lang="es-ES" sz="2400" dirty="0" smtClean="0"/>
              <a:t> habitual: </a:t>
            </a:r>
            <a:r>
              <a:rPr lang="es-ES" sz="2400" dirty="0"/>
              <a:t>una pareja de jóvenes enamorados no pueden ser felices por diferencias sociales o religiosas de una de las familias. Preferencia por un final infeliz</a:t>
            </a:r>
            <a:r>
              <a:rPr lang="es-ES" sz="2400" dirty="0" smtClean="0"/>
              <a:t>.</a:t>
            </a:r>
          </a:p>
          <a:p>
            <a:r>
              <a:rPr lang="es-ES" sz="2400" b="1" dirty="0" smtClean="0"/>
              <a:t>Narrador</a:t>
            </a:r>
            <a:r>
              <a:rPr lang="es-ES" sz="2400" dirty="0" smtClean="0"/>
              <a:t>: omnisciente</a:t>
            </a:r>
            <a:endParaRPr lang="es-ES" sz="2400" dirty="0"/>
          </a:p>
          <a:p>
            <a:endParaRPr lang="es-ES_tradnl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53920" y="476672"/>
            <a:ext cx="7890080" cy="576064"/>
          </a:xfrm>
        </p:spPr>
        <p:txBody>
          <a:bodyPr>
            <a:noAutofit/>
          </a:bodyPr>
          <a:lstStyle/>
          <a:p>
            <a:r>
              <a:rPr lang="es-ES_tradnl" sz="3600" dirty="0" smtClean="0"/>
              <a:t>Novelas del primer periodo </a:t>
            </a:r>
            <a:br>
              <a:rPr lang="es-ES_tradnl" sz="3600" dirty="0" smtClean="0"/>
            </a:br>
            <a:r>
              <a:rPr lang="es-ES_tradnl" sz="3600" dirty="0" smtClean="0"/>
              <a:t>(novelas de tesis)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1912" y="1700808"/>
            <a:ext cx="7962088" cy="4248472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es-ES_tradnl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OBRAS</a:t>
            </a:r>
          </a:p>
          <a:p>
            <a:r>
              <a:rPr lang="es-ES_tradnl" sz="2400" dirty="0" smtClean="0"/>
              <a:t>1870.  </a:t>
            </a:r>
            <a:r>
              <a:rPr lang="es-ES_tradnl" sz="2400" i="1" dirty="0" smtClean="0"/>
              <a:t>La sombra </a:t>
            </a:r>
            <a:r>
              <a:rPr lang="es-ES_tradnl" sz="2400" dirty="0" smtClean="0"/>
              <a:t>y </a:t>
            </a:r>
            <a:r>
              <a:rPr lang="es-ES_tradnl" sz="2400" i="1" dirty="0" smtClean="0"/>
              <a:t>La fontana de oro</a:t>
            </a:r>
            <a:r>
              <a:rPr lang="es-ES_tradnl" sz="2400" dirty="0" smtClean="0"/>
              <a:t>.</a:t>
            </a:r>
          </a:p>
          <a:p>
            <a:pPr lvl="1"/>
            <a:r>
              <a:rPr lang="es-ES_tradnl" sz="2400" dirty="0" smtClean="0"/>
              <a:t> influencia del Romanticismo</a:t>
            </a:r>
          </a:p>
          <a:p>
            <a:r>
              <a:rPr lang="es-ES_tradnl" sz="2400" dirty="0" smtClean="0"/>
              <a:t>1873. </a:t>
            </a:r>
            <a:r>
              <a:rPr lang="es-ES_tradnl" sz="2400" i="1" dirty="0" smtClean="0"/>
              <a:t>Episodios Nacionales </a:t>
            </a:r>
            <a:r>
              <a:rPr lang="es-ES_tradnl" sz="2400" dirty="0" smtClean="0"/>
              <a:t>(quizás inspirados por los relatos de guerra de su padre en la guerra contra Napoleón).</a:t>
            </a:r>
          </a:p>
          <a:p>
            <a:pPr lvl="1"/>
            <a:r>
              <a:rPr lang="es-ES_tradnl" sz="2400" dirty="0" smtClean="0"/>
              <a:t>1873.  </a:t>
            </a:r>
            <a:r>
              <a:rPr lang="es-ES_tradnl" sz="2400" i="1" dirty="0" smtClean="0"/>
              <a:t>Trafalgar</a:t>
            </a:r>
          </a:p>
          <a:p>
            <a:pPr lvl="1"/>
            <a:r>
              <a:rPr lang="es-ES_tradnl" sz="2400" dirty="0" smtClean="0"/>
              <a:t> 1879. </a:t>
            </a:r>
            <a:r>
              <a:rPr lang="es-ES_tradnl" sz="2400" i="1" dirty="0" smtClean="0"/>
              <a:t>Un faccioso más y algunos frailes menos.</a:t>
            </a:r>
          </a:p>
          <a:p>
            <a:r>
              <a:rPr lang="es-ES_tradnl" sz="2400" dirty="0" smtClean="0"/>
              <a:t> 1876.  </a:t>
            </a:r>
            <a:r>
              <a:rPr lang="es-ES_tradnl" sz="2400" i="1" dirty="0" smtClean="0"/>
              <a:t>Doña Perfecta</a:t>
            </a:r>
            <a:r>
              <a:rPr lang="es-ES_tradnl" sz="2400" dirty="0" smtClean="0"/>
              <a:t> (se ataca el fanatismo y la intransigencia)</a:t>
            </a:r>
          </a:p>
          <a:p>
            <a:r>
              <a:rPr lang="es-ES_tradnl" sz="2400" dirty="0" smtClean="0"/>
              <a:t> 1877.  </a:t>
            </a:r>
            <a:r>
              <a:rPr lang="es-ES_tradnl" sz="2400" i="1" dirty="0" smtClean="0"/>
              <a:t>Gloria (</a:t>
            </a:r>
            <a:r>
              <a:rPr lang="es-ES_tradnl" sz="2400" dirty="0" smtClean="0"/>
              <a:t>intransigencia religiosa)</a:t>
            </a:r>
            <a:endParaRPr lang="es-ES_tradnl" sz="2400" i="1" dirty="0" smtClean="0"/>
          </a:p>
          <a:p>
            <a:r>
              <a:rPr lang="es-ES_tradnl" sz="2400" dirty="0" smtClean="0"/>
              <a:t> 1878.  </a:t>
            </a:r>
            <a:r>
              <a:rPr lang="es-ES_tradnl" sz="2400" i="1" dirty="0" smtClean="0"/>
              <a:t>La familia de León Roch </a:t>
            </a:r>
            <a:r>
              <a:rPr lang="es-ES_tradnl" sz="2400" dirty="0" smtClean="0"/>
              <a:t>y </a:t>
            </a:r>
            <a:r>
              <a:rPr lang="es-ES_tradnl" sz="2400" i="1" dirty="0" smtClean="0"/>
              <a:t>Marianela</a:t>
            </a:r>
            <a:r>
              <a:rPr lang="es-ES_tradnl" sz="2400" dirty="0" smtClean="0"/>
              <a:t>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7228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648072"/>
          </a:xfrm>
        </p:spPr>
        <p:txBody>
          <a:bodyPr>
            <a:normAutofit/>
          </a:bodyPr>
          <a:lstStyle/>
          <a:p>
            <a:r>
              <a:rPr lang="es-ES_tradnl" sz="3600" b="1" dirty="0" smtClean="0"/>
              <a:t>Novelas contemporáneas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75616" y="1052736"/>
            <a:ext cx="8100392" cy="5688632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</a:pPr>
            <a:r>
              <a:rPr lang="es-ES_tradnl" sz="4500" dirty="0" smtClean="0"/>
              <a:t>Galdós como observador crítico, pero imparcial, de la sociedad española</a:t>
            </a:r>
          </a:p>
          <a:p>
            <a:pPr>
              <a:lnSpc>
                <a:spcPct val="120000"/>
              </a:lnSpc>
            </a:pPr>
            <a:r>
              <a:rPr lang="es-ES_tradnl" sz="4500" b="1" dirty="0" smtClean="0"/>
              <a:t>observación científica </a:t>
            </a:r>
            <a:r>
              <a:rPr lang="es-ES_tradnl" sz="4500" dirty="0" smtClean="0"/>
              <a:t>de la realidad a través del análisis psicológico (matizado por el sentido del humor).</a:t>
            </a:r>
          </a:p>
          <a:p>
            <a:pPr>
              <a:lnSpc>
                <a:spcPct val="120000"/>
              </a:lnSpc>
            </a:pPr>
            <a:r>
              <a:rPr lang="es-ES_tradnl" sz="4500" dirty="0" smtClean="0"/>
              <a:t>Las </a:t>
            </a:r>
            <a:r>
              <a:rPr lang="es-ES_tradnl" sz="4500" dirty="0"/>
              <a:t>obras recrean el ambiente de </a:t>
            </a:r>
            <a:r>
              <a:rPr lang="es-ES_tradnl" sz="4500" b="1" dirty="0"/>
              <a:t>Madrid</a:t>
            </a:r>
            <a:r>
              <a:rPr lang="es-ES_tradnl" sz="4500" dirty="0"/>
              <a:t>. Retrato de la sociedad española de 1860-1870</a:t>
            </a:r>
            <a:r>
              <a:rPr lang="es-ES_tradnl" sz="4500" dirty="0" smtClean="0"/>
              <a:t>. Retrato social.</a:t>
            </a:r>
            <a:endParaRPr lang="es-ES_tradnl" sz="4500" dirty="0"/>
          </a:p>
          <a:p>
            <a:pPr lvl="1">
              <a:lnSpc>
                <a:spcPct val="120000"/>
              </a:lnSpc>
            </a:pPr>
            <a:r>
              <a:rPr lang="es-ES_tradnl" sz="4500" dirty="0"/>
              <a:t> Galdós era respetado literaria y políticamente.</a:t>
            </a:r>
          </a:p>
          <a:p>
            <a:pPr>
              <a:lnSpc>
                <a:spcPct val="120000"/>
              </a:lnSpc>
            </a:pPr>
            <a:r>
              <a:rPr lang="es-ES_tradnl" sz="4500" b="1" dirty="0" smtClean="0"/>
              <a:t>Personajes</a:t>
            </a:r>
            <a:r>
              <a:rPr lang="es-ES_tradnl" sz="4500" dirty="0" smtClean="0"/>
              <a:t> de la clase media: funcionarios, profesores, médicos...  Reaparecen en varias novelas.</a:t>
            </a:r>
          </a:p>
          <a:p>
            <a:pPr>
              <a:lnSpc>
                <a:spcPct val="120000"/>
              </a:lnSpc>
            </a:pPr>
            <a:r>
              <a:rPr lang="es-ES_tradnl" sz="4500" dirty="0" smtClean="0"/>
              <a:t>Caracterización </a:t>
            </a:r>
            <a:r>
              <a:rPr lang="es-ES_tradnl" sz="4500" dirty="0"/>
              <a:t>de los personajes (llenos de verdad y vida)</a:t>
            </a:r>
          </a:p>
          <a:p>
            <a:pPr>
              <a:lnSpc>
                <a:spcPct val="120000"/>
              </a:lnSpc>
            </a:pPr>
            <a:r>
              <a:rPr lang="es-ES_tradnl" sz="4500" b="1" dirty="0" smtClean="0"/>
              <a:t>Argumentos</a:t>
            </a:r>
            <a:r>
              <a:rPr lang="es-ES_tradnl" sz="4500" dirty="0" smtClean="0"/>
              <a:t> variados (con acciones secundarias)</a:t>
            </a:r>
          </a:p>
          <a:p>
            <a:pPr>
              <a:lnSpc>
                <a:spcPct val="120000"/>
              </a:lnSpc>
            </a:pPr>
            <a:r>
              <a:rPr lang="es-ES_tradnl" sz="4500" b="1" dirty="0" smtClean="0"/>
              <a:t>Finales</a:t>
            </a:r>
            <a:r>
              <a:rPr lang="es-ES_tradnl" sz="4500" dirty="0" smtClean="0"/>
              <a:t> abiertos </a:t>
            </a:r>
          </a:p>
          <a:p>
            <a:pPr>
              <a:lnSpc>
                <a:spcPct val="120000"/>
              </a:lnSpc>
            </a:pPr>
            <a:r>
              <a:rPr lang="es-ES_tradnl" sz="4500" b="1" dirty="0" smtClean="0"/>
              <a:t>Narradores</a:t>
            </a:r>
            <a:r>
              <a:rPr lang="es-ES_tradnl" sz="4500" dirty="0" smtClean="0"/>
              <a:t>: omniscientes, autobiográficos o testigos.</a:t>
            </a:r>
          </a:p>
          <a:p>
            <a:pPr marL="82296" indent="0">
              <a:buNone/>
            </a:pPr>
            <a:endParaRPr lang="es-ES_trad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44764" y="584684"/>
            <a:ext cx="7498080" cy="648072"/>
          </a:xfrm>
        </p:spPr>
        <p:txBody>
          <a:bodyPr>
            <a:noAutofit/>
          </a:bodyPr>
          <a:lstStyle/>
          <a:p>
            <a:r>
              <a:rPr lang="es-ES_tradnl" sz="4000" b="1" dirty="0" smtClean="0"/>
              <a:t>Novelas contemporáneas</a:t>
            </a:r>
            <a:endParaRPr lang="tr-TR" sz="4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95736" y="908720"/>
            <a:ext cx="6948264" cy="583264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s-ES_tradnl" dirty="0" smtClean="0"/>
          </a:p>
          <a:p>
            <a:pPr>
              <a:buNone/>
            </a:pPr>
            <a:r>
              <a:rPr lang="es-ES_tradnl" sz="2800" b="1" dirty="0" smtClean="0"/>
              <a:t>OBRAS</a:t>
            </a:r>
          </a:p>
          <a:p>
            <a:r>
              <a:rPr lang="es-ES_tradnl" sz="2800" dirty="0" smtClean="0"/>
              <a:t>1881. </a:t>
            </a:r>
            <a:r>
              <a:rPr lang="es-ES_tradnl" sz="2800" i="1" dirty="0" smtClean="0"/>
              <a:t>La desheredada</a:t>
            </a:r>
          </a:p>
          <a:p>
            <a:r>
              <a:rPr lang="es-ES_tradnl" sz="2800" i="1" dirty="0" smtClean="0"/>
              <a:t>1883. El doctor Centeno.</a:t>
            </a:r>
          </a:p>
          <a:p>
            <a:r>
              <a:rPr lang="es-ES_tradnl" sz="2800" i="1" dirty="0" smtClean="0"/>
              <a:t>1884. Tormento y La de Bringas</a:t>
            </a:r>
          </a:p>
          <a:p>
            <a:r>
              <a:rPr lang="es-ES_tradnl" sz="2800" i="1" dirty="0" smtClean="0"/>
              <a:t>1884-1885. Lo prohibido</a:t>
            </a:r>
          </a:p>
          <a:p>
            <a:r>
              <a:rPr lang="es-ES_tradnl" sz="2800" b="1" dirty="0" smtClean="0"/>
              <a:t>1886-1887. </a:t>
            </a:r>
            <a:r>
              <a:rPr lang="es-ES_tradnl" sz="2800" b="1" i="1" dirty="0" smtClean="0"/>
              <a:t>Fortunata y Jacinta</a:t>
            </a:r>
          </a:p>
          <a:p>
            <a:r>
              <a:rPr lang="es-ES_tradnl" sz="2800" dirty="0" smtClean="0"/>
              <a:t>1888. </a:t>
            </a:r>
            <a:r>
              <a:rPr lang="es-ES_tradnl" sz="2800" i="1" dirty="0" smtClean="0"/>
              <a:t>Miau</a:t>
            </a:r>
          </a:p>
          <a:p>
            <a:r>
              <a:rPr lang="es-ES_tradnl" sz="2800" dirty="0" smtClean="0"/>
              <a:t>1889</a:t>
            </a:r>
            <a:r>
              <a:rPr lang="es-ES_tradnl" sz="2800" i="1" dirty="0" smtClean="0"/>
              <a:t>. Realidad.</a:t>
            </a:r>
          </a:p>
        </p:txBody>
      </p:sp>
    </p:spTree>
    <p:extLst>
      <p:ext uri="{BB962C8B-B14F-4D97-AF65-F5344CB8AC3E}">
        <p14:creationId xmlns:p14="http://schemas.microsoft.com/office/powerpoint/2010/main" val="86076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648072"/>
          </a:xfrm>
        </p:spPr>
        <p:txBody>
          <a:bodyPr>
            <a:noAutofit/>
          </a:bodyPr>
          <a:lstStyle/>
          <a:p>
            <a:r>
              <a:rPr lang="es-ES_tradnl" sz="4000" b="1" dirty="0" smtClean="0"/>
              <a:t>Novelas espiritualistas</a:t>
            </a:r>
            <a:endParaRPr lang="tr-TR" sz="4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544616"/>
          </a:xfrm>
        </p:spPr>
        <p:txBody>
          <a:bodyPr>
            <a:normAutofit fontScale="85000" lnSpcReduction="20000"/>
          </a:bodyPr>
          <a:lstStyle/>
          <a:p>
            <a:r>
              <a:rPr lang="es-ES_tradnl" sz="3000" b="1" dirty="0" smtClean="0"/>
              <a:t>Temas</a:t>
            </a:r>
            <a:r>
              <a:rPr lang="es-ES_tradnl" sz="3000" dirty="0" smtClean="0"/>
              <a:t> </a:t>
            </a:r>
            <a:r>
              <a:rPr lang="es-ES_tradnl" sz="3000" b="1" dirty="0" smtClean="0"/>
              <a:t>abstractos</a:t>
            </a:r>
            <a:r>
              <a:rPr lang="es-ES_tradnl" sz="3000" dirty="0" smtClean="0"/>
              <a:t>: solidaridad humana</a:t>
            </a:r>
          </a:p>
          <a:p>
            <a:r>
              <a:rPr lang="es-ES_tradnl" sz="3000" dirty="0" smtClean="0"/>
              <a:t>Centradas en el afán redentor y valores éticos que defienden los personajes.</a:t>
            </a:r>
          </a:p>
          <a:p>
            <a:r>
              <a:rPr lang="es-ES_tradnl" sz="3000" dirty="0" smtClean="0"/>
              <a:t>Ambientación en </a:t>
            </a:r>
            <a:r>
              <a:rPr lang="es-ES_tradnl" sz="3000" b="1" dirty="0" smtClean="0"/>
              <a:t>pueblos manchegos </a:t>
            </a:r>
            <a:r>
              <a:rPr lang="es-ES_tradnl" sz="3000" dirty="0" smtClean="0"/>
              <a:t>o Madrid</a:t>
            </a:r>
          </a:p>
          <a:p>
            <a:r>
              <a:rPr lang="es-ES_tradnl" sz="3000" b="1" dirty="0" smtClean="0"/>
              <a:t>Personajes</a:t>
            </a:r>
            <a:r>
              <a:rPr lang="es-ES_tradnl" sz="3000" dirty="0" smtClean="0"/>
              <a:t> arruinados (que viven gracias a la caridad) o acomodados que renuncian a sus privilegios.</a:t>
            </a:r>
          </a:p>
          <a:p>
            <a:r>
              <a:rPr lang="es-ES_tradnl" sz="3000" b="1" dirty="0" smtClean="0"/>
              <a:t>Narrador</a:t>
            </a:r>
            <a:r>
              <a:rPr lang="es-ES_tradnl" sz="3000" dirty="0" smtClean="0"/>
              <a:t> objetivo</a:t>
            </a:r>
          </a:p>
          <a:p>
            <a:pPr marL="82296" indent="0">
              <a:buNone/>
            </a:pPr>
            <a:endParaRPr lang="es-ES_tradnl" dirty="0" smtClean="0"/>
          </a:p>
          <a:p>
            <a:pPr>
              <a:buNone/>
            </a:pPr>
            <a:r>
              <a:rPr lang="es-ES_tradnl" b="1" dirty="0" smtClean="0"/>
              <a:t>OBRAS</a:t>
            </a:r>
          </a:p>
          <a:p>
            <a:r>
              <a:rPr lang="es-ES_tradnl" b="1" dirty="0" smtClean="0"/>
              <a:t>1892.Tristana.</a:t>
            </a:r>
          </a:p>
          <a:p>
            <a:r>
              <a:rPr lang="es-ES_tradnl" dirty="0" smtClean="0"/>
              <a:t>1895. </a:t>
            </a:r>
            <a:r>
              <a:rPr lang="es-ES_tradnl" i="1" dirty="0" smtClean="0"/>
              <a:t>Nazarín</a:t>
            </a:r>
          </a:p>
          <a:p>
            <a:r>
              <a:rPr lang="es-ES_tradnl" dirty="0" smtClean="0"/>
              <a:t>1897. </a:t>
            </a:r>
            <a:r>
              <a:rPr lang="es-ES_tradnl" i="1" dirty="0" smtClean="0"/>
              <a:t>Misericordia</a:t>
            </a:r>
          </a:p>
          <a:p>
            <a:r>
              <a:rPr lang="es-ES_tradnl" dirty="0" smtClean="0"/>
              <a:t>1904. </a:t>
            </a:r>
            <a:r>
              <a:rPr lang="es-ES_tradnl" i="1" dirty="0" smtClean="0"/>
              <a:t>El</a:t>
            </a:r>
            <a:r>
              <a:rPr lang="es-ES_tradnl" dirty="0" smtClean="0"/>
              <a:t> </a:t>
            </a:r>
            <a:r>
              <a:rPr lang="es-ES_tradnl" i="1" dirty="0" smtClean="0"/>
              <a:t>abuelo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79734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468</TotalTime>
  <Words>1302</Words>
  <Application>Microsoft Office PowerPoint</Application>
  <PresentationFormat>Ekran Gösterisi (4:3)</PresentationFormat>
  <Paragraphs>126</Paragraphs>
  <Slides>25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9" baseType="lpstr">
      <vt:lpstr>Gill Sans MT</vt:lpstr>
      <vt:lpstr>Verdana</vt:lpstr>
      <vt:lpstr>Wingdings 2</vt:lpstr>
      <vt:lpstr>Gündönümü</vt:lpstr>
      <vt:lpstr>Benito Pérez Galdós  Tristana (1892)</vt:lpstr>
      <vt:lpstr>Benito Pérez Galdós  (Las Palmas de Gran Canaria, 1843-Madrid, 1920)</vt:lpstr>
      <vt:lpstr>Aportaciones de Galdós</vt:lpstr>
      <vt:lpstr>PowerPoint Sunusu</vt:lpstr>
      <vt:lpstr>Novelas del primer periodo  (novelas de tesis)</vt:lpstr>
      <vt:lpstr>Novelas del primer periodo  (novelas de tesis)</vt:lpstr>
      <vt:lpstr>Novelas contemporáneas</vt:lpstr>
      <vt:lpstr>Novelas contemporáneas</vt:lpstr>
      <vt:lpstr>Novelas espiritualistas</vt:lpstr>
      <vt:lpstr>Tristana (1892)</vt:lpstr>
      <vt:lpstr>¿Quiénes son  los personajes principales?</vt:lpstr>
      <vt:lpstr>Personajes principales</vt:lpstr>
      <vt:lpstr>Tristana Reluz</vt:lpstr>
      <vt:lpstr>Tristana</vt:lpstr>
      <vt:lpstr>¿Cómo queda definida Tristana, sobre todo al inicio de la novela?</vt:lpstr>
      <vt:lpstr>PowerPoint Sunusu</vt:lpstr>
      <vt:lpstr>PowerPoint Sunusu</vt:lpstr>
      <vt:lpstr>PowerPoint Sunusu</vt:lpstr>
      <vt:lpstr>Tristana es  una figura transgresora,  que rompe con las normas establecidas por la sociedad para una mujer. </vt:lpstr>
      <vt:lpstr>PowerPoint Sunusu</vt:lpstr>
      <vt:lpstr>PowerPoint Sunusu</vt:lpstr>
      <vt:lpstr>Saturna</vt:lpstr>
      <vt:lpstr>Saturna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Benito Pérez Galdós  Tristana (1982)</dc:title>
  <dc:creator>reşat</dc:creator>
  <cp:lastModifiedBy>Windows Kullanıcısı</cp:lastModifiedBy>
  <cp:revision>47</cp:revision>
  <dcterms:created xsi:type="dcterms:W3CDTF">2019-04-03T08:49:53Z</dcterms:created>
  <dcterms:modified xsi:type="dcterms:W3CDTF">2020-05-08T11:32:51Z</dcterms:modified>
</cp:coreProperties>
</file>