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3"/>
  </p:notesMasterIdLst>
  <p:sldIdLst>
    <p:sldId id="287" r:id="rId2"/>
    <p:sldId id="376" r:id="rId3"/>
    <p:sldId id="360" r:id="rId4"/>
    <p:sldId id="290" r:id="rId5"/>
    <p:sldId id="361" r:id="rId6"/>
    <p:sldId id="382" r:id="rId7"/>
    <p:sldId id="373" r:id="rId8"/>
    <p:sldId id="374" r:id="rId9"/>
    <p:sldId id="383" r:id="rId10"/>
    <p:sldId id="378" r:id="rId11"/>
    <p:sldId id="285" r:id="rId12"/>
    <p:sldId id="284" r:id="rId13"/>
    <p:sldId id="392" r:id="rId14"/>
    <p:sldId id="283" r:id="rId15"/>
    <p:sldId id="394" r:id="rId16"/>
    <p:sldId id="398" r:id="rId17"/>
    <p:sldId id="397" r:id="rId18"/>
    <p:sldId id="396" r:id="rId19"/>
    <p:sldId id="395" r:id="rId20"/>
    <p:sldId id="282" r:id="rId21"/>
    <p:sldId id="393" r:id="rId22"/>
    <p:sldId id="281" r:id="rId23"/>
    <p:sldId id="280" r:id="rId24"/>
    <p:sldId id="279" r:id="rId25"/>
    <p:sldId id="278" r:id="rId26"/>
    <p:sldId id="277" r:id="rId27"/>
    <p:sldId id="362" r:id="rId28"/>
    <p:sldId id="276" r:id="rId29"/>
    <p:sldId id="275" r:id="rId30"/>
    <p:sldId id="380" r:id="rId31"/>
    <p:sldId id="274" r:id="rId32"/>
    <p:sldId id="272" r:id="rId33"/>
    <p:sldId id="291" r:id="rId34"/>
    <p:sldId id="270" r:id="rId35"/>
    <p:sldId id="269" r:id="rId36"/>
    <p:sldId id="268" r:id="rId37"/>
    <p:sldId id="266" r:id="rId38"/>
    <p:sldId id="391" r:id="rId39"/>
    <p:sldId id="264" r:id="rId40"/>
    <p:sldId id="262" r:id="rId41"/>
    <p:sldId id="261" r:id="rId42"/>
    <p:sldId id="260" r:id="rId43"/>
    <p:sldId id="359" r:id="rId44"/>
    <p:sldId id="356" r:id="rId45"/>
    <p:sldId id="355" r:id="rId46"/>
    <p:sldId id="354" r:id="rId47"/>
    <p:sldId id="353" r:id="rId48"/>
    <p:sldId id="399" r:id="rId49"/>
    <p:sldId id="351" r:id="rId50"/>
    <p:sldId id="401" r:id="rId51"/>
    <p:sldId id="40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p:scale>
          <a:sx n="50" d="100"/>
          <a:sy n="50" d="100"/>
        </p:scale>
        <p:origin x="-3384" y="-1392"/>
      </p:cViewPr>
      <p:guideLst>
        <p:guide orient="horz" pos="2160"/>
        <p:guide pos="2880"/>
      </p:guideLst>
    </p:cSldViewPr>
  </p:slideViewPr>
  <p:notesTextViewPr>
    <p:cViewPr>
      <p:scale>
        <a:sx n="100" d="100"/>
        <a:sy n="100" d="100"/>
      </p:scale>
      <p:origin x="0" y="0"/>
    </p:cViewPr>
  </p:notesTextViewPr>
  <p:notesViewPr>
    <p:cSldViewPr>
      <p:cViewPr varScale="1">
        <p:scale>
          <a:sx n="39" d="100"/>
          <a:sy n="39" d="100"/>
        </p:scale>
        <p:origin x="-219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8DE17-4F84-412B-A351-62F9E2933114}" type="datetimeFigureOut">
              <a:rPr lang="tr-TR" smtClean="0"/>
              <a:pPr/>
              <a:t>14.03.2018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77182-9A19-452F-AE79-AF6E9028BE19}" type="slidenum">
              <a:rPr lang="tr-TR" smtClean="0"/>
              <a:pPr/>
              <a:t>‹#›</a:t>
            </a:fld>
            <a:endParaRPr lang="tr-TR"/>
          </a:p>
        </p:txBody>
      </p:sp>
    </p:spTree>
    <p:extLst>
      <p:ext uri="{BB962C8B-B14F-4D97-AF65-F5344CB8AC3E}">
        <p14:creationId xmlns="" xmlns:p14="http://schemas.microsoft.com/office/powerpoint/2010/main" val="206462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EC677182-9A19-452F-AE79-AF6E9028BE19}"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DC97020E-57CD-4E90-8594-9953067261DF}" type="datetime1">
              <a:rPr lang="tr-TR"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CE49123D-1AED-463C-858D-2E9A4F0D2534}" type="datetime1">
              <a:rPr lang="tr-TR"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E6E72D2-1E8B-48B5-B286-693EB6320A69}" type="datetime1">
              <a:rPr lang="tr-TR"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8FA2C-F2AF-4821-8795-37C697E001E8}" type="datetime1">
              <a:rPr lang="tr-TR"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67998F9-8920-4048-9BF1-93ED923009A3}" type="datetime1">
              <a:rPr lang="tr-TR"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201D20EB-7658-4E13-911A-C3927620DE15}" type="datetime1">
              <a:rPr lang="tr-TR" smtClean="0"/>
              <a:pPr/>
              <a:t>14.03.2018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6F70E4CF-EF96-4254-A81A-4E69C932B5C5}" type="datetime1">
              <a:rPr lang="tr-TR" smtClean="0"/>
              <a:pPr/>
              <a:t>14.03.2018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685C0-744E-4EAF-9A46-8599770014C1}" type="datetime1">
              <a:rPr lang="tr-TR" smtClean="0"/>
              <a:pPr/>
              <a:t>14.03.2018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30A5B-A193-4297-9ACD-6A91B96EC9E7}" type="datetime1">
              <a:rPr lang="tr-TR"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831D0-B27A-4D0C-8ACC-77F97CCFAD49}" type="datetime1">
              <a:rPr lang="tr-TR"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3D99-903D-463D-B524-3AB534B9E70C}" type="datetime1">
              <a:rPr lang="tr-TR" smtClean="0"/>
              <a:pPr/>
              <a:t>14.03.2018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72912"/>
          </a:xfrm>
        </p:spPr>
        <p:txBody>
          <a:bodyPr>
            <a:normAutofit fontScale="90000"/>
          </a:bodyPr>
          <a:lstStyle/>
          <a:p>
            <a:pPr algn="ctr"/>
            <a:r>
              <a:rPr lang="tr-TR" sz="6600" b="1" dirty="0" smtClean="0">
                <a:solidFill>
                  <a:srgbClr val="FFC000"/>
                </a:solidFill>
              </a:rPr>
              <a:t>BOŞALTIM GEREKSİNİMİ  (BAĞIRSAK BOŞALTIMI)</a:t>
            </a:r>
            <a:br>
              <a:rPr lang="tr-TR" sz="6600" b="1" dirty="0" smtClean="0">
                <a:solidFill>
                  <a:srgbClr val="FFC000"/>
                </a:solidFill>
              </a:rPr>
            </a:br>
            <a:r>
              <a:rPr lang="tr-TR" sz="6600" b="1" dirty="0" smtClean="0">
                <a:solidFill>
                  <a:srgbClr val="FFC000"/>
                </a:solidFill>
              </a:rPr>
              <a:t/>
            </a:r>
            <a:br>
              <a:rPr lang="tr-TR" sz="6600" b="1" dirty="0" smtClean="0">
                <a:solidFill>
                  <a:srgbClr val="FFC000"/>
                </a:solidFill>
              </a:rPr>
            </a:br>
            <a:r>
              <a:rPr lang="tr-TR" sz="3600" b="1" dirty="0" smtClean="0">
                <a:solidFill>
                  <a:srgbClr val="FFC000"/>
                </a:solidFill>
              </a:rPr>
              <a:t>Prof. Dr. Ayten DEMİR</a:t>
            </a:r>
            <a:br>
              <a:rPr lang="tr-TR" sz="3600" b="1" dirty="0" smtClean="0">
                <a:solidFill>
                  <a:srgbClr val="FFC000"/>
                </a:solidFill>
              </a:rPr>
            </a:br>
            <a:r>
              <a:rPr lang="tr-TR" sz="3600" b="1" dirty="0" smtClean="0">
                <a:solidFill>
                  <a:srgbClr val="FFC000"/>
                </a:solidFill>
              </a:rPr>
              <a:t>Arş. Gör Eda Özge </a:t>
            </a:r>
            <a:r>
              <a:rPr lang="tr-TR" sz="3600" b="1" dirty="0" err="1" smtClean="0">
                <a:solidFill>
                  <a:srgbClr val="FFC000"/>
                </a:solidFill>
              </a:rPr>
              <a:t>YAZGAN</a:t>
            </a:r>
            <a:endParaRPr lang="tr-TR" sz="3600" dirty="0">
              <a:solidFill>
                <a:srgbClr val="FFC000"/>
              </a:solidFill>
            </a:endParaRPr>
          </a:p>
        </p:txBody>
      </p:sp>
      <p:sp>
        <p:nvSpPr>
          <p:cNvPr id="4" name="Date Placeholder 3"/>
          <p:cNvSpPr>
            <a:spLocks noGrp="1"/>
          </p:cNvSpPr>
          <p:nvPr>
            <p:ph type="dt" sz="half" idx="10"/>
          </p:nvPr>
        </p:nvSpPr>
        <p:spPr/>
        <p:txBody>
          <a:bodyPr/>
          <a:lstStyle/>
          <a:p>
            <a:fld id="{3C2405DE-8F30-426E-9E15-C4B62B69C426}"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6" name="Content Placeholder 5" descr="Adsız4.jpg"/>
          <p:cNvPicPr>
            <a:picLocks noGrp="1" noChangeAspect="1"/>
          </p:cNvPicPr>
          <p:nvPr>
            <p:ph idx="1"/>
          </p:nvPr>
        </p:nvPicPr>
        <p:blipFill>
          <a:blip r:embed="rId2" cstate="print"/>
          <a:stretch>
            <a:fillRect/>
          </a:stretch>
        </p:blipFill>
        <p:spPr>
          <a:xfrm>
            <a:off x="457200" y="1686086"/>
            <a:ext cx="8229600" cy="4354190"/>
          </a:xfrm>
        </p:spPr>
      </p:pic>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FF00"/>
                </a:solidFill>
              </a:rPr>
              <a:t>Rektum</a:t>
            </a:r>
            <a:endParaRPr lang="tr-TR" dirty="0">
              <a:solidFill>
                <a:srgbClr val="FFFF00"/>
              </a:solidFill>
            </a:endParaRPr>
          </a:p>
        </p:txBody>
      </p:sp>
      <p:sp>
        <p:nvSpPr>
          <p:cNvPr id="3" name="Content Placeholder 2"/>
          <p:cNvSpPr>
            <a:spLocks noGrp="1"/>
          </p:cNvSpPr>
          <p:nvPr>
            <p:ph idx="1"/>
          </p:nvPr>
        </p:nvSpPr>
        <p:spPr/>
        <p:txBody>
          <a:bodyPr/>
          <a:lstStyle/>
          <a:p>
            <a:pPr>
              <a:buNone/>
            </a:pPr>
            <a:r>
              <a:rPr lang="tr-TR" b="1" dirty="0" smtClean="0"/>
              <a:t> </a:t>
            </a:r>
            <a:endParaRPr lang="tr-TR" dirty="0" smtClean="0"/>
          </a:p>
          <a:p>
            <a:pPr lvl="0"/>
            <a:r>
              <a:rPr lang="tr-TR" sz="3200" dirty="0" smtClean="0"/>
              <a:t>Yetişkinlerde 10-15cm uzunluğundadır.</a:t>
            </a:r>
          </a:p>
          <a:p>
            <a:pPr lvl="0"/>
            <a:r>
              <a:rPr lang="tr-TR" sz="3200" dirty="0" smtClean="0"/>
              <a:t>Bebeklerde bu uzunluk 2,5cm’ye kadar düşer.</a:t>
            </a:r>
          </a:p>
          <a:p>
            <a:pPr lvl="0"/>
            <a:r>
              <a:rPr lang="tr-TR" sz="3200" dirty="0" smtClean="0"/>
              <a:t>Defekasyona kadar boştur.</a:t>
            </a:r>
          </a:p>
          <a:p>
            <a:pPr lvl="0"/>
            <a:r>
              <a:rPr lang="tr-TR" sz="3200" dirty="0" smtClean="0"/>
              <a:t>Vertikal ve transvers kıvrımları vardır.</a:t>
            </a:r>
          </a:p>
          <a:p>
            <a:endParaRPr lang="tr-TR" dirty="0"/>
          </a:p>
        </p:txBody>
      </p:sp>
      <p:sp>
        <p:nvSpPr>
          <p:cNvPr id="4" name="Date Placeholder 3"/>
          <p:cNvSpPr>
            <a:spLocks noGrp="1"/>
          </p:cNvSpPr>
          <p:nvPr>
            <p:ph type="dt" sz="half" idx="10"/>
          </p:nvPr>
        </p:nvSpPr>
        <p:spPr/>
        <p:txBody>
          <a:bodyPr/>
          <a:lstStyle/>
          <a:p>
            <a:fld id="{EDF3D0CB-9B8B-4271-9E1F-31BFAEDDFE09}"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Anal kanal</a:t>
            </a:r>
            <a:r>
              <a:rPr lang="tr-TR" dirty="0" smtClean="0"/>
              <a:t/>
            </a:r>
            <a:br>
              <a:rPr lang="tr-TR" dirty="0" smtClean="0"/>
            </a:br>
            <a:endParaRPr lang="tr-TR"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lvl="0"/>
            <a:r>
              <a:rPr lang="tr-TR" dirty="0" smtClean="0"/>
              <a:t>Yetişkinlerde 2,5-5 cm ‘dir.</a:t>
            </a:r>
          </a:p>
          <a:p>
            <a:pPr lvl="0"/>
            <a:r>
              <a:rPr lang="tr-TR" dirty="0" smtClean="0"/>
              <a:t>İnternal ve external sfinkterlerle sınırlıdır.</a:t>
            </a:r>
          </a:p>
          <a:p>
            <a:pPr lvl="0">
              <a:buNone/>
            </a:pPr>
            <a:r>
              <a:rPr lang="tr-TR" dirty="0" smtClean="0"/>
              <a:t>     </a:t>
            </a:r>
            <a:r>
              <a:rPr lang="tr-TR" dirty="0" smtClean="0">
                <a:solidFill>
                  <a:srgbClr val="FFFF00"/>
                </a:solidFill>
              </a:rPr>
              <a:t>İç sfinkter </a:t>
            </a:r>
            <a:r>
              <a:rPr lang="tr-TR" dirty="0" smtClean="0"/>
              <a:t>düz kaslardan yapılmıştır otonom sinirsistemi tarafından innerve edilir. İstemsiz olarak çalışır.</a:t>
            </a:r>
          </a:p>
          <a:p>
            <a:pPr lvl="0">
              <a:buNone/>
            </a:pPr>
            <a:r>
              <a:rPr lang="tr-TR" dirty="0" smtClean="0"/>
              <a:t>    </a:t>
            </a:r>
            <a:r>
              <a:rPr lang="tr-TR" dirty="0" smtClean="0">
                <a:solidFill>
                  <a:srgbClr val="FFFF00"/>
                </a:solidFill>
              </a:rPr>
              <a:t>Dış sfinkter </a:t>
            </a:r>
            <a:r>
              <a:rPr lang="tr-TR" dirty="0" smtClean="0"/>
              <a:t>iç sfinkterin etrafını sarar. Somatik sinir sistemi tarafından innerve edilir ve istemli olarak çalışır.Dış sfinkter hareketi pelvik tabanında yer alan levator ani kasının hareketiyle gerçekleşir. </a:t>
            </a:r>
          </a:p>
          <a:p>
            <a:endParaRPr lang="tr-TR" dirty="0"/>
          </a:p>
        </p:txBody>
      </p:sp>
      <p:sp>
        <p:nvSpPr>
          <p:cNvPr id="4" name="Date Placeholder 3"/>
          <p:cNvSpPr>
            <a:spLocks noGrp="1"/>
          </p:cNvSpPr>
          <p:nvPr>
            <p:ph type="dt" sz="half" idx="10"/>
          </p:nvPr>
        </p:nvSpPr>
        <p:spPr/>
        <p:txBody>
          <a:bodyPr/>
          <a:lstStyle/>
          <a:p>
            <a:fld id="{4612FBE7-B2A0-40C0-9430-E0588E7E0532}"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7170" name="Picture 2" descr="C:\Users\Eda\Desktop\Yeni BOŞALTIM FOTO\Anorectum.gif"/>
          <p:cNvPicPr>
            <a:picLocks noGrp="1" noChangeAspect="1" noChangeArrowheads="1"/>
          </p:cNvPicPr>
          <p:nvPr>
            <p:ph idx="1"/>
          </p:nvPr>
        </p:nvPicPr>
        <p:blipFill>
          <a:blip r:embed="rId2" cstate="print"/>
          <a:srcRect/>
          <a:stretch>
            <a:fillRect/>
          </a:stretch>
        </p:blipFill>
        <p:spPr bwMode="auto">
          <a:xfrm>
            <a:off x="1295400" y="609600"/>
            <a:ext cx="6705600" cy="5791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tr-TR" dirty="0" smtClean="0"/>
              <a:t>Kolon duvarı dışta longitidünal içte sirküler kas tabakası uzunlamasına olan kas teniaları oluşturur.  Kas tabakasının kasılması ile haustrasyolar ve içte düzensiz kıvrımlar oluşur.</a:t>
            </a:r>
          </a:p>
          <a:p>
            <a:pPr>
              <a:buNone/>
            </a:pPr>
            <a:r>
              <a:rPr lang="tr-TR" dirty="0" smtClean="0"/>
              <a:t>	Histolojik olarak; seroza, kas tabakası, mukoza ve submukozadan oluşur</a:t>
            </a:r>
            <a:endParaRPr lang="tr-TR" dirty="0"/>
          </a:p>
        </p:txBody>
      </p:sp>
      <p:sp>
        <p:nvSpPr>
          <p:cNvPr id="4" name="Date Placeholder 3"/>
          <p:cNvSpPr>
            <a:spLocks noGrp="1"/>
          </p:cNvSpPr>
          <p:nvPr>
            <p:ph type="dt" sz="half" idx="10"/>
          </p:nvPr>
        </p:nvSpPr>
        <p:spPr/>
        <p:txBody>
          <a:bodyPr/>
          <a:lstStyle/>
          <a:p>
            <a:fld id="{AFC61273-46CC-4C44-970A-11893F87EC82}"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8194" name="Picture 2" descr="C:\Users\Eda\Desktop\Yeni BOŞALTIM FOTO\Adsız1.jpg"/>
          <p:cNvPicPr>
            <a:picLocks noGrp="1" noChangeAspect="1" noChangeArrowheads="1"/>
          </p:cNvPicPr>
          <p:nvPr>
            <p:ph idx="1"/>
          </p:nvPr>
        </p:nvPicPr>
        <p:blipFill>
          <a:blip r:embed="rId2" cstate="print"/>
          <a:srcRect/>
          <a:stretch>
            <a:fillRect/>
          </a:stretch>
        </p:blipFill>
        <p:spPr bwMode="auto">
          <a:xfrm>
            <a:off x="685800" y="457201"/>
            <a:ext cx="8001000" cy="5867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tr-TR" b="1" dirty="0" smtClean="0">
                <a:solidFill>
                  <a:srgbClr val="FFFF00"/>
                </a:solidFill>
              </a:rPr>
              <a:t> 1)Seroza: </a:t>
            </a:r>
            <a:r>
              <a:rPr lang="tr-TR" dirty="0" smtClean="0"/>
              <a:t>Sindirim kanalının en dışında yer alan tabakadır. Karın iç organlar"periton" olarak adlandırılan seröz membranla bir örtü sarılmışlardır. Mide ve bağırsakları saran seröz membrana "visseral periton" (mezenter), karın boşluğunu oluşturan seröz membrana ise "paryetal periton"denir. Peritonun mideyi saran bölümüne "omentum"da denir. </a:t>
            </a:r>
          </a:p>
          <a:p>
            <a:endParaRPr lang="tr-TR" dirty="0"/>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85000" lnSpcReduction="20000"/>
          </a:bodyPr>
          <a:lstStyle/>
          <a:p>
            <a:pPr>
              <a:buNone/>
            </a:pPr>
            <a:endParaRPr lang="tr-TR" b="1" dirty="0" smtClean="0"/>
          </a:p>
          <a:p>
            <a:pPr>
              <a:buNone/>
            </a:pPr>
            <a:r>
              <a:rPr lang="tr-TR" b="1" dirty="0" smtClean="0">
                <a:solidFill>
                  <a:srgbClr val="FFFF00"/>
                </a:solidFill>
              </a:rPr>
              <a:t>2)Kas Tabakası: </a:t>
            </a:r>
            <a:r>
              <a:rPr lang="tr-TR" dirty="0" smtClean="0"/>
              <a:t>Sindirim sistemi hem çizgili hemde düz kasları içerir Ağız, farenks ve anüs dış sfinkterinde çizgili kaslar, sindirim kanalının diğer yapılarında ise düz kaslar bulunur. Sindirim kanalının düz kasları, serozadan sonra longitudinal (uzunlamasına) ve siirküler (dairevi olarak) 2 tabaka halinde yer alır. Bazı yapılarda (mide) longitudinal ve sirküler tabakaya ek olarak oblik eğik kas tabakası bulunur. </a:t>
            </a:r>
          </a:p>
          <a:p>
            <a:endParaRPr lang="tr-TR" dirty="0" smtClean="0"/>
          </a:p>
          <a:p>
            <a:pPr>
              <a:buNone/>
            </a:pPr>
            <a:r>
              <a:rPr lang="tr-TR" dirty="0" smtClean="0"/>
              <a:t>Sindirim sistemi organları arasında, kalınlaşmış sirküler kas lifleri ve mukoza katlarından oluşmuş"sfinkter" adı verilen yapılar yer alır. Kanalın çeşitli noktalarında yerleşmiş olan bu sfinkterler kanaldaki içeriğin hızla ilerlemesini önleyerek, besinlerin sindirim ve emilim için geçen süre boyunca ilgili yapıda kalmasını sağlarlar. </a:t>
            </a:r>
            <a:r>
              <a:rPr lang="tr-TR" b="1" dirty="0" smtClean="0"/>
              <a:t> </a:t>
            </a:r>
            <a:endParaRPr lang="tr-TR" dirty="0" smtClean="0"/>
          </a:p>
          <a:p>
            <a:endParaRPr lang="tr-TR" dirty="0"/>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b="1" dirty="0" smtClean="0">
                <a:solidFill>
                  <a:srgbClr val="FFFF00"/>
                </a:solidFill>
              </a:rPr>
              <a:t>3) Submukoza:</a:t>
            </a:r>
            <a:r>
              <a:rPr lang="tr-TR" dirty="0" smtClean="0">
                <a:solidFill>
                  <a:srgbClr val="FFFF00"/>
                </a:solidFill>
              </a:rPr>
              <a:t> </a:t>
            </a:r>
            <a:r>
              <a:rPr lang="tr-TR" dirty="0" smtClean="0"/>
              <a:t>Submukoza</a:t>
            </a:r>
            <a:r>
              <a:rPr lang="tr-TR" b="1" dirty="0" smtClean="0"/>
              <a:t> </a:t>
            </a:r>
            <a:r>
              <a:rPr lang="tr-TR" dirty="0" smtClean="0"/>
              <a:t>tabakası gevşek bağ dokusundan oluşmuştur. Bu tabaka kan damarları , lenf damarları ve sinir pleksusları içerirler. Submukozada bulunan sinir pleksusları meissner pleksusu olarak adlandırılır bu pleksus sindirim sisteminin salgı işlevlerini düzenler. </a:t>
            </a:r>
            <a:endParaRPr lang="tr-TR" dirty="0"/>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lnSpcReduction="10000"/>
          </a:bodyPr>
          <a:lstStyle/>
          <a:p>
            <a:r>
              <a:rPr lang="tr-TR" b="1" dirty="0" smtClean="0">
                <a:solidFill>
                  <a:srgbClr val="FFFF00"/>
                </a:solidFill>
              </a:rPr>
              <a:t>4) Mukoza</a:t>
            </a:r>
            <a:r>
              <a:rPr lang="tr-TR" b="1" dirty="0" smtClean="0"/>
              <a:t>: </a:t>
            </a:r>
            <a:r>
              <a:rPr lang="tr-TR" dirty="0" smtClean="0"/>
              <a:t>Sindirim kanalı mukozasının temel işlevleri; salgılama , koruma ve emilimdir. Mukozanın yüzeyi epitel hücreler ile örtülüdür. Epitel hücreleri arasında müküs salılayan goblet hücreleri bulunur. Mukozada ayrıca çeşitli sindirim salgılarını salgılayan özelleşmiş hücreler debulunur. Salgılanan müküs mukozanın tarişini önler, kayganlığını sağlar, ayrıca besinlerin yumuşamasına ve biraraya toplanmasına olanak verir.</a:t>
            </a:r>
          </a:p>
          <a:p>
            <a:endParaRPr lang="tr-TR" dirty="0"/>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FFFF00"/>
                </a:solidFill>
              </a:rPr>
              <a:t>Boşaltım Gereksinimi</a:t>
            </a:r>
            <a:endParaRPr lang="tr-TR" dirty="0"/>
          </a:p>
        </p:txBody>
      </p:sp>
      <p:sp>
        <p:nvSpPr>
          <p:cNvPr id="3" name="Content Placeholder 2"/>
          <p:cNvSpPr>
            <a:spLocks noGrp="1"/>
          </p:cNvSpPr>
          <p:nvPr>
            <p:ph idx="1"/>
          </p:nvPr>
        </p:nvSpPr>
        <p:spPr/>
        <p:txBody>
          <a:bodyPr/>
          <a:lstStyle/>
          <a:p>
            <a:r>
              <a:rPr lang="tr-TR" dirty="0"/>
              <a:t>Boşaltım organizmanın atık ve istenilmeyen maddelerin düzenli olarak vücut dışına atmasına boşaltım (eliminasyon) denir.</a:t>
            </a:r>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t>
            </a:r>
            <a:r>
              <a:rPr lang="tr-TR" b="1" dirty="0" smtClean="0">
                <a:solidFill>
                  <a:srgbClr val="FFFF00"/>
                </a:solidFill>
              </a:rPr>
              <a:t>Bağırsağın Temel Fonksiyonu</a:t>
            </a:r>
            <a:r>
              <a:rPr lang="tr-TR" dirty="0" smtClean="0"/>
              <a:t/>
            </a:r>
            <a:br>
              <a:rPr lang="tr-TR" dirty="0" smtClean="0"/>
            </a:br>
            <a:endParaRPr lang="tr-TR" dirty="0"/>
          </a:p>
        </p:txBody>
      </p:sp>
      <p:sp>
        <p:nvSpPr>
          <p:cNvPr id="3" name="Content Placeholder 2"/>
          <p:cNvSpPr>
            <a:spLocks noGrp="1"/>
          </p:cNvSpPr>
          <p:nvPr>
            <p:ph idx="1"/>
          </p:nvPr>
        </p:nvSpPr>
        <p:spPr/>
        <p:txBody>
          <a:bodyPr/>
          <a:lstStyle/>
          <a:p>
            <a:pPr>
              <a:buNone/>
            </a:pPr>
            <a:r>
              <a:rPr lang="tr-TR" dirty="0" smtClean="0"/>
              <a:t>		</a:t>
            </a:r>
          </a:p>
          <a:p>
            <a:pPr>
              <a:buNone/>
            </a:pPr>
            <a:r>
              <a:rPr lang="tr-TR" b="1" dirty="0" smtClean="0">
                <a:solidFill>
                  <a:srgbClr val="FFFF00"/>
                </a:solidFill>
              </a:rPr>
              <a:t>		Absorbsiyon;</a:t>
            </a:r>
            <a:endParaRPr lang="tr-TR" dirty="0" smtClean="0">
              <a:solidFill>
                <a:srgbClr val="FFFF00"/>
              </a:solidFill>
            </a:endParaRPr>
          </a:p>
          <a:p>
            <a:pPr>
              <a:buNone/>
            </a:pPr>
            <a:r>
              <a:rPr lang="tr-TR" dirty="0" smtClean="0"/>
              <a:t>		Suyun ve besinlerin absorbsiyonu kalın bağırsakta gerçekleşir.İnce bağırsaktan sıvı formda gelen kimusum içeriğindeki su kalın bağırsakta emilir.  Bunun yanısıra sodyum ve tuzlar burada emilir.</a:t>
            </a:r>
          </a:p>
          <a:p>
            <a:endParaRPr lang="tr-TR" dirty="0"/>
          </a:p>
        </p:txBody>
      </p:sp>
      <p:sp>
        <p:nvSpPr>
          <p:cNvPr id="4" name="Date Placeholder 3"/>
          <p:cNvSpPr>
            <a:spLocks noGrp="1"/>
          </p:cNvSpPr>
          <p:nvPr>
            <p:ph type="dt" sz="half" idx="10"/>
          </p:nvPr>
        </p:nvSpPr>
        <p:spPr/>
        <p:txBody>
          <a:bodyPr/>
          <a:lstStyle/>
          <a:p>
            <a:fld id="{6FDB0674-106C-41A4-A1C1-7408AF273EC7}"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6" name="Content Placeholder 5" descr="C:\Users\Eda\Desktop\Adsız5.jpg"/>
          <p:cNvPicPr>
            <a:picLocks noGrp="1"/>
          </p:cNvPicPr>
          <p:nvPr>
            <p:ph idx="1"/>
          </p:nvPr>
        </p:nvPicPr>
        <p:blipFill>
          <a:blip r:embed="rId2" cstate="print"/>
          <a:srcRect/>
          <a:stretch>
            <a:fillRect/>
          </a:stretch>
        </p:blipFill>
        <p:spPr bwMode="auto">
          <a:xfrm>
            <a:off x="457200" y="304800"/>
            <a:ext cx="8229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92500" lnSpcReduction="20000"/>
          </a:bodyPr>
          <a:lstStyle/>
          <a:p>
            <a:pPr>
              <a:buNone/>
            </a:pPr>
            <a:r>
              <a:rPr lang="tr-TR" b="1" dirty="0" smtClean="0">
                <a:solidFill>
                  <a:srgbClr val="FFFF00"/>
                </a:solidFill>
              </a:rPr>
              <a:t>		Müküs Üretimi ve Sekresyon</a:t>
            </a:r>
            <a:endParaRPr lang="tr-TR" dirty="0" smtClean="0"/>
          </a:p>
          <a:p>
            <a:pPr>
              <a:buNone/>
            </a:pPr>
            <a:r>
              <a:rPr lang="tr-TR" dirty="0" smtClean="0"/>
              <a:t>		Müküsün görevi kalın bağırsağı nemlendirmek ve travmalardan korumaktır.Kalın bağırsağı koruyan müküsün  üretimi parasempatik sinir uyarımıyla meydana gelir.</a:t>
            </a:r>
          </a:p>
          <a:p>
            <a:pPr>
              <a:buNone/>
            </a:pPr>
            <a:r>
              <a:rPr lang="tr-TR" dirty="0" smtClean="0"/>
              <a:t>		Sekresyon ise eletrolit dengesinin sağlanması ve sürdürülmesinde önemlidir.Bikarbonat sekresyonu vardır buna karşın günde 4-9 mEq  potasyum kalın bağırsaklara geçer. Bu değişim eletrolit dengesi açıcından önemlidir.</a:t>
            </a:r>
          </a:p>
          <a:p>
            <a:pPr>
              <a:buNone/>
            </a:pPr>
            <a:r>
              <a:rPr lang="tr-TR" b="1" dirty="0" smtClean="0">
                <a:solidFill>
                  <a:srgbClr val="FFFF00"/>
                </a:solidFill>
              </a:rPr>
              <a:t>		Boşaltım:</a:t>
            </a:r>
            <a:endParaRPr lang="tr-TR" dirty="0" smtClean="0">
              <a:solidFill>
                <a:srgbClr val="FFFF00"/>
              </a:solidFill>
            </a:endParaRPr>
          </a:p>
          <a:p>
            <a:pPr>
              <a:buNone/>
            </a:pPr>
            <a:r>
              <a:rPr lang="tr-TR" dirty="0" smtClean="0"/>
              <a:t>		Artık ürün ve gazın atılmasını ve atılana kadar depolanmasını (sigmoid kolon)sağlar</a:t>
            </a:r>
          </a:p>
          <a:p>
            <a:pPr>
              <a:buNone/>
            </a:pPr>
            <a:endParaRPr lang="tr-TR" dirty="0"/>
          </a:p>
        </p:txBody>
      </p:sp>
      <p:sp>
        <p:nvSpPr>
          <p:cNvPr id="4" name="Date Placeholder 3"/>
          <p:cNvSpPr>
            <a:spLocks noGrp="1"/>
          </p:cNvSpPr>
          <p:nvPr>
            <p:ph type="dt" sz="half" idx="10"/>
          </p:nvPr>
        </p:nvSpPr>
        <p:spPr/>
        <p:txBody>
          <a:bodyPr/>
          <a:lstStyle/>
          <a:p>
            <a:fld id="{CFE4FB7C-2ABE-4998-9D80-8B50CCBC3BB7}"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lvl="2">
              <a:buNone/>
            </a:pPr>
            <a:r>
              <a:rPr lang="tr-TR" sz="3200" b="1" dirty="0" smtClean="0">
                <a:solidFill>
                  <a:srgbClr val="FFFF00"/>
                </a:solidFill>
              </a:rPr>
              <a:t>	</a:t>
            </a:r>
          </a:p>
          <a:p>
            <a:pPr lvl="2">
              <a:buNone/>
            </a:pPr>
            <a:r>
              <a:rPr lang="tr-TR" sz="3200" b="1" dirty="0" smtClean="0">
                <a:solidFill>
                  <a:srgbClr val="FFFF00"/>
                </a:solidFill>
              </a:rPr>
              <a:t>FEÇES</a:t>
            </a:r>
            <a:endParaRPr lang="tr-TR" sz="3200" dirty="0" smtClean="0">
              <a:solidFill>
                <a:srgbClr val="FFFF00"/>
              </a:solidFill>
            </a:endParaRPr>
          </a:p>
          <a:p>
            <a:pPr>
              <a:buNone/>
            </a:pPr>
            <a:r>
              <a:rPr lang="tr-TR" sz="3200" b="1" dirty="0" smtClean="0"/>
              <a:t>		</a:t>
            </a:r>
            <a:r>
              <a:rPr lang="tr-TR" sz="3200" dirty="0" smtClean="0"/>
              <a:t>Sindirim sisteminin son ürünü feçestir.</a:t>
            </a:r>
          </a:p>
          <a:p>
            <a:pPr>
              <a:buNone/>
            </a:pPr>
            <a:r>
              <a:rPr lang="tr-TR" sz="3200" dirty="0" smtClean="0"/>
              <a:t>		Günde ortalama 750-1500 ml kimus ileumdan kolana  geçer. Günde yaklaşık 150 gr feçes vücuttan atılır  (bunun 100 gr su, 50 gramı katı maddedir)</a:t>
            </a:r>
            <a:endParaRPr lang="tr-TR" sz="3200" dirty="0"/>
          </a:p>
        </p:txBody>
      </p:sp>
      <p:sp>
        <p:nvSpPr>
          <p:cNvPr id="4" name="Date Placeholder 3"/>
          <p:cNvSpPr>
            <a:spLocks noGrp="1"/>
          </p:cNvSpPr>
          <p:nvPr>
            <p:ph type="dt" sz="half" idx="10"/>
          </p:nvPr>
        </p:nvSpPr>
        <p:spPr/>
        <p:txBody>
          <a:bodyPr/>
          <a:lstStyle/>
          <a:p>
            <a:fld id="{FB4187A8-BCDD-4975-9E43-99FEEBE25B3E}"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Feçesin İçeriği </a:t>
            </a:r>
            <a:r>
              <a:rPr lang="tr-TR" dirty="0" smtClean="0"/>
              <a:t/>
            </a:r>
            <a:br>
              <a:rPr lang="tr-TR" dirty="0" smtClean="0"/>
            </a:br>
            <a:endParaRPr lang="tr-TR" dirty="0"/>
          </a:p>
        </p:txBody>
      </p:sp>
      <p:sp>
        <p:nvSpPr>
          <p:cNvPr id="3" name="Content Placeholder 2"/>
          <p:cNvSpPr>
            <a:spLocks noGrp="1"/>
          </p:cNvSpPr>
          <p:nvPr>
            <p:ph idx="1"/>
          </p:nvPr>
        </p:nvSpPr>
        <p:spPr/>
        <p:txBody>
          <a:bodyPr/>
          <a:lstStyle/>
          <a:p>
            <a:r>
              <a:rPr lang="tr-TR" dirty="0" smtClean="0"/>
              <a:t>Normal koşullarda feçesin%75’ni su, %25’ni katı atıklar oluşturur.</a:t>
            </a:r>
          </a:p>
          <a:p>
            <a:r>
              <a:rPr lang="tr-TR" dirty="0" smtClean="0"/>
              <a:t> Katı atıkların:	 %30 ölü bakteriler</a:t>
            </a:r>
          </a:p>
          <a:p>
            <a:r>
              <a:rPr lang="tr-TR" dirty="0" smtClean="0"/>
              <a:t>%10-20’sini yağ</a:t>
            </a:r>
          </a:p>
          <a:p>
            <a:r>
              <a:rPr lang="tr-TR" dirty="0" smtClean="0"/>
              <a:t>%10-20’sini inorganik maddeler</a:t>
            </a:r>
          </a:p>
          <a:p>
            <a:r>
              <a:rPr lang="tr-TR" dirty="0" smtClean="0"/>
              <a:t>%2-3’nü protein</a:t>
            </a:r>
          </a:p>
          <a:p>
            <a:r>
              <a:rPr lang="tr-TR" dirty="0" smtClean="0"/>
              <a:t>%30’nu sindirilmemiş atıklar, sindirim salgıları, epitelyal hücreler  meydana getirir.</a:t>
            </a:r>
          </a:p>
          <a:p>
            <a:endParaRPr lang="tr-TR" dirty="0"/>
          </a:p>
        </p:txBody>
      </p:sp>
      <p:sp>
        <p:nvSpPr>
          <p:cNvPr id="4" name="Date Placeholder 3"/>
          <p:cNvSpPr>
            <a:spLocks noGrp="1"/>
          </p:cNvSpPr>
          <p:nvPr>
            <p:ph type="dt" sz="half" idx="10"/>
          </p:nvPr>
        </p:nvSpPr>
        <p:spPr/>
        <p:txBody>
          <a:bodyPr/>
          <a:lstStyle/>
          <a:p>
            <a:fld id="{06DD8619-132E-4B07-B7AA-CBB170664745}"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Kalın bağırsak hareketleri ve defekasyon:</a:t>
            </a:r>
            <a:endParaRPr lang="tr-TR" dirty="0">
              <a:solidFill>
                <a:srgbClr val="FFFF00"/>
              </a:solidFill>
            </a:endParaRPr>
          </a:p>
        </p:txBody>
      </p:sp>
      <p:sp>
        <p:nvSpPr>
          <p:cNvPr id="3" name="Content Placeholder 2"/>
          <p:cNvSpPr>
            <a:spLocks noGrp="1"/>
          </p:cNvSpPr>
          <p:nvPr>
            <p:ph idx="1"/>
          </p:nvPr>
        </p:nvSpPr>
        <p:spPr/>
        <p:txBody>
          <a:bodyPr/>
          <a:lstStyle/>
          <a:p>
            <a:pPr>
              <a:buNone/>
            </a:pPr>
            <a:r>
              <a:rPr lang="tr-TR" b="1" dirty="0" smtClean="0"/>
              <a:t> </a:t>
            </a:r>
            <a:endParaRPr lang="tr-TR" dirty="0" smtClean="0"/>
          </a:p>
          <a:p>
            <a:pPr>
              <a:buNone/>
            </a:pPr>
            <a:r>
              <a:rPr lang="tr-TR" dirty="0" smtClean="0"/>
              <a:t>		Kalın bağırsaklarda bağırsak içeriğinin hareketini sağlayan çeşitli hareketler bulunur.  Bu hareketler refleks mekanizmalar ile çalışır. </a:t>
            </a:r>
          </a:p>
          <a:p>
            <a:pPr>
              <a:buNone/>
            </a:pPr>
            <a:r>
              <a:rPr lang="tr-TR" dirty="0" smtClean="0"/>
              <a:t>		Düedönokolik refleks ileum içeriğini kalın bağırsaklara iter, gastrokolik refleks mideye besin girdiğinde kolonda kitle hareketini başlatır</a:t>
            </a:r>
            <a:endParaRPr lang="tr-TR" dirty="0"/>
          </a:p>
        </p:txBody>
      </p:sp>
      <p:sp>
        <p:nvSpPr>
          <p:cNvPr id="4" name="Date Placeholder 3"/>
          <p:cNvSpPr>
            <a:spLocks noGrp="1"/>
          </p:cNvSpPr>
          <p:nvPr>
            <p:ph type="dt" sz="half" idx="10"/>
          </p:nvPr>
        </p:nvSpPr>
        <p:spPr/>
        <p:txBody>
          <a:bodyPr/>
          <a:lstStyle/>
          <a:p>
            <a:fld id="{825EFF70-06B4-475A-8195-2B6F1BE57DDE}"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458200" cy="5562600"/>
          </a:xfrm>
        </p:spPr>
        <p:txBody>
          <a:bodyPr>
            <a:normAutofit lnSpcReduction="10000"/>
          </a:bodyPr>
          <a:lstStyle/>
          <a:p>
            <a:pPr lvl="3" algn="ctr">
              <a:buNone/>
            </a:pPr>
            <a:r>
              <a:rPr lang="tr-TR" sz="3200" dirty="0" smtClean="0"/>
              <a:t> Feçes rektuma itilir. rektuma feçesin gelişi defaksyon refleksini başlatır,  defekasyon refleksi ile feçes anüsten dışarı atılır. </a:t>
            </a:r>
          </a:p>
          <a:p>
            <a:pPr lvl="3" algn="ctr"/>
            <a:endParaRPr lang="tr-TR" sz="3200" dirty="0" smtClean="0"/>
          </a:p>
          <a:p>
            <a:pPr lvl="3" algn="ctr"/>
            <a:endParaRPr lang="tr-TR" sz="3200" dirty="0" smtClean="0"/>
          </a:p>
          <a:p>
            <a:pPr lvl="3" algn="ctr">
              <a:buNone/>
            </a:pPr>
            <a:r>
              <a:rPr lang="tr-TR" sz="3200" dirty="0" smtClean="0"/>
              <a:t>İleoçekal kapak normalde kapalıdır. Kolondaki kimus yok veya azdır. Bu kapağın kapalı olması besinlerin ince bağırsakta bir süre kalması ve emiliminin gerçekleşmesi için gereklidir.</a:t>
            </a:r>
          </a:p>
          <a:p>
            <a:pPr lvl="3" algn="ctr">
              <a:buNone/>
            </a:pPr>
            <a:endParaRPr lang="tr-TR" dirty="0"/>
          </a:p>
        </p:txBody>
      </p:sp>
      <p:sp>
        <p:nvSpPr>
          <p:cNvPr id="4" name="Date Placeholder 3"/>
          <p:cNvSpPr>
            <a:spLocks noGrp="1"/>
          </p:cNvSpPr>
          <p:nvPr>
            <p:ph type="dt" sz="half" idx="10"/>
          </p:nvPr>
        </p:nvSpPr>
        <p:spPr/>
        <p:txBody>
          <a:bodyPr/>
          <a:lstStyle/>
          <a:p>
            <a:fld id="{09ADB178-9470-41E7-A0CC-84EE64E41CBD}"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kabizlik_clip_image001.jpg"/>
          <p:cNvPicPr>
            <a:picLocks noGrp="1" noChangeAspect="1"/>
          </p:cNvPicPr>
          <p:nvPr>
            <p:ph idx="1"/>
          </p:nvPr>
        </p:nvPicPr>
        <p:blipFill>
          <a:blip r:embed="rId2" cstate="print"/>
          <a:stretch>
            <a:fillRect/>
          </a:stretch>
        </p:blipFill>
        <p:spPr>
          <a:xfrm>
            <a:off x="0" y="0"/>
            <a:ext cx="9144000" cy="6746509"/>
          </a:xfrm>
        </p:spPr>
      </p:pic>
      <p:sp>
        <p:nvSpPr>
          <p:cNvPr id="5" name="Date Placeholder 4"/>
          <p:cNvSpPr>
            <a:spLocks noGrp="1"/>
          </p:cNvSpPr>
          <p:nvPr>
            <p:ph type="dt" sz="half" idx="10"/>
          </p:nvPr>
        </p:nvSpPr>
        <p:spPr/>
        <p:txBody>
          <a:bodyPr/>
          <a:lstStyle/>
          <a:p>
            <a:fld id="{5B98D283-33E9-4E0B-823A-EC6679B6EBEB}" type="datetime1">
              <a:rPr lang="tr-TR" smtClean="0"/>
              <a:pPr/>
              <a:t>14.03.2018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smtClean="0"/>
              <a:t>Yiyecekler mideden ince bağırsağa geçtiğinde bağırsak hareketleri meydana gelir. İleumun her peristaltik dalgalanmasında ileoçekal kapak gevşer ve bir miktar kimus kolona geçer. Kimus ilerletici hareketlerle kolonda ilerler. Fekal materyal 9 saat ile birkaç gün arasında kolona geçer. </a:t>
            </a:r>
          </a:p>
          <a:p>
            <a:endParaRPr lang="tr-TR" dirty="0"/>
          </a:p>
        </p:txBody>
      </p:sp>
      <p:sp>
        <p:nvSpPr>
          <p:cNvPr id="4" name="Date Placeholder 3"/>
          <p:cNvSpPr>
            <a:spLocks noGrp="1"/>
          </p:cNvSpPr>
          <p:nvPr>
            <p:ph type="dt" sz="half" idx="10"/>
          </p:nvPr>
        </p:nvSpPr>
        <p:spPr/>
        <p:txBody>
          <a:bodyPr/>
          <a:lstStyle/>
          <a:p>
            <a:fld id="{0EF49DC2-7F51-40B3-B9BF-BDE47D2A924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BAĞIRSAK SESLERİ</a:t>
            </a:r>
            <a:r>
              <a:rPr lang="tr-TR" dirty="0" smtClean="0"/>
              <a:t/>
            </a:r>
            <a:br>
              <a:rPr lang="tr-TR" dirty="0" smtClean="0"/>
            </a:br>
            <a:endParaRPr lang="tr-TR" dirty="0"/>
          </a:p>
        </p:txBody>
      </p:sp>
      <p:sp>
        <p:nvSpPr>
          <p:cNvPr id="3" name="Content Placeholder 2"/>
          <p:cNvSpPr>
            <a:spLocks noGrp="1"/>
          </p:cNvSpPr>
          <p:nvPr>
            <p:ph idx="1"/>
          </p:nvPr>
        </p:nvSpPr>
        <p:spPr/>
        <p:txBody>
          <a:bodyPr>
            <a:normAutofit fontScale="92500"/>
          </a:bodyPr>
          <a:lstStyle/>
          <a:p>
            <a:pPr>
              <a:buNone/>
            </a:pPr>
            <a:r>
              <a:rPr lang="tr-TR" dirty="0" smtClean="0"/>
              <a:t>		Bağırsak peristaltizmi sürerken bir steteskop yardımıyla karın duvarından bağırsakların dinlenmesidir.</a:t>
            </a:r>
          </a:p>
          <a:p>
            <a:pPr>
              <a:buNone/>
            </a:pPr>
            <a:r>
              <a:rPr lang="tr-TR" dirty="0" smtClean="0"/>
              <a:t>		Karın 4 duvara ayrılarak bağırsak sesleri dinlenir. Dışkı tıkacı Konstipasyon ve diyare gibi bir problem yoksa bağırsak seslerinin dakikada 6-10 olması beklenir. Karnın 4 kadranında da dakikada  6-10 kez ses duyulması sonucu hastanın bağırsak sesleri normal kabuledilir. </a:t>
            </a:r>
          </a:p>
          <a:p>
            <a:endParaRPr lang="tr-TR" dirty="0"/>
          </a:p>
        </p:txBody>
      </p:sp>
      <p:sp>
        <p:nvSpPr>
          <p:cNvPr id="4" name="Date Placeholder 3"/>
          <p:cNvSpPr>
            <a:spLocks noGrp="1"/>
          </p:cNvSpPr>
          <p:nvPr>
            <p:ph type="dt" sz="half" idx="10"/>
          </p:nvPr>
        </p:nvSpPr>
        <p:spPr/>
        <p:txBody>
          <a:bodyPr/>
          <a:lstStyle/>
          <a:p>
            <a:fld id="{79013456-B23D-4461-8FD3-ACE3AA050F9C}"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dsız.jpg"/>
          <p:cNvPicPr>
            <a:picLocks noGrp="1" noChangeAspect="1"/>
          </p:cNvPicPr>
          <p:nvPr>
            <p:ph idx="1"/>
          </p:nvPr>
        </p:nvPicPr>
        <p:blipFill>
          <a:blip r:embed="rId2" cstate="print"/>
          <a:stretch>
            <a:fillRect/>
          </a:stretch>
        </p:blipFill>
        <p:spPr>
          <a:xfrm>
            <a:off x="1447801" y="0"/>
            <a:ext cx="6400800" cy="6553200"/>
          </a:xfrm>
        </p:spPr>
      </p:pic>
      <p:sp>
        <p:nvSpPr>
          <p:cNvPr id="5" name="Date Placeholder 4"/>
          <p:cNvSpPr>
            <a:spLocks noGrp="1"/>
          </p:cNvSpPr>
          <p:nvPr>
            <p:ph type="dt" sz="half" idx="10"/>
          </p:nvPr>
        </p:nvSpPr>
        <p:spPr/>
        <p:txBody>
          <a:bodyPr/>
          <a:lstStyle/>
          <a:p>
            <a:fld id="{2BDB94F3-4E0B-43C7-ABE2-4104EF12266D}" type="datetime1">
              <a:rPr lang="tr-TR" smtClean="0"/>
              <a:pPr/>
              <a:t>14.03.2018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8e02630839b5f87a1be6259f9e0cf34_1274109238.jpg"/>
          <p:cNvPicPr>
            <a:picLocks noGrp="1" noChangeAspect="1"/>
          </p:cNvPicPr>
          <p:nvPr>
            <p:ph idx="1"/>
          </p:nvPr>
        </p:nvPicPr>
        <p:blipFill>
          <a:blip r:embed="rId2" cstate="print"/>
          <a:stretch>
            <a:fillRect/>
          </a:stretch>
        </p:blipFill>
        <p:spPr>
          <a:xfrm>
            <a:off x="990600" y="914400"/>
            <a:ext cx="7238999" cy="5410200"/>
          </a:xfrm>
        </p:spPr>
      </p:pic>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r>
              <a:rPr lang="tr-TR" sz="2800" dirty="0" smtClean="0"/>
              <a:t>Hiperaktif  bağırsak sesi  dinlendiğinde  1  dakikada  duyulan bağırsak sesinin 10’dan fazla olması durumudur. Peristaltizmin artması ve diyare gibi konularda fikir verir.</a:t>
            </a:r>
          </a:p>
          <a:p>
            <a:r>
              <a:rPr lang="tr-TR" sz="2800" dirty="0" smtClean="0"/>
              <a:t>Hipoaktif  bağırsak  sesleri  dinlendiğinde,  dakikada duyulan sesin  6’dan az olmasıdır. Peristaltizmin yavaşladığı veya bir tıkanıklığın olabileceği bilgisini verir.</a:t>
            </a:r>
          </a:p>
          <a:p>
            <a:r>
              <a:rPr lang="tr-TR" sz="2800" dirty="0" smtClean="0"/>
              <a:t>Bağırsak seslerinin hiç alınamaması peristaltizmin yokluğu veya bir tıkanıklık olabileceği fikrini verir.</a:t>
            </a:r>
          </a:p>
          <a:p>
            <a:endParaRPr lang="tr-TR" dirty="0"/>
          </a:p>
        </p:txBody>
      </p:sp>
      <p:sp>
        <p:nvSpPr>
          <p:cNvPr id="4" name="Date Placeholder 3"/>
          <p:cNvSpPr>
            <a:spLocks noGrp="1"/>
          </p:cNvSpPr>
          <p:nvPr>
            <p:ph type="dt" sz="half" idx="10"/>
          </p:nvPr>
        </p:nvSpPr>
        <p:spPr/>
        <p:txBody>
          <a:bodyPr/>
          <a:lstStyle/>
          <a:p>
            <a:fld id="{6784A398-CC97-4931-805B-836E9811AF56}"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tr-TR" b="1" dirty="0" smtClean="0">
                <a:solidFill>
                  <a:srgbClr val="FFFF00"/>
                </a:solidFill>
              </a:rPr>
              <a:t/>
            </a:r>
            <a:br>
              <a:rPr lang="tr-TR" b="1" dirty="0" smtClean="0">
                <a:solidFill>
                  <a:srgbClr val="FFFF00"/>
                </a:solidFill>
              </a:rPr>
            </a:br>
            <a:r>
              <a:rPr lang="tr-TR" b="1" dirty="0" smtClean="0">
                <a:solidFill>
                  <a:srgbClr val="FFFF00"/>
                </a:solidFill>
              </a:rPr>
              <a:t>Feçeste  anormal  içeriği ve olası nedenleri</a:t>
            </a:r>
            <a:r>
              <a:rPr lang="tr-TR" dirty="0" smtClean="0"/>
              <a:t/>
            </a:r>
            <a:br>
              <a:rPr lang="tr-TR" dirty="0" smtClean="0"/>
            </a:br>
            <a:endParaRPr lang="tr-TR" dirty="0"/>
          </a:p>
        </p:txBody>
      </p:sp>
      <p:sp>
        <p:nvSpPr>
          <p:cNvPr id="3" name="Content Placeholder 2"/>
          <p:cNvSpPr>
            <a:spLocks noGrp="1"/>
          </p:cNvSpPr>
          <p:nvPr>
            <p:ph idx="1"/>
          </p:nvPr>
        </p:nvSpPr>
        <p:spPr>
          <a:xfrm>
            <a:off x="457200" y="2362200"/>
            <a:ext cx="8229600" cy="3962400"/>
          </a:xfrm>
        </p:spPr>
        <p:txBody>
          <a:bodyPr/>
          <a:lstStyle/>
          <a:p>
            <a:r>
              <a:rPr lang="tr-TR" dirty="0" smtClean="0"/>
              <a:t>Cerehat: Bakteriyel enfeksiyon riski</a:t>
            </a:r>
          </a:p>
          <a:p>
            <a:r>
              <a:rPr lang="tr-TR" dirty="0" smtClean="0"/>
              <a:t>Müküs: İnflamasyon irritem</a:t>
            </a:r>
          </a:p>
          <a:p>
            <a:r>
              <a:rPr lang="tr-TR" dirty="0" smtClean="0"/>
              <a:t>Parazit</a:t>
            </a:r>
          </a:p>
          <a:p>
            <a:r>
              <a:rPr lang="tr-TR" dirty="0" smtClean="0"/>
              <a:t>Kan: Gis kanama</a:t>
            </a:r>
          </a:p>
          <a:p>
            <a:r>
              <a:rPr lang="tr-TR" dirty="0" smtClean="0"/>
              <a:t>Yağ miktarının artması: Malabsorbsiyon</a:t>
            </a:r>
          </a:p>
          <a:p>
            <a:pPr>
              <a:buNone/>
            </a:pPr>
            <a:r>
              <a:rPr lang="tr-TR" dirty="0" smtClean="0"/>
              <a:t> </a:t>
            </a:r>
            <a:endParaRPr lang="tr-TR" dirty="0"/>
          </a:p>
        </p:txBody>
      </p:sp>
      <p:sp>
        <p:nvSpPr>
          <p:cNvPr id="4" name="Date Placeholder 3"/>
          <p:cNvSpPr>
            <a:spLocks noGrp="1"/>
          </p:cNvSpPr>
          <p:nvPr>
            <p:ph type="dt" sz="half" idx="10"/>
          </p:nvPr>
        </p:nvSpPr>
        <p:spPr/>
        <p:txBody>
          <a:bodyPr/>
          <a:lstStyle/>
          <a:p>
            <a:fld id="{5E87EE89-B7C8-4FA9-A9D0-0F848AB7E6F6}"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736080"/>
        </p:xfrm>
        <a:graphic>
          <a:graphicData uri="http://schemas.openxmlformats.org/drawingml/2006/table">
            <a:tbl>
              <a:tblPr firstRow="1" bandRow="1">
                <a:tableStyleId>{5C22544A-7EE6-4342-B048-85BDC9FD1C3A}</a:tableStyleId>
              </a:tblPr>
              <a:tblGrid>
                <a:gridCol w="2286000"/>
                <a:gridCol w="2286000"/>
                <a:gridCol w="2286000"/>
                <a:gridCol w="2286000"/>
              </a:tblGrid>
              <a:tr h="1143000">
                <a:tc>
                  <a:txBody>
                    <a:bodyPr/>
                    <a:lstStyle/>
                    <a:p>
                      <a:endParaRPr lang="tr-TR" dirty="0" smtClean="0"/>
                    </a:p>
                    <a:p>
                      <a:r>
                        <a:rPr lang="tr-TR" dirty="0" smtClean="0"/>
                        <a:t>Özellik</a:t>
                      </a:r>
                      <a:endParaRPr lang="tr-TR" dirty="0"/>
                    </a:p>
                  </a:txBody>
                  <a:tcPr/>
                </a:tc>
                <a:tc>
                  <a:txBody>
                    <a:bodyPr/>
                    <a:lstStyle/>
                    <a:p>
                      <a:endParaRPr lang="tr-TR" dirty="0" smtClean="0"/>
                    </a:p>
                    <a:p>
                      <a:r>
                        <a:rPr lang="tr-TR" dirty="0" smtClean="0"/>
                        <a:t>Normal</a:t>
                      </a:r>
                      <a:endParaRPr lang="tr-TR" dirty="0"/>
                    </a:p>
                  </a:txBody>
                  <a:tcPr/>
                </a:tc>
                <a:tc>
                  <a:txBody>
                    <a:bodyPr/>
                    <a:lstStyle/>
                    <a:p>
                      <a:endParaRPr lang="tr-TR" dirty="0" smtClean="0"/>
                    </a:p>
                    <a:p>
                      <a:r>
                        <a:rPr lang="tr-TR" dirty="0" smtClean="0"/>
                        <a:t>Anormal</a:t>
                      </a:r>
                      <a:endParaRPr lang="tr-TR" dirty="0"/>
                    </a:p>
                  </a:txBody>
                  <a:tcPr/>
                </a:tc>
                <a:tc>
                  <a:txBody>
                    <a:bodyPr/>
                    <a:lstStyle/>
                    <a:p>
                      <a:endParaRPr lang="tr-TR" dirty="0" smtClean="0"/>
                    </a:p>
                    <a:p>
                      <a:r>
                        <a:rPr lang="tr-TR" dirty="0" smtClean="0"/>
                        <a:t>Olası neden</a:t>
                      </a:r>
                      <a:endParaRPr lang="tr-TR" dirty="0"/>
                    </a:p>
                  </a:txBody>
                  <a:tcPr/>
                </a:tc>
              </a:tr>
              <a:tr h="1143000">
                <a:tc>
                  <a:txBody>
                    <a:bodyPr/>
                    <a:lstStyle/>
                    <a:p>
                      <a:r>
                        <a:rPr lang="tr-TR" dirty="0" smtClean="0"/>
                        <a:t>Renk</a:t>
                      </a:r>
                      <a:endParaRPr lang="tr-TR" dirty="0"/>
                    </a:p>
                  </a:txBody>
                  <a:tcPr/>
                </a:tc>
                <a:tc>
                  <a:txBody>
                    <a:bodyPr/>
                    <a:lstStyle/>
                    <a:p>
                      <a:r>
                        <a:rPr lang="tr-TR" dirty="0" smtClean="0"/>
                        <a:t>Yetişkin:kahverengi</a:t>
                      </a:r>
                    </a:p>
                    <a:p>
                      <a:endParaRPr lang="tr-TR" dirty="0" smtClean="0"/>
                    </a:p>
                    <a:p>
                      <a:r>
                        <a:rPr lang="tr-TR" dirty="0" smtClean="0"/>
                        <a:t>Çocuk: sarı</a:t>
                      </a:r>
                      <a:endParaRPr lang="tr-TR" dirty="0"/>
                    </a:p>
                  </a:txBody>
                  <a:tcPr/>
                </a:tc>
                <a:tc>
                  <a:txBody>
                    <a:bodyPr/>
                    <a:lstStyle/>
                    <a:p>
                      <a:r>
                        <a:rPr lang="tr-TR" dirty="0" smtClean="0"/>
                        <a:t>Kil rengi siyah, kırmızı</a:t>
                      </a:r>
                    </a:p>
                    <a:p>
                      <a:r>
                        <a:rPr lang="tr-TR" dirty="0" smtClean="0"/>
                        <a:t>renksiz</a:t>
                      </a:r>
                      <a:endParaRPr lang="tr-TR" dirty="0"/>
                    </a:p>
                  </a:txBody>
                  <a:tcPr/>
                </a:tc>
                <a:tc>
                  <a:txBody>
                    <a:bodyPr/>
                    <a:lstStyle/>
                    <a:p>
                      <a:r>
                        <a:rPr lang="tr-TR" dirty="0" smtClean="0"/>
                        <a:t>Safra tıkanıklığı Fe ilacına bağlı</a:t>
                      </a:r>
                    </a:p>
                    <a:p>
                      <a:r>
                        <a:rPr lang="tr-TR" dirty="0" smtClean="0"/>
                        <a:t>Alt</a:t>
                      </a:r>
                      <a:r>
                        <a:rPr lang="tr-TR" baseline="0" dirty="0" smtClean="0"/>
                        <a:t> GİS kanama</a:t>
                      </a:r>
                    </a:p>
                    <a:p>
                      <a:r>
                        <a:rPr lang="tr-TR" baseline="0" dirty="0" smtClean="0"/>
                        <a:t>Yağ emilim bozukluğu</a:t>
                      </a:r>
                      <a:endParaRPr lang="tr-TR" dirty="0"/>
                    </a:p>
                  </a:txBody>
                  <a:tcPr/>
                </a:tc>
              </a:tr>
              <a:tr h="1143000">
                <a:tc>
                  <a:txBody>
                    <a:bodyPr/>
                    <a:lstStyle/>
                    <a:p>
                      <a:r>
                        <a:rPr lang="tr-TR" dirty="0" smtClean="0"/>
                        <a:t>Kıvam</a:t>
                      </a:r>
                    </a:p>
                  </a:txBody>
                  <a:tcPr/>
                </a:tc>
                <a:tc>
                  <a:txBody>
                    <a:bodyPr/>
                    <a:lstStyle/>
                    <a:p>
                      <a:r>
                        <a:rPr lang="tr-TR" dirty="0" smtClean="0"/>
                        <a:t> Formlu Yumuşak</a:t>
                      </a:r>
                      <a:endParaRPr lang="tr-TR" dirty="0"/>
                    </a:p>
                  </a:txBody>
                  <a:tcPr/>
                </a:tc>
                <a:tc>
                  <a:txBody>
                    <a:bodyPr/>
                    <a:lstStyle/>
                    <a:p>
                      <a:r>
                        <a:rPr lang="tr-TR" dirty="0" smtClean="0"/>
                        <a:t>Sert</a:t>
                      </a:r>
                    </a:p>
                    <a:p>
                      <a:r>
                        <a:rPr lang="tr-TR" dirty="0" smtClean="0"/>
                        <a:t>sulu</a:t>
                      </a:r>
                      <a:endParaRPr lang="tr-TR" dirty="0"/>
                    </a:p>
                  </a:txBody>
                  <a:tcPr/>
                </a:tc>
                <a:tc>
                  <a:txBody>
                    <a:bodyPr/>
                    <a:lstStyle/>
                    <a:p>
                      <a:r>
                        <a:rPr lang="tr-TR" dirty="0" smtClean="0"/>
                        <a:t>Konstipasyon</a:t>
                      </a:r>
                    </a:p>
                    <a:p>
                      <a:r>
                        <a:rPr lang="tr-TR" dirty="0" smtClean="0"/>
                        <a:t>diyare</a:t>
                      </a:r>
                    </a:p>
                  </a:txBody>
                  <a:tcPr/>
                </a:tc>
              </a:tr>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Miktar</a:t>
                      </a:r>
                    </a:p>
                    <a:p>
                      <a:endParaRPr lang="tr-TR" dirty="0"/>
                    </a:p>
                  </a:txBody>
                  <a:tcPr/>
                </a:tc>
                <a:tc>
                  <a:txBody>
                    <a:bodyPr/>
                    <a:lstStyle/>
                    <a:p>
                      <a:r>
                        <a:rPr lang="tr-TR" dirty="0" smtClean="0"/>
                        <a:t>100-400gr</a:t>
                      </a:r>
                      <a:endParaRPr lang="tr-TR" dirty="0"/>
                    </a:p>
                  </a:txBody>
                  <a:tcPr/>
                </a:tc>
                <a:tc>
                  <a:txBody>
                    <a:bodyPr/>
                    <a:lstStyle/>
                    <a:p>
                      <a:endParaRPr lang="tr-TR" dirty="0"/>
                    </a:p>
                  </a:txBody>
                  <a:tcPr/>
                </a:tc>
                <a:tc>
                  <a:txBody>
                    <a:bodyPr/>
                    <a:lstStyle/>
                    <a:p>
                      <a:endParaRPr lang="tr-TR" dirty="0"/>
                    </a:p>
                  </a:txBody>
                  <a:tcPr/>
                </a:tc>
              </a:tr>
              <a:tr h="1143000">
                <a:tc>
                  <a:txBody>
                    <a:bodyPr/>
                    <a:lstStyle/>
                    <a:p>
                      <a:r>
                        <a:rPr lang="tr-TR" dirty="0" smtClean="0"/>
                        <a:t>Şekil</a:t>
                      </a:r>
                      <a:endParaRPr lang="tr-TR" dirty="0"/>
                    </a:p>
                  </a:txBody>
                  <a:tcPr/>
                </a:tc>
                <a:tc>
                  <a:txBody>
                    <a:bodyPr/>
                    <a:lstStyle/>
                    <a:p>
                      <a:r>
                        <a:rPr lang="tr-TR" dirty="0" smtClean="0"/>
                        <a:t>Silindirik</a:t>
                      </a:r>
                      <a:endParaRPr lang="tr-TR" dirty="0"/>
                    </a:p>
                  </a:txBody>
                  <a:tcPr/>
                </a:tc>
                <a:tc>
                  <a:txBody>
                    <a:bodyPr/>
                    <a:lstStyle/>
                    <a:p>
                      <a:r>
                        <a:rPr lang="tr-TR" dirty="0" smtClean="0"/>
                        <a:t>Sızıntı şeklinde</a:t>
                      </a:r>
                      <a:endParaRPr lang="tr-TR" dirty="0"/>
                    </a:p>
                  </a:txBody>
                  <a:tcPr/>
                </a:tc>
                <a:tc>
                  <a:txBody>
                    <a:bodyPr/>
                    <a:lstStyle/>
                    <a:p>
                      <a:r>
                        <a:rPr lang="tr-TR" dirty="0" smtClean="0"/>
                        <a:t>obstrüksiyon</a:t>
                      </a:r>
                      <a:endParaRPr lang="tr-TR" dirty="0"/>
                    </a:p>
                  </a:txBody>
                  <a:tcPr/>
                </a:tc>
              </a:tr>
              <a:tr h="975360">
                <a:tc>
                  <a:txBody>
                    <a:bodyPr/>
                    <a:lstStyle/>
                    <a:p>
                      <a:r>
                        <a:rPr lang="tr-TR" dirty="0" smtClean="0"/>
                        <a:t>Koku</a:t>
                      </a:r>
                      <a:endParaRPr lang="tr-TR" dirty="0"/>
                    </a:p>
                  </a:txBody>
                  <a:tcPr/>
                </a:tc>
                <a:tc>
                  <a:txBody>
                    <a:bodyPr/>
                    <a:lstStyle/>
                    <a:p>
                      <a:r>
                        <a:rPr lang="tr-TR" dirty="0" smtClean="0"/>
                        <a:t>Aromatik:yiyecek lerden ve bakteri florasından etkilenir.</a:t>
                      </a:r>
                      <a:endParaRPr lang="tr-TR" dirty="0"/>
                    </a:p>
                  </a:txBody>
                  <a:tcPr/>
                </a:tc>
                <a:tc>
                  <a:txBody>
                    <a:bodyPr/>
                    <a:lstStyle/>
                    <a:p>
                      <a:r>
                        <a:rPr lang="tr-TR" dirty="0" smtClean="0"/>
                        <a:t>Keskin ve kötü</a:t>
                      </a:r>
                      <a:r>
                        <a:rPr lang="tr-TR" baseline="0" dirty="0" smtClean="0"/>
                        <a:t> koku</a:t>
                      </a:r>
                      <a:endParaRPr lang="tr-TR" dirty="0" smtClean="0"/>
                    </a:p>
                  </a:txBody>
                  <a:tcPr/>
                </a:tc>
                <a:tc>
                  <a:txBody>
                    <a:bodyPr/>
                    <a:lstStyle/>
                    <a:p>
                      <a:r>
                        <a:rPr lang="tr-TR" dirty="0" smtClean="0"/>
                        <a:t>Enfeksiyon,</a:t>
                      </a:r>
                      <a:r>
                        <a:rPr lang="tr-TR" baseline="0" dirty="0" smtClean="0"/>
                        <a:t> kanama</a:t>
                      </a:r>
                      <a:endParaRPr lang="tr-TR" dirty="0"/>
                    </a:p>
                  </a:txBody>
                  <a:tcPr/>
                </a:tc>
              </a:tr>
            </a:tbl>
          </a:graphicData>
        </a:graphic>
      </p:graphicFrame>
      <p:sp>
        <p:nvSpPr>
          <p:cNvPr id="3" name="Date Placeholder 2"/>
          <p:cNvSpPr>
            <a:spLocks noGrp="1"/>
          </p:cNvSpPr>
          <p:nvPr>
            <p:ph type="dt" sz="half" idx="10"/>
          </p:nvPr>
        </p:nvSpPr>
        <p:spPr/>
        <p:txBody>
          <a:bodyPr/>
          <a:lstStyle/>
          <a:p>
            <a:fld id="{DCEE7BC2-5873-419F-9E3C-A25915443966}"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a:buNone/>
            </a:pPr>
            <a:r>
              <a:rPr lang="tr-TR" dirty="0" smtClean="0"/>
              <a:t>Vücut fonksiyonlarında meydana gelen bir değişim veya hastalık olması durumunda, birey normal koşullarda tek başına karşılayabildiği boşaltım gereksinimini sağlayabilmek için bir takım uygulamalara gereksinim duyabilir.</a:t>
            </a:r>
          </a:p>
          <a:p>
            <a:pPr>
              <a:buNone/>
            </a:pPr>
            <a:r>
              <a:rPr lang="tr-TR" dirty="0" smtClean="0"/>
              <a:t>	</a:t>
            </a:r>
          </a:p>
          <a:p>
            <a:endParaRPr lang="tr-TR" dirty="0"/>
          </a:p>
        </p:txBody>
      </p:sp>
      <p:sp>
        <p:nvSpPr>
          <p:cNvPr id="4" name="Date Placeholder 3"/>
          <p:cNvSpPr>
            <a:spLocks noGrp="1"/>
          </p:cNvSpPr>
          <p:nvPr>
            <p:ph type="dt" sz="half" idx="10"/>
          </p:nvPr>
        </p:nvSpPr>
        <p:spPr/>
        <p:txBody>
          <a:bodyPr/>
          <a:lstStyle/>
          <a:p>
            <a:fld id="{D274BA55-5B89-4B8B-BD82-64A3980546BE}"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a:buNone/>
            </a:pPr>
            <a:r>
              <a:rPr lang="tr-TR" dirty="0" smtClean="0"/>
              <a:t>Hemşire bireyin temel gereksinimlerinden biri olan bağırsak boşaltımıyla ilgili olan sorunları giderebilmek için, normal boşaltımı etkileyen faktörleri, konstipasyon, diyare, dışkı inkontinansı  gibi değişimleri ve nedenlerini bilmelidir.</a:t>
            </a:r>
            <a:endParaRPr lang="tr-TR" dirty="0"/>
          </a:p>
        </p:txBody>
      </p:sp>
      <p:sp>
        <p:nvSpPr>
          <p:cNvPr id="4" name="Date Placeholder 3"/>
          <p:cNvSpPr>
            <a:spLocks noGrp="1"/>
          </p:cNvSpPr>
          <p:nvPr>
            <p:ph type="dt" sz="half" idx="10"/>
          </p:nvPr>
        </p:nvSpPr>
        <p:spPr/>
        <p:txBody>
          <a:bodyPr/>
          <a:lstStyle/>
          <a:p>
            <a:fld id="{A2E2C6E2-4E51-40E9-B9AC-456D3AC088EA}"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tr-TR" b="1" dirty="0" smtClean="0">
                <a:solidFill>
                  <a:srgbClr val="FFC000"/>
                </a:solidFill>
              </a:rPr>
              <a:t>Hastanın Boşaltım Gereksiniminin Değerlendirilmesi </a:t>
            </a:r>
            <a:r>
              <a:rPr lang="tr-TR" dirty="0" smtClean="0"/>
              <a:t/>
            </a:r>
            <a:br>
              <a:rPr lang="tr-TR" dirty="0" smtClean="0"/>
            </a:br>
            <a:endParaRPr lang="tr-TR" dirty="0"/>
          </a:p>
        </p:txBody>
      </p:sp>
      <p:sp>
        <p:nvSpPr>
          <p:cNvPr id="3" name="Content Placeholder 2"/>
          <p:cNvSpPr>
            <a:spLocks noGrp="1"/>
          </p:cNvSpPr>
          <p:nvPr>
            <p:ph idx="1"/>
          </p:nvPr>
        </p:nvSpPr>
        <p:spPr>
          <a:xfrm>
            <a:off x="457200" y="2057400"/>
            <a:ext cx="8229600" cy="4267200"/>
          </a:xfrm>
        </p:spPr>
        <p:txBody>
          <a:bodyPr>
            <a:normAutofit fontScale="92500" lnSpcReduction="20000"/>
          </a:bodyPr>
          <a:lstStyle/>
          <a:p>
            <a:pPr>
              <a:buNone/>
            </a:pPr>
            <a:r>
              <a:rPr lang="tr-TR" dirty="0" smtClean="0">
                <a:solidFill>
                  <a:srgbClr val="FFFF00"/>
                </a:solidFill>
              </a:rPr>
              <a:t>-Hastanın defekasyon alışkanlığı nasıl?</a:t>
            </a:r>
          </a:p>
          <a:p>
            <a:pPr>
              <a:buNone/>
            </a:pPr>
            <a:r>
              <a:rPr lang="tr-TR" dirty="0" smtClean="0"/>
              <a:t>       Nezaman defekasyon yapıyor?</a:t>
            </a:r>
          </a:p>
          <a:p>
            <a:pPr>
              <a:buNone/>
            </a:pPr>
            <a:r>
              <a:rPr lang="tr-TR" dirty="0" smtClean="0"/>
              <a:t>       Ne sıklıkla Defekasyon yapıyor ?</a:t>
            </a:r>
          </a:p>
          <a:p>
            <a:pPr>
              <a:buNone/>
            </a:pPr>
            <a:r>
              <a:rPr lang="tr-TR" dirty="0" smtClean="0">
                <a:solidFill>
                  <a:srgbClr val="FFFF00"/>
                </a:solidFill>
              </a:rPr>
              <a:t>-Hastanın boşaltımını etkileyen faktörler neler?</a:t>
            </a:r>
          </a:p>
          <a:p>
            <a:pPr>
              <a:buNone/>
            </a:pPr>
            <a:r>
              <a:rPr lang="tr-TR" dirty="0" smtClean="0"/>
              <a:t>        Sıvı alımı</a:t>
            </a:r>
          </a:p>
          <a:p>
            <a:pPr>
              <a:buNone/>
            </a:pPr>
            <a:r>
              <a:rPr lang="tr-TR" dirty="0" smtClean="0"/>
              <a:t>        Beslenmesi</a:t>
            </a:r>
          </a:p>
          <a:p>
            <a:pPr>
              <a:buNone/>
            </a:pPr>
            <a:r>
              <a:rPr lang="tr-TR" dirty="0" smtClean="0"/>
              <a:t>        Fiziksel aktivite durumu</a:t>
            </a:r>
          </a:p>
          <a:p>
            <a:pPr>
              <a:buNone/>
            </a:pPr>
            <a:r>
              <a:rPr lang="tr-TR" dirty="0" smtClean="0"/>
              <a:t>        Kullandığı ilaçlar</a:t>
            </a:r>
          </a:p>
          <a:p>
            <a:pPr>
              <a:buNone/>
            </a:pPr>
            <a:r>
              <a:rPr lang="tr-TR" dirty="0" smtClean="0"/>
              <a:t>        Stres durumu </a:t>
            </a:r>
          </a:p>
          <a:p>
            <a:endParaRPr lang="tr-TR" dirty="0"/>
          </a:p>
        </p:txBody>
      </p:sp>
      <p:sp>
        <p:nvSpPr>
          <p:cNvPr id="4" name="Date Placeholder 3"/>
          <p:cNvSpPr>
            <a:spLocks noGrp="1"/>
          </p:cNvSpPr>
          <p:nvPr>
            <p:ph type="dt" sz="half" idx="10"/>
          </p:nvPr>
        </p:nvSpPr>
        <p:spPr/>
        <p:txBody>
          <a:bodyPr/>
          <a:lstStyle/>
          <a:p>
            <a:fld id="{3024CC21-463A-42F6-A1D9-95A058A1DF9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Defekasyonu Etkileyen Faktörler </a:t>
            </a:r>
            <a:r>
              <a:rPr lang="tr-TR" dirty="0" smtClean="0"/>
              <a:t/>
            </a:r>
            <a:br>
              <a:rPr lang="tr-TR" dirty="0" smtClean="0"/>
            </a:br>
            <a:endParaRPr lang="tr-TR" dirty="0"/>
          </a:p>
        </p:txBody>
      </p:sp>
      <p:sp>
        <p:nvSpPr>
          <p:cNvPr id="3" name="Content Placeholder 2"/>
          <p:cNvSpPr>
            <a:spLocks noGrp="1"/>
          </p:cNvSpPr>
          <p:nvPr>
            <p:ph idx="1"/>
          </p:nvPr>
        </p:nvSpPr>
        <p:spPr/>
        <p:txBody>
          <a:bodyPr/>
          <a:lstStyle/>
          <a:p>
            <a:pPr lvl="0"/>
            <a:r>
              <a:rPr lang="tr-TR" dirty="0" smtClean="0"/>
              <a:t>Beslenme, diyet</a:t>
            </a:r>
          </a:p>
          <a:p>
            <a:pPr lvl="0"/>
            <a:r>
              <a:rPr lang="tr-TR" dirty="0" smtClean="0"/>
              <a:t>Sıvı alımı</a:t>
            </a:r>
          </a:p>
          <a:p>
            <a:pPr lvl="0"/>
            <a:r>
              <a:rPr lang="tr-TR" dirty="0" smtClean="0"/>
              <a:t>Fiziksel aktivite</a:t>
            </a:r>
          </a:p>
          <a:p>
            <a:pPr lvl="0"/>
            <a:r>
              <a:rPr lang="tr-TR" dirty="0" smtClean="0"/>
              <a:t>Psikolojik faktörler stres durumu</a:t>
            </a:r>
          </a:p>
          <a:p>
            <a:pPr lvl="0"/>
            <a:r>
              <a:rPr lang="tr-TR" dirty="0" smtClean="0"/>
              <a:t>Gelişim dönemi</a:t>
            </a:r>
          </a:p>
          <a:p>
            <a:pPr lvl="0"/>
            <a:r>
              <a:rPr lang="tr-TR" dirty="0" smtClean="0"/>
              <a:t>Defekasyon alışkanlığı</a:t>
            </a:r>
          </a:p>
          <a:p>
            <a:pPr lvl="0"/>
            <a:r>
              <a:rPr lang="tr-TR" dirty="0" smtClean="0"/>
              <a:t>Gebelik</a:t>
            </a:r>
            <a:endParaRPr lang="tr-TR" dirty="0"/>
          </a:p>
        </p:txBody>
      </p:sp>
      <p:sp>
        <p:nvSpPr>
          <p:cNvPr id="4" name="Date Placeholder 3"/>
          <p:cNvSpPr>
            <a:spLocks noGrp="1"/>
          </p:cNvSpPr>
          <p:nvPr>
            <p:ph type="dt" sz="half" idx="10"/>
          </p:nvPr>
        </p:nvSpPr>
        <p:spPr/>
        <p:txBody>
          <a:bodyPr/>
          <a:lstStyle/>
          <a:p>
            <a:fld id="{BF96B799-9DEA-496B-99B3-33912E596B4B}"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5122" name="Picture 2" descr="C:\Users\Eda\Desktop\Yeni BOŞALTIM FOTO\1330445877.jpg"/>
          <p:cNvPicPr>
            <a:picLocks noGrp="1" noChangeAspect="1" noChangeArrowheads="1"/>
          </p:cNvPicPr>
          <p:nvPr>
            <p:ph idx="1"/>
          </p:nvPr>
        </p:nvPicPr>
        <p:blipFill>
          <a:blip r:embed="rId2" cstate="print"/>
          <a:srcRect/>
          <a:stretch>
            <a:fillRect/>
          </a:stretch>
        </p:blipFill>
        <p:spPr bwMode="auto">
          <a:xfrm>
            <a:off x="2152650" y="1371600"/>
            <a:ext cx="4838700" cy="4724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Boşaltım Sorunları </a:t>
            </a:r>
            <a:r>
              <a:rPr lang="tr-TR" dirty="0" smtClean="0"/>
              <a:t/>
            </a:r>
            <a:br>
              <a:rPr lang="tr-TR" dirty="0" smtClean="0"/>
            </a:br>
            <a:endParaRPr lang="tr-TR" dirty="0"/>
          </a:p>
        </p:txBody>
      </p:sp>
      <p:sp>
        <p:nvSpPr>
          <p:cNvPr id="3" name="Content Placeholder 2"/>
          <p:cNvSpPr>
            <a:spLocks noGrp="1"/>
          </p:cNvSpPr>
          <p:nvPr>
            <p:ph idx="1"/>
          </p:nvPr>
        </p:nvSpPr>
        <p:spPr/>
        <p:txBody>
          <a:bodyPr/>
          <a:lstStyle/>
          <a:p>
            <a:r>
              <a:rPr lang="tr-TR" dirty="0" smtClean="0"/>
              <a:t>Konstipasyon</a:t>
            </a:r>
          </a:p>
          <a:p>
            <a:r>
              <a:rPr lang="tr-TR" dirty="0" smtClean="0"/>
              <a:t>Diyare</a:t>
            </a:r>
          </a:p>
          <a:p>
            <a:r>
              <a:rPr lang="tr-TR" dirty="0" smtClean="0"/>
              <a:t>Bağırsak inkontinansı</a:t>
            </a:r>
          </a:p>
          <a:p>
            <a:r>
              <a:rPr lang="tr-TR" dirty="0" smtClean="0"/>
              <a:t>Distansiyon </a:t>
            </a:r>
          </a:p>
          <a:p>
            <a:r>
              <a:rPr lang="tr-TR" dirty="0" smtClean="0"/>
              <a:t>Dışkı Tıkacı</a:t>
            </a:r>
          </a:p>
          <a:p>
            <a:endParaRPr lang="tr-TR" dirty="0"/>
          </a:p>
        </p:txBody>
      </p:sp>
      <p:sp>
        <p:nvSpPr>
          <p:cNvPr id="4" name="Date Placeholder 3"/>
          <p:cNvSpPr>
            <a:spLocks noGrp="1"/>
          </p:cNvSpPr>
          <p:nvPr>
            <p:ph type="dt" sz="half" idx="10"/>
          </p:nvPr>
        </p:nvSpPr>
        <p:spPr/>
        <p:txBody>
          <a:bodyPr/>
          <a:lstStyle/>
          <a:p>
            <a:fld id="{205FCAFE-4907-43B0-89DD-756CD4DFF9D7}"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Kalın Bağırsağın Bölümleri </a:t>
            </a:r>
            <a:r>
              <a:rPr lang="tr-TR" dirty="0" smtClean="0"/>
              <a:t/>
            </a:r>
            <a:br>
              <a:rPr lang="tr-TR" dirty="0" smtClean="0"/>
            </a:br>
            <a:endParaRPr lang="tr-TR" dirty="0"/>
          </a:p>
        </p:txBody>
      </p:sp>
      <p:sp>
        <p:nvSpPr>
          <p:cNvPr id="3" name="Content Placeholder 2"/>
          <p:cNvSpPr>
            <a:spLocks noGrp="1"/>
          </p:cNvSpPr>
          <p:nvPr>
            <p:ph idx="1"/>
          </p:nvPr>
        </p:nvSpPr>
        <p:spPr/>
        <p:txBody>
          <a:bodyPr>
            <a:normAutofit lnSpcReduction="10000"/>
          </a:bodyPr>
          <a:lstStyle/>
          <a:p>
            <a:pPr>
              <a:buNone/>
            </a:pPr>
            <a:r>
              <a:rPr lang="tr-TR" b="1" dirty="0" smtClean="0">
                <a:solidFill>
                  <a:srgbClr val="FFFF00"/>
                </a:solidFill>
              </a:rPr>
              <a:t>1.</a:t>
            </a:r>
            <a:r>
              <a:rPr lang="tr-TR" dirty="0" smtClean="0">
                <a:solidFill>
                  <a:srgbClr val="FFFF00"/>
                </a:solidFill>
              </a:rPr>
              <a:t> </a:t>
            </a:r>
            <a:r>
              <a:rPr lang="tr-TR" dirty="0" smtClean="0"/>
              <a:t>Çekum</a:t>
            </a:r>
          </a:p>
          <a:p>
            <a:pPr>
              <a:buNone/>
            </a:pPr>
            <a:r>
              <a:rPr lang="tr-TR" b="1" dirty="0" smtClean="0">
                <a:solidFill>
                  <a:srgbClr val="FFFF00"/>
                </a:solidFill>
              </a:rPr>
              <a:t>2.</a:t>
            </a:r>
            <a:r>
              <a:rPr lang="tr-TR" dirty="0" smtClean="0"/>
              <a:t> Ascending (çıkan) kolon</a:t>
            </a:r>
          </a:p>
          <a:p>
            <a:pPr>
              <a:buNone/>
            </a:pPr>
            <a:r>
              <a:rPr lang="tr-TR" b="1" dirty="0" smtClean="0">
                <a:solidFill>
                  <a:srgbClr val="FFFF00"/>
                </a:solidFill>
              </a:rPr>
              <a:t>3.</a:t>
            </a:r>
            <a:r>
              <a:rPr lang="tr-TR" dirty="0" smtClean="0">
                <a:solidFill>
                  <a:srgbClr val="FFFF00"/>
                </a:solidFill>
              </a:rPr>
              <a:t> </a:t>
            </a:r>
            <a:r>
              <a:rPr lang="tr-TR" dirty="0" smtClean="0"/>
              <a:t>Transvers kolon</a:t>
            </a:r>
          </a:p>
          <a:p>
            <a:pPr>
              <a:buNone/>
            </a:pPr>
            <a:r>
              <a:rPr lang="tr-TR" b="1" dirty="0" smtClean="0">
                <a:solidFill>
                  <a:srgbClr val="FFFF00"/>
                </a:solidFill>
              </a:rPr>
              <a:t>4.</a:t>
            </a:r>
            <a:r>
              <a:rPr lang="tr-TR" dirty="0" smtClean="0">
                <a:solidFill>
                  <a:srgbClr val="FFFF00"/>
                </a:solidFill>
              </a:rPr>
              <a:t>  </a:t>
            </a:r>
            <a:r>
              <a:rPr lang="tr-TR" dirty="0" smtClean="0"/>
              <a:t>Descending (inen) kolon</a:t>
            </a:r>
          </a:p>
          <a:p>
            <a:pPr>
              <a:buNone/>
            </a:pPr>
            <a:r>
              <a:rPr lang="tr-TR" b="1" dirty="0" smtClean="0">
                <a:solidFill>
                  <a:srgbClr val="FFFF00"/>
                </a:solidFill>
              </a:rPr>
              <a:t>5.</a:t>
            </a:r>
            <a:r>
              <a:rPr lang="tr-TR" dirty="0" smtClean="0">
                <a:solidFill>
                  <a:srgbClr val="FFFF00"/>
                </a:solidFill>
              </a:rPr>
              <a:t>  </a:t>
            </a:r>
            <a:r>
              <a:rPr lang="tr-TR" dirty="0" smtClean="0"/>
              <a:t>Sigmoid kolon</a:t>
            </a:r>
          </a:p>
          <a:p>
            <a:pPr>
              <a:buNone/>
            </a:pPr>
            <a:r>
              <a:rPr lang="tr-TR" b="1" dirty="0" smtClean="0">
                <a:solidFill>
                  <a:srgbClr val="FFFF00"/>
                </a:solidFill>
              </a:rPr>
              <a:t>6. </a:t>
            </a:r>
            <a:r>
              <a:rPr lang="tr-TR" dirty="0" smtClean="0">
                <a:solidFill>
                  <a:srgbClr val="FFFF00"/>
                </a:solidFill>
              </a:rPr>
              <a:t> </a:t>
            </a:r>
            <a:r>
              <a:rPr lang="tr-TR" dirty="0" smtClean="0"/>
              <a:t>Rektum</a:t>
            </a:r>
          </a:p>
          <a:p>
            <a:pPr>
              <a:buNone/>
            </a:pPr>
            <a:r>
              <a:rPr lang="tr-TR" dirty="0" smtClean="0"/>
              <a:t>                        - Anal kanal</a:t>
            </a:r>
          </a:p>
          <a:p>
            <a:pPr>
              <a:buNone/>
            </a:pPr>
            <a:r>
              <a:rPr lang="tr-TR" dirty="0" smtClean="0"/>
              <a:t>                         -Anüs </a:t>
            </a:r>
            <a:endParaRPr lang="tr-TR" dirty="0"/>
          </a:p>
        </p:txBody>
      </p:sp>
      <p:sp>
        <p:nvSpPr>
          <p:cNvPr id="4" name="Date Placeholder 3"/>
          <p:cNvSpPr>
            <a:spLocks noGrp="1"/>
          </p:cNvSpPr>
          <p:nvPr>
            <p:ph type="dt" sz="half" idx="10"/>
          </p:nvPr>
        </p:nvSpPr>
        <p:spPr/>
        <p:txBody>
          <a:bodyPr/>
          <a:lstStyle/>
          <a:p>
            <a:fld id="{D5E17D67-5131-465B-9C55-CE27CB3F0D95}"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KONSTİPASYON (KABIZLIK)</a:t>
            </a:r>
            <a:r>
              <a:rPr lang="tr-TR" dirty="0" smtClean="0"/>
              <a:t/>
            </a:r>
            <a:br>
              <a:rPr lang="tr-TR" dirty="0" smtClean="0"/>
            </a:br>
            <a:endParaRPr lang="tr-TR" dirty="0"/>
          </a:p>
        </p:txBody>
      </p:sp>
      <p:sp>
        <p:nvSpPr>
          <p:cNvPr id="3" name="Content Placeholder 2"/>
          <p:cNvSpPr>
            <a:spLocks noGrp="1"/>
          </p:cNvSpPr>
          <p:nvPr>
            <p:ph idx="1"/>
          </p:nvPr>
        </p:nvSpPr>
        <p:spPr/>
        <p:txBody>
          <a:bodyPr/>
          <a:lstStyle/>
          <a:p>
            <a:pPr>
              <a:buNone/>
            </a:pPr>
            <a:r>
              <a:rPr lang="tr-TR" dirty="0" smtClean="0"/>
              <a:t>		Genellikle haftada 2 defadan  daha  az sıklıkla  dışkılama ,dışkıyı iletmede güçlük çekmek  ve </a:t>
            </a:r>
            <a:r>
              <a:rPr lang="tr-TR" smtClean="0"/>
              <a:t>ağrılı  defekasyon</a:t>
            </a:r>
            <a:endParaRPr lang="tr-TR" dirty="0" smtClean="0"/>
          </a:p>
          <a:p>
            <a:endParaRPr lang="tr-TR" dirty="0" smtClean="0"/>
          </a:p>
          <a:p>
            <a:r>
              <a:rPr lang="tr-TR" dirty="0" smtClean="0"/>
              <a:t>Abdominal ağrı kramp ya da distansiyon</a:t>
            </a:r>
          </a:p>
          <a:p>
            <a:r>
              <a:rPr lang="tr-TR" dirty="0" smtClean="0"/>
              <a:t>İştahta azalma baş ağrısı</a:t>
            </a:r>
          </a:p>
          <a:p>
            <a:r>
              <a:rPr lang="tr-TR" dirty="0" smtClean="0"/>
              <a:t>Sert dışkılama önemli belirtileridir.</a:t>
            </a:r>
            <a:endParaRPr lang="tr-TR" dirty="0"/>
          </a:p>
        </p:txBody>
      </p:sp>
      <p:sp>
        <p:nvSpPr>
          <p:cNvPr id="4" name="Date Placeholder 3"/>
          <p:cNvSpPr>
            <a:spLocks noGrp="1"/>
          </p:cNvSpPr>
          <p:nvPr>
            <p:ph type="dt" sz="half" idx="10"/>
          </p:nvPr>
        </p:nvSpPr>
        <p:spPr/>
        <p:txBody>
          <a:bodyPr/>
          <a:lstStyle/>
          <a:p>
            <a:fld id="{9A17DE0D-BB98-4EF1-A336-819618A78902}"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lnSpcReduction="20000"/>
          </a:bodyPr>
          <a:lstStyle/>
          <a:p>
            <a:pPr>
              <a:buNone/>
            </a:pPr>
            <a:r>
              <a:rPr lang="tr-TR" b="1" dirty="0" smtClean="0">
                <a:solidFill>
                  <a:srgbClr val="FFFF00"/>
                </a:solidFill>
              </a:rPr>
              <a:t>	</a:t>
            </a:r>
          </a:p>
          <a:p>
            <a:pPr>
              <a:buNone/>
            </a:pPr>
            <a:r>
              <a:rPr lang="tr-TR" b="1" dirty="0" smtClean="0">
                <a:solidFill>
                  <a:srgbClr val="FFFF00"/>
                </a:solidFill>
              </a:rPr>
              <a:t>	Kontipasyon Nedenleri;</a:t>
            </a:r>
            <a:r>
              <a:rPr lang="tr-TR" dirty="0" smtClean="0">
                <a:solidFill>
                  <a:srgbClr val="FFFF00"/>
                </a:solidFill>
              </a:rPr>
              <a:t> </a:t>
            </a:r>
            <a:r>
              <a:rPr lang="tr-TR" dirty="0" smtClean="0"/>
              <a:t>Yetersiz sıvı alımı,  hareket kısıtlılığı, lifli besinlerin az tüketilmesi, gebelik, yaş, düzensiz bağırsak alışkanlığı, psikolojik faktörler gibi birçok nedeninin olduğu bilinmektedir.</a:t>
            </a:r>
          </a:p>
          <a:p>
            <a:pPr>
              <a:buNone/>
            </a:pPr>
            <a:r>
              <a:rPr lang="tr-TR" dirty="0" smtClean="0"/>
              <a:t>		</a:t>
            </a:r>
          </a:p>
          <a:p>
            <a:pPr>
              <a:buNone/>
            </a:pPr>
            <a:r>
              <a:rPr lang="tr-TR" dirty="0" smtClean="0"/>
              <a:t>	Konstipasyon rektal ve jinekolojik operasyonlar sonrası insizyonun açılmasına neden olabileceği için</a:t>
            </a:r>
          </a:p>
          <a:p>
            <a:r>
              <a:rPr lang="tr-TR" dirty="0" smtClean="0"/>
              <a:t> Kardiyovasküler hastalığı olanlarda</a:t>
            </a:r>
          </a:p>
          <a:p>
            <a:r>
              <a:rPr lang="tr-TR" dirty="0" smtClean="0"/>
              <a:t> Glokomlarda</a:t>
            </a:r>
          </a:p>
          <a:p>
            <a:r>
              <a:rPr lang="tr-TR" dirty="0" smtClean="0"/>
              <a:t>Kafa içi basıncını arttırıcı etki yaptığından Konstipasyonun önlenmesi önem kazanır.            </a:t>
            </a:r>
          </a:p>
          <a:p>
            <a:endParaRPr lang="tr-TR" dirty="0" smtClean="0"/>
          </a:p>
          <a:p>
            <a:endParaRPr lang="tr-TR" dirty="0"/>
          </a:p>
        </p:txBody>
      </p:sp>
      <p:sp>
        <p:nvSpPr>
          <p:cNvPr id="4" name="Date Placeholder 3"/>
          <p:cNvSpPr>
            <a:spLocks noGrp="1"/>
          </p:cNvSpPr>
          <p:nvPr>
            <p:ph type="dt" sz="half" idx="10"/>
          </p:nvPr>
        </p:nvSpPr>
        <p:spPr/>
        <p:txBody>
          <a:bodyPr/>
          <a:lstStyle/>
          <a:p>
            <a:fld id="{FC2C71C5-5AD7-49A0-92A9-F816255A1FE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Konstipasyonu önlemek için: </a:t>
            </a:r>
            <a:r>
              <a:rPr lang="tr-TR" dirty="0" smtClean="0"/>
              <a:t/>
            </a:r>
            <a:br>
              <a:rPr lang="tr-TR" dirty="0" smtClean="0"/>
            </a:br>
            <a:endParaRPr lang="tr-TR" dirty="0"/>
          </a:p>
        </p:txBody>
      </p:sp>
      <p:sp>
        <p:nvSpPr>
          <p:cNvPr id="3" name="Content Placeholder 2"/>
          <p:cNvSpPr>
            <a:spLocks noGrp="1"/>
          </p:cNvSpPr>
          <p:nvPr>
            <p:ph idx="1"/>
          </p:nvPr>
        </p:nvSpPr>
        <p:spPr/>
        <p:txBody>
          <a:bodyPr>
            <a:normAutofit/>
          </a:bodyPr>
          <a:lstStyle/>
          <a:p>
            <a:pPr lvl="0"/>
            <a:r>
              <a:rPr lang="tr-TR" dirty="0" smtClean="0"/>
              <a:t>Sıvı alımını arttırmak,</a:t>
            </a:r>
          </a:p>
          <a:p>
            <a:pPr lvl="0"/>
            <a:r>
              <a:rPr lang="tr-TR" dirty="0" smtClean="0"/>
              <a:t>Düzenli bağırsak alışkanlığı oluşturmak,</a:t>
            </a:r>
          </a:p>
          <a:p>
            <a:pPr lvl="0"/>
            <a:r>
              <a:rPr lang="tr-TR" dirty="0" smtClean="0"/>
              <a:t>Fiziksel aktiviteyi arttırmak</a:t>
            </a:r>
          </a:p>
          <a:p>
            <a:pPr lvl="0"/>
            <a:r>
              <a:rPr lang="tr-TR" dirty="0" smtClean="0"/>
              <a:t>Lifli besin tüketimini arttırmak,</a:t>
            </a:r>
          </a:p>
          <a:p>
            <a:pPr lvl="0"/>
            <a:r>
              <a:rPr lang="tr-TR" dirty="0" smtClean="0"/>
              <a:t>Gerektiği durumlarda hekim istemiyle laksatifler vermek</a:t>
            </a:r>
          </a:p>
          <a:p>
            <a:pPr lvl="0"/>
            <a:r>
              <a:rPr lang="tr-TR" dirty="0" smtClean="0"/>
              <a:t>Gerektiği durumlarda hekim istemiyle lavman uygulamak gibi uygulamalar yapılabilir.</a:t>
            </a:r>
          </a:p>
          <a:p>
            <a:endParaRPr lang="tr-TR" dirty="0"/>
          </a:p>
        </p:txBody>
      </p:sp>
      <p:sp>
        <p:nvSpPr>
          <p:cNvPr id="4" name="Date Placeholder 3"/>
          <p:cNvSpPr>
            <a:spLocks noGrp="1"/>
          </p:cNvSpPr>
          <p:nvPr>
            <p:ph type="dt" sz="half" idx="10"/>
          </p:nvPr>
        </p:nvSpPr>
        <p:spPr/>
        <p:txBody>
          <a:bodyPr/>
          <a:lstStyle/>
          <a:p>
            <a:fld id="{9B92806E-0088-4AFF-A517-0F2C451CF335}"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FF00"/>
                </a:solidFill>
              </a:rPr>
              <a:t>DİYARE (İSHAL) </a:t>
            </a:r>
            <a:r>
              <a:rPr lang="tr-TR" dirty="0" smtClean="0"/>
              <a:t/>
            </a:r>
            <a:br>
              <a:rPr lang="tr-TR" dirty="0" smtClean="0"/>
            </a:br>
            <a:endParaRPr lang="tr-TR" dirty="0"/>
          </a:p>
        </p:txBody>
      </p:sp>
      <p:sp>
        <p:nvSpPr>
          <p:cNvPr id="3" name="Content Placeholder 2"/>
          <p:cNvSpPr>
            <a:spLocks noGrp="1"/>
          </p:cNvSpPr>
          <p:nvPr>
            <p:ph idx="1"/>
          </p:nvPr>
        </p:nvSpPr>
        <p:spPr>
          <a:xfrm>
            <a:off x="457200" y="2057400"/>
            <a:ext cx="8229600" cy="4389120"/>
          </a:xfrm>
        </p:spPr>
        <p:txBody>
          <a:bodyPr>
            <a:normAutofit fontScale="85000" lnSpcReduction="10000"/>
          </a:bodyPr>
          <a:lstStyle/>
          <a:p>
            <a:pPr>
              <a:buNone/>
            </a:pPr>
            <a:r>
              <a:rPr lang="tr-TR" dirty="0" smtClean="0"/>
              <a:t>		Defekasyonun sıklığının artması ve sulu feçes atılması olarak tanımlanır. Bağırsak hareketleri arttığı için fekal içerik hızlı şekilde bağırsaktan geçer  bu nedenle fekal içeriğin su ve elektrolitinin geri emilimi  zorlaşır.</a:t>
            </a:r>
          </a:p>
          <a:p>
            <a:pPr>
              <a:buNone/>
            </a:pPr>
            <a:r>
              <a:rPr lang="tr-TR" dirty="0" smtClean="0"/>
              <a:t>		Diyare çoğu zaman başka etkenlerin etkisiyle ortaya çıkan vücudun koruyucu bir mekanizmasıdır.</a:t>
            </a:r>
          </a:p>
          <a:p>
            <a:pPr>
              <a:buNone/>
            </a:pPr>
            <a:r>
              <a:rPr lang="tr-TR" dirty="0" smtClean="0"/>
              <a:t>		Ancak gerekli önlemler alınmadığı durumlarda, meydana getirdiği kayıplar nedeniyle, hastanın yaşamını riske atabilecek sorunlar ortaya çıkarabilir</a:t>
            </a:r>
            <a:endParaRPr lang="tr-TR" dirty="0"/>
          </a:p>
        </p:txBody>
      </p:sp>
      <p:sp>
        <p:nvSpPr>
          <p:cNvPr id="4" name="Date Placeholder 3"/>
          <p:cNvSpPr>
            <a:spLocks noGrp="1"/>
          </p:cNvSpPr>
          <p:nvPr>
            <p:ph type="dt" sz="half" idx="10"/>
          </p:nvPr>
        </p:nvSpPr>
        <p:spPr/>
        <p:txBody>
          <a:bodyPr/>
          <a:lstStyle/>
          <a:p>
            <a:fld id="{2EC9C9E4-1806-4C9A-BD3B-DA59DB6F56C2}"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solidFill>
                  <a:srgbClr val="FFFF00"/>
                </a:solidFill>
              </a:rPr>
              <a:t>Diyarede;</a:t>
            </a:r>
            <a:r>
              <a:rPr lang="tr-TR" dirty="0" smtClean="0"/>
              <a:t/>
            </a:r>
            <a:br>
              <a:rPr lang="tr-TR" dirty="0" smtClean="0"/>
            </a:br>
            <a:endParaRPr lang="tr-TR" dirty="0"/>
          </a:p>
        </p:txBody>
      </p:sp>
      <p:sp>
        <p:nvSpPr>
          <p:cNvPr id="3" name="Content Placeholder 2"/>
          <p:cNvSpPr>
            <a:spLocks noGrp="1"/>
          </p:cNvSpPr>
          <p:nvPr>
            <p:ph idx="1"/>
          </p:nvPr>
        </p:nvSpPr>
        <p:spPr/>
        <p:txBody>
          <a:bodyPr/>
          <a:lstStyle/>
          <a:p>
            <a:pPr lvl="0"/>
            <a:r>
              <a:rPr lang="tr-TR" dirty="0" smtClean="0"/>
              <a:t>Bağırsak seslerinde belirgin artışlar olur. </a:t>
            </a:r>
          </a:p>
          <a:p>
            <a:pPr lvl="0"/>
            <a:r>
              <a:rPr lang="tr-TR" dirty="0" smtClean="0"/>
              <a:t>Hastada spazmodik kramplar gözlenir.</a:t>
            </a:r>
          </a:p>
          <a:p>
            <a:pPr lvl="0"/>
            <a:r>
              <a:rPr lang="tr-TR" dirty="0" smtClean="0"/>
              <a:t>Bazen feçes beraberinde kan ve mukus atımı da olabilir.</a:t>
            </a:r>
          </a:p>
          <a:p>
            <a:pPr lvl="0"/>
            <a:r>
              <a:rPr lang="tr-TR" dirty="0" smtClean="0"/>
              <a:t>Hastada bulantı ve kusma gözlenebilir.</a:t>
            </a:r>
          </a:p>
          <a:p>
            <a:pPr lvl="0"/>
            <a:r>
              <a:rPr lang="tr-TR" dirty="0" smtClean="0"/>
              <a:t>Anal bölge ve perinede irritasyona bağlı tarişler gözlenebilir. </a:t>
            </a:r>
          </a:p>
          <a:p>
            <a:endParaRPr lang="tr-TR" dirty="0"/>
          </a:p>
        </p:txBody>
      </p:sp>
      <p:sp>
        <p:nvSpPr>
          <p:cNvPr id="4" name="Date Placeholder 3"/>
          <p:cNvSpPr>
            <a:spLocks noGrp="1"/>
          </p:cNvSpPr>
          <p:nvPr>
            <p:ph type="dt" sz="half" idx="10"/>
          </p:nvPr>
        </p:nvSpPr>
        <p:spPr/>
        <p:txBody>
          <a:bodyPr/>
          <a:lstStyle/>
          <a:p>
            <a:fld id="{64683FFC-A0CD-4913-A789-87CB390D99EF}"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848600" cy="838200"/>
          </a:xfrm>
        </p:spPr>
        <p:txBody>
          <a:bodyPr>
            <a:normAutofit fontScale="90000"/>
          </a:bodyPr>
          <a:lstStyle/>
          <a:p>
            <a:r>
              <a:rPr lang="tr-TR" b="1" dirty="0" smtClean="0">
                <a:solidFill>
                  <a:srgbClr val="FFFF00"/>
                </a:solidFill>
              </a:rPr>
              <a:t/>
            </a:r>
            <a:br>
              <a:rPr lang="tr-TR" b="1" dirty="0" smtClean="0">
                <a:solidFill>
                  <a:srgbClr val="FFFF00"/>
                </a:solidFill>
              </a:rPr>
            </a:br>
            <a:r>
              <a:rPr lang="tr-TR" b="1" dirty="0" smtClean="0">
                <a:solidFill>
                  <a:srgbClr val="FFFF00"/>
                </a:solidFill>
              </a:rPr>
              <a:t/>
            </a:r>
            <a:br>
              <a:rPr lang="tr-TR" b="1" dirty="0" smtClean="0">
                <a:solidFill>
                  <a:srgbClr val="FFFF00"/>
                </a:solidFill>
              </a:rPr>
            </a:br>
            <a:r>
              <a:rPr lang="tr-TR" b="1" dirty="0" smtClean="0">
                <a:solidFill>
                  <a:srgbClr val="FFFF00"/>
                </a:solidFill>
              </a:rPr>
              <a:t>Diyarenin Nedenleri</a:t>
            </a:r>
            <a:r>
              <a:rPr lang="tr-TR" dirty="0" smtClean="0"/>
              <a:t/>
            </a:r>
            <a:br>
              <a:rPr lang="tr-TR" dirty="0" smtClean="0"/>
            </a:br>
            <a:endParaRPr lang="tr-TR" dirty="0"/>
          </a:p>
        </p:txBody>
      </p:sp>
      <p:sp>
        <p:nvSpPr>
          <p:cNvPr id="3" name="Content Placeholder 2"/>
          <p:cNvSpPr>
            <a:spLocks noGrp="1"/>
          </p:cNvSpPr>
          <p:nvPr>
            <p:ph idx="1"/>
          </p:nvPr>
        </p:nvSpPr>
        <p:spPr/>
        <p:txBody>
          <a:bodyPr>
            <a:normAutofit/>
          </a:bodyPr>
          <a:lstStyle/>
          <a:p>
            <a:pPr lvl="0"/>
            <a:r>
              <a:rPr lang="tr-TR" dirty="0" smtClean="0"/>
              <a:t>Psikolojik stres bağırsak hareketlerini ve müküs salgısını arttırarak diyareye neden olabilir.</a:t>
            </a:r>
          </a:p>
          <a:p>
            <a:pPr lvl="0"/>
            <a:r>
              <a:rPr lang="tr-TR" dirty="0" smtClean="0"/>
              <a:t>Beslenme alışkanlıklarındaki ani değişiklikler,</a:t>
            </a:r>
          </a:p>
          <a:p>
            <a:pPr lvl="0"/>
            <a:r>
              <a:rPr lang="tr-TR" dirty="0" smtClean="0"/>
              <a:t>Tüketilen ilaç veya besine karşı alerjiler,</a:t>
            </a:r>
          </a:p>
          <a:p>
            <a:pPr lvl="0"/>
            <a:r>
              <a:rPr lang="tr-TR" dirty="0" smtClean="0"/>
              <a:t>Gıda intöleransı,</a:t>
            </a:r>
          </a:p>
        </p:txBody>
      </p:sp>
      <p:sp>
        <p:nvSpPr>
          <p:cNvPr id="4" name="Date Placeholder 3"/>
          <p:cNvSpPr>
            <a:spLocks noGrp="1"/>
          </p:cNvSpPr>
          <p:nvPr>
            <p:ph type="dt" sz="half" idx="10"/>
          </p:nvPr>
        </p:nvSpPr>
        <p:spPr/>
        <p:txBody>
          <a:bodyPr/>
          <a:lstStyle/>
          <a:p>
            <a:fld id="{18CD9896-26FD-4C2F-9027-CED71371F263}"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pPr lvl="0"/>
            <a:r>
              <a:rPr lang="tr-TR" dirty="0" smtClean="0"/>
              <a:t>Laksatifler</a:t>
            </a:r>
          </a:p>
          <a:p>
            <a:pPr lvl="0"/>
            <a:r>
              <a:rPr lang="tr-TR" dirty="0" smtClean="0"/>
              <a:t>Sistemik enfeksiyonlar</a:t>
            </a:r>
          </a:p>
          <a:p>
            <a:pPr lvl="0"/>
            <a:r>
              <a:rPr lang="tr-TR" dirty="0" smtClean="0"/>
              <a:t>Bağırsak enfeksiyonları</a:t>
            </a:r>
          </a:p>
          <a:p>
            <a:r>
              <a:rPr lang="tr-TR" dirty="0" smtClean="0"/>
              <a:t>Kalın bağırsakta görülen bazı hastalıklar sıvıların bağırsakta geri emilmesine engel olarak diyareye neden olabilir</a:t>
            </a:r>
          </a:p>
          <a:p>
            <a:endParaRPr lang="tr-TR" dirty="0"/>
          </a:p>
        </p:txBody>
      </p:sp>
      <p:sp>
        <p:nvSpPr>
          <p:cNvPr id="5" name="Date Placeholder 4"/>
          <p:cNvSpPr>
            <a:spLocks noGrp="1"/>
          </p:cNvSpPr>
          <p:nvPr>
            <p:ph type="dt" sz="half" idx="10"/>
          </p:nvPr>
        </p:nvSpPr>
        <p:spPr/>
        <p:txBody>
          <a:bodyPr/>
          <a:lstStyle/>
          <a:p>
            <a:fld id="{B0BA4D84-BE2F-4B3E-8A00-638484230B84}" type="datetime1">
              <a:rPr lang="tr-TR" smtClean="0"/>
              <a:pPr/>
              <a:t>14.03.2018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smtClean="0"/>
              <a:t>Diyare var olan sorunun bir belirtisi olarak ortaya çıktığından yapılacak ana girişim diyareye neden olan etkeni belirlemek ve buna müdahale etmektir.</a:t>
            </a:r>
          </a:p>
          <a:p>
            <a:r>
              <a:rPr lang="tr-TR" dirty="0" smtClean="0"/>
              <a:t>    	Diyare için yapılması gereken ise hastanın diyareden ötürü vücudunda meydana gelen kayıpları yerine koymasını sağlamaktır.</a:t>
            </a:r>
          </a:p>
          <a:p>
            <a:r>
              <a:rPr lang="tr-TR" dirty="0" smtClean="0"/>
              <a:t>		</a:t>
            </a:r>
          </a:p>
          <a:p>
            <a:endParaRPr lang="tr-TR" dirty="0"/>
          </a:p>
        </p:txBody>
      </p:sp>
      <p:sp>
        <p:nvSpPr>
          <p:cNvPr id="4" name="Date Placeholder 3"/>
          <p:cNvSpPr>
            <a:spLocks noGrp="1"/>
          </p:cNvSpPr>
          <p:nvPr>
            <p:ph type="dt" sz="half" idx="10"/>
          </p:nvPr>
        </p:nvSpPr>
        <p:spPr/>
        <p:txBody>
          <a:bodyPr/>
          <a:lstStyle/>
          <a:p>
            <a:fld id="{087F365F-6107-4D29-A347-09B757189674}"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FF00"/>
                </a:solidFill>
              </a:rPr>
              <a:t>Diyarenin Belirti ve Bulgular</a:t>
            </a:r>
            <a:endParaRPr lang="tr-TR" dirty="0">
              <a:solidFill>
                <a:srgbClr val="FFFF00"/>
              </a:solidFill>
            </a:endParaRPr>
          </a:p>
        </p:txBody>
      </p:sp>
      <p:sp>
        <p:nvSpPr>
          <p:cNvPr id="3" name="Content Placeholder 2"/>
          <p:cNvSpPr>
            <a:spLocks noGrp="1"/>
          </p:cNvSpPr>
          <p:nvPr>
            <p:ph idx="1"/>
          </p:nvPr>
        </p:nvSpPr>
        <p:spPr/>
        <p:txBody>
          <a:bodyPr>
            <a:normAutofit lnSpcReduction="10000"/>
          </a:bodyPr>
          <a:lstStyle/>
          <a:p>
            <a:pPr>
              <a:buNone/>
            </a:pPr>
            <a:r>
              <a:rPr lang="tr-TR" dirty="0" smtClean="0"/>
              <a:t>Hastada;</a:t>
            </a:r>
          </a:p>
          <a:p>
            <a:pPr lvl="0"/>
            <a:r>
              <a:rPr lang="tr-TR" dirty="0" smtClean="0"/>
              <a:t>Dehidratasyon</a:t>
            </a:r>
          </a:p>
          <a:p>
            <a:pPr lvl="0"/>
            <a:r>
              <a:rPr lang="tr-TR" dirty="0" smtClean="0"/>
              <a:t>Halsizlik</a:t>
            </a:r>
          </a:p>
          <a:p>
            <a:pPr lvl="0"/>
            <a:r>
              <a:rPr lang="tr-TR" dirty="0" smtClean="0"/>
              <a:t>Baş dönmesi</a:t>
            </a:r>
          </a:p>
          <a:p>
            <a:pPr lvl="0"/>
            <a:r>
              <a:rPr lang="tr-TR" dirty="0" smtClean="0"/>
              <a:t>Deri turgorunda azalma</a:t>
            </a:r>
          </a:p>
          <a:p>
            <a:pPr lvl="0"/>
            <a:r>
              <a:rPr lang="tr-TR" dirty="0" smtClean="0"/>
              <a:t>Mukozalarda kuruluk</a:t>
            </a:r>
          </a:p>
          <a:p>
            <a:pPr lvl="0"/>
            <a:r>
              <a:rPr lang="tr-TR" dirty="0" smtClean="0"/>
              <a:t>İdrarın miktarında azalma ve dansitesinde artma</a:t>
            </a:r>
          </a:p>
          <a:p>
            <a:endParaRPr lang="tr-TR" dirty="0"/>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lvl="0"/>
            <a:endParaRPr lang="tr-TR" dirty="0" smtClean="0"/>
          </a:p>
          <a:p>
            <a:pPr lvl="0"/>
            <a:endParaRPr lang="tr-TR" dirty="0" smtClean="0"/>
          </a:p>
          <a:p>
            <a:pPr lvl="0"/>
            <a:r>
              <a:rPr lang="tr-TR" dirty="0" smtClean="0"/>
              <a:t>Asidoz gibi sorunlar ortaya çıkar.</a:t>
            </a:r>
          </a:p>
          <a:p>
            <a:pPr lvl="0"/>
            <a:r>
              <a:rPr lang="tr-TR" dirty="0" smtClean="0"/>
              <a:t>Bulantı kusma</a:t>
            </a:r>
          </a:p>
          <a:p>
            <a:pPr lvl="0"/>
            <a:r>
              <a:rPr lang="tr-TR" dirty="0" smtClean="0"/>
              <a:t>Abdominal kramplar</a:t>
            </a:r>
          </a:p>
          <a:p>
            <a:pPr lvl="0"/>
            <a:r>
              <a:rPr lang="tr-TR" dirty="0" smtClean="0"/>
              <a:t>Şekilsiz sulu dışkı</a:t>
            </a:r>
          </a:p>
          <a:p>
            <a:pPr lvl="0"/>
            <a:r>
              <a:rPr lang="tr-TR" dirty="0" smtClean="0"/>
              <a:t>Enfeksiyon nedeniyle ortaya çıkan yeşilimsi dışkı</a:t>
            </a:r>
            <a:endParaRPr lang="tr-TR" dirty="0"/>
          </a:p>
        </p:txBody>
      </p:sp>
      <p:sp>
        <p:nvSpPr>
          <p:cNvPr id="4" name="Date Placeholder 3"/>
          <p:cNvSpPr>
            <a:spLocks noGrp="1"/>
          </p:cNvSpPr>
          <p:nvPr>
            <p:ph type="dt" sz="half" idx="10"/>
          </p:nvPr>
        </p:nvSpPr>
        <p:spPr/>
        <p:txBody>
          <a:bodyPr/>
          <a:lstStyle/>
          <a:p>
            <a:fld id="{27F3B3BD-9AA5-49E3-85B3-2BB82FA235EF}"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kalin_bagirsagin_bolumleri.jpg"/>
          <p:cNvPicPr>
            <a:picLocks noGrp="1" noChangeAspect="1"/>
          </p:cNvPicPr>
          <p:nvPr>
            <p:ph idx="1"/>
          </p:nvPr>
        </p:nvPicPr>
        <p:blipFill>
          <a:blip r:embed="rId2" cstate="print"/>
          <a:stretch>
            <a:fillRect/>
          </a:stretch>
        </p:blipFill>
        <p:spPr>
          <a:xfrm>
            <a:off x="0" y="0"/>
            <a:ext cx="9144000" cy="6858000"/>
          </a:xfrm>
        </p:spPr>
      </p:pic>
      <p:sp>
        <p:nvSpPr>
          <p:cNvPr id="5" name="Date Placeholder 4"/>
          <p:cNvSpPr>
            <a:spLocks noGrp="1"/>
          </p:cNvSpPr>
          <p:nvPr>
            <p:ph type="dt" sz="half" idx="10"/>
          </p:nvPr>
        </p:nvSpPr>
        <p:spPr/>
        <p:txBody>
          <a:bodyPr/>
          <a:lstStyle/>
          <a:p>
            <a:fld id="{23FB1ACC-3182-4777-AE0C-55929827CA9D}" type="datetime1">
              <a:rPr lang="tr-TR" smtClean="0"/>
              <a:pPr/>
              <a:t>14.03.2018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KAYNAKLAR</a:t>
            </a:r>
            <a:endParaRPr lang="tr-TR" b="1" dirty="0"/>
          </a:p>
        </p:txBody>
      </p:sp>
      <p:sp>
        <p:nvSpPr>
          <p:cNvPr id="3" name="2 İçerik Yer Tutucusu"/>
          <p:cNvSpPr>
            <a:spLocks noGrp="1"/>
          </p:cNvSpPr>
          <p:nvPr>
            <p:ph idx="1"/>
          </p:nvPr>
        </p:nvSpPr>
        <p:spPr/>
        <p:txBody>
          <a:bodyPr>
            <a:normAutofit fontScale="92500"/>
          </a:bodyPr>
          <a:lstStyle/>
          <a:p>
            <a:r>
              <a:rPr lang="tr-TR" dirty="0" err="1" smtClean="0"/>
              <a:t>Gomez</a:t>
            </a:r>
            <a:r>
              <a:rPr lang="tr-TR" dirty="0" smtClean="0"/>
              <a:t>, G. E., &amp; </a:t>
            </a:r>
            <a:r>
              <a:rPr lang="tr-TR" dirty="0" err="1" smtClean="0"/>
              <a:t>Hord</a:t>
            </a:r>
            <a:r>
              <a:rPr lang="tr-TR" dirty="0" smtClean="0"/>
              <a:t>, E. V. (1988). </a:t>
            </a:r>
            <a:r>
              <a:rPr lang="tr-TR" i="1" dirty="0" smtClean="0"/>
              <a:t>Fundamentals of </a:t>
            </a:r>
            <a:r>
              <a:rPr lang="tr-TR" i="1" dirty="0" err="1" smtClean="0"/>
              <a:t>Clinical</a:t>
            </a:r>
            <a:r>
              <a:rPr lang="tr-TR" i="1" dirty="0" smtClean="0"/>
              <a:t> </a:t>
            </a:r>
            <a:r>
              <a:rPr lang="tr-TR" i="1" dirty="0" err="1" smtClean="0"/>
              <a:t>Nursing</a:t>
            </a:r>
            <a:r>
              <a:rPr lang="tr-TR" i="1" dirty="0" smtClean="0"/>
              <a:t> </a:t>
            </a:r>
            <a:r>
              <a:rPr lang="tr-TR" i="1" dirty="0" err="1" smtClean="0"/>
              <a:t>Skills</a:t>
            </a:r>
            <a:r>
              <a:rPr lang="tr-TR" i="1" dirty="0" smtClean="0"/>
              <a:t>.</a:t>
            </a:r>
            <a:r>
              <a:rPr lang="tr-TR" dirty="0" smtClean="0"/>
              <a:t> New York: John </a:t>
            </a:r>
            <a:r>
              <a:rPr lang="tr-TR" dirty="0" err="1" smtClean="0"/>
              <a:t>Wiley</a:t>
            </a:r>
            <a:r>
              <a:rPr lang="tr-TR" dirty="0" smtClean="0"/>
              <a:t> &amp; </a:t>
            </a:r>
            <a:r>
              <a:rPr lang="tr-TR" dirty="0" err="1" smtClean="0"/>
              <a:t>Sons</a:t>
            </a:r>
            <a:r>
              <a:rPr lang="tr-TR" dirty="0" smtClean="0"/>
              <a:t> .</a:t>
            </a:r>
          </a:p>
          <a:p>
            <a:r>
              <a:rPr lang="tr-TR" dirty="0" err="1" smtClean="0"/>
              <a:t>Guyton</a:t>
            </a:r>
            <a:r>
              <a:rPr lang="tr-TR" dirty="0" smtClean="0"/>
              <a:t>, A. (1989). </a:t>
            </a:r>
            <a:r>
              <a:rPr lang="tr-TR" i="1" dirty="0" smtClean="0"/>
              <a:t>Tıbbi Fizyoloji.</a:t>
            </a:r>
            <a:r>
              <a:rPr lang="tr-TR" dirty="0" smtClean="0"/>
              <a:t> İstanbul: Nobel Tıp Kitapevi.</a:t>
            </a:r>
          </a:p>
          <a:p>
            <a:r>
              <a:rPr lang="tr-TR" dirty="0" smtClean="0"/>
              <a:t>Özden, M. (2003). </a:t>
            </a:r>
            <a:r>
              <a:rPr lang="tr-TR" i="1" dirty="0" smtClean="0"/>
              <a:t>Anatomi ve Fizyoloji.</a:t>
            </a:r>
            <a:r>
              <a:rPr lang="tr-TR" dirty="0" smtClean="0"/>
              <a:t> Ankara: </a:t>
            </a:r>
            <a:r>
              <a:rPr lang="tr-TR" dirty="0" err="1" smtClean="0"/>
              <a:t>Feryal</a:t>
            </a:r>
            <a:r>
              <a:rPr lang="tr-TR" dirty="0" smtClean="0"/>
              <a:t> Matbaacılık.</a:t>
            </a:r>
          </a:p>
          <a:p>
            <a:r>
              <a:rPr lang="tr-TR" dirty="0" err="1" smtClean="0"/>
              <a:t>Çakırcalı</a:t>
            </a:r>
            <a:r>
              <a:rPr lang="tr-TR" dirty="0" smtClean="0"/>
              <a:t>, U. (2015). </a:t>
            </a:r>
            <a:r>
              <a:rPr lang="tr-TR" i="1" dirty="0" smtClean="0"/>
              <a:t>Hemşirelik Esasları İnsan Sağlığı ve Fonksiyonları. </a:t>
            </a:r>
            <a:r>
              <a:rPr lang="tr-TR" dirty="0" smtClean="0"/>
              <a:t>Ankara: </a:t>
            </a:r>
            <a:r>
              <a:rPr lang="tr-TR" dirty="0" err="1" smtClean="0"/>
              <a:t>Palme</a:t>
            </a:r>
            <a:r>
              <a:rPr lang="tr-TR" dirty="0" smtClean="0"/>
              <a:t> Yayıncılık </a:t>
            </a:r>
          </a:p>
          <a:p>
            <a:endParaRPr lang="tr-TR" dirty="0"/>
          </a:p>
        </p:txBody>
      </p:sp>
      <p:sp>
        <p:nvSpPr>
          <p:cNvPr id="4" name="3 Veri Yer Tutucusu"/>
          <p:cNvSpPr>
            <a:spLocks noGrp="1"/>
          </p:cNvSpPr>
          <p:nvPr>
            <p:ph type="dt" sz="half" idx="10"/>
          </p:nvPr>
        </p:nvSpPr>
        <p:spPr/>
        <p:txBody>
          <a:bodyPr/>
          <a:lstStyle/>
          <a:p>
            <a:fld id="{CDC650E2-A780-4B5D-B60E-FD6A8BAF67A8}" type="datetime1">
              <a:rPr lang="tr-TR" smtClean="0"/>
              <a:pPr/>
              <a:t>14.03.2018</a:t>
            </a:fld>
            <a:endParaRPr lang="en-US"/>
          </a:p>
        </p:txBody>
      </p:sp>
      <p:sp>
        <p:nvSpPr>
          <p:cNvPr id="5" name="4 Slayt Numarası Yer Tutucusu"/>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tr-TR" sz="8000" b="1" dirty="0" smtClean="0"/>
              <a:t>TEŞEKKÜRLER</a:t>
            </a:r>
            <a:endParaRPr lang="en-US" sz="8000" b="1" dirty="0"/>
          </a:p>
        </p:txBody>
      </p:sp>
      <p:sp>
        <p:nvSpPr>
          <p:cNvPr id="4" name="Veri Yer Tutucusu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 xmlns:p14="http://schemas.microsoft.com/office/powerpoint/2010/main" val="338441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pPr>
              <a:buNone/>
            </a:pPr>
            <a:r>
              <a:rPr lang="tr-TR" dirty="0" smtClean="0"/>
              <a:t>		</a:t>
            </a:r>
          </a:p>
          <a:p>
            <a:pPr>
              <a:buNone/>
            </a:pPr>
            <a:endParaRPr lang="tr-TR" dirty="0" smtClean="0"/>
          </a:p>
          <a:p>
            <a:pPr>
              <a:buNone/>
            </a:pPr>
            <a:r>
              <a:rPr lang="tr-TR" dirty="0" smtClean="0"/>
              <a:t>		</a:t>
            </a:r>
            <a:r>
              <a:rPr lang="tr-TR" sz="3200" dirty="0" smtClean="0"/>
              <a:t>Kalın bağırsağın uzunlığu yetişkinlerde ortalama olarak 125-150cm kadardır. İncebağırsakla kalın bağırsağın birleştiği yerde ileoçekal kapak bulunmaktadır.</a:t>
            </a:r>
          </a:p>
          <a:p>
            <a:pPr>
              <a:buNone/>
            </a:pPr>
            <a:r>
              <a:rPr lang="tr-TR" sz="3200" dirty="0" smtClean="0"/>
              <a:t>		</a:t>
            </a:r>
            <a:endParaRPr lang="tr-TR" dirty="0"/>
          </a:p>
        </p:txBody>
      </p:sp>
      <p:sp>
        <p:nvSpPr>
          <p:cNvPr id="4" name="Date Placeholder 3"/>
          <p:cNvSpPr>
            <a:spLocks noGrp="1"/>
          </p:cNvSpPr>
          <p:nvPr>
            <p:ph type="dt" sz="half" idx="10"/>
          </p:nvPr>
        </p:nvSpPr>
        <p:spPr/>
        <p:txBody>
          <a:bodyPr/>
          <a:lstStyle/>
          <a:p>
            <a:fld id="{D7FF710A-40F5-40D1-8163-4953CDCD9DC2}"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3.jpg"/>
          <p:cNvPicPr>
            <a:picLocks noGrp="1" noChangeAspect="1"/>
          </p:cNvPicPr>
          <p:nvPr>
            <p:ph idx="1"/>
          </p:nvPr>
        </p:nvPicPr>
        <p:blipFill>
          <a:blip r:embed="rId2" cstate="print"/>
          <a:stretch>
            <a:fillRect/>
          </a:stretch>
        </p:blipFill>
        <p:spPr>
          <a:xfrm>
            <a:off x="533400" y="228600"/>
            <a:ext cx="8001000" cy="6629400"/>
          </a:xfrm>
        </p:spPr>
      </p:pic>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a:buNone/>
            </a:pPr>
            <a:r>
              <a:rPr lang="tr-TR" sz="2800" dirty="0" smtClean="0"/>
              <a:t>İlioçekal kapaktan sonra kalın bağırsağın assendens bölümü devam eder. Assendens bölümünden sonra sırasıyla; transvers kolon, dessendens kolon, sigmoid kolon , rektum, anal kanal ve anüs denen yapılar  yer alır.</a:t>
            </a:r>
          </a:p>
          <a:p>
            <a:endParaRPr lang="tr-TR" dirty="0" smtClean="0"/>
          </a:p>
          <a:p>
            <a:endParaRPr lang="tr-TR" dirty="0"/>
          </a:p>
        </p:txBody>
      </p:sp>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C650E2-A780-4B5D-B60E-FD6A8BAF67A8}" type="datetime1">
              <a:rPr lang="tr-TR" smtClean="0"/>
              <a:pPr/>
              <a:t>14.03.2018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descr="C:\Users\Eda\Desktop\Yeni BOŞALTIM FOTO\excret_valve_iliocoe_Full_en.jpg"/>
          <p:cNvPicPr>
            <a:picLocks noGrp="1" noChangeAspect="1" noChangeArrowheads="1"/>
          </p:cNvPicPr>
          <p:nvPr>
            <p:ph idx="1"/>
          </p:nvPr>
        </p:nvPicPr>
        <p:blipFill>
          <a:blip r:embed="rId2" cstate="print"/>
          <a:srcRect/>
          <a:stretch>
            <a:fillRect/>
          </a:stretch>
        </p:blipFill>
        <p:spPr bwMode="auto">
          <a:xfrm>
            <a:off x="990600" y="1143000"/>
            <a:ext cx="7391400" cy="492530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1857</TotalTime>
  <Words>1221</Words>
  <Application>Microsoft Office PowerPoint</Application>
  <PresentationFormat>Ekran Gösterisi (4:3)</PresentationFormat>
  <Paragraphs>308</Paragraphs>
  <Slides>51</Slides>
  <Notes>1</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Theme</vt:lpstr>
      <vt:lpstr>BOŞALTIM GEREKSİNİMİ  (BAĞIRSAK BOŞALTIMI)  Prof. Dr. Ayten DEMİR Arş. Gör Eda Özge YAZGAN</vt:lpstr>
      <vt:lpstr>Boşaltım Gereksinimi</vt:lpstr>
      <vt:lpstr>Slayt 3</vt:lpstr>
      <vt:lpstr>Kalın Bağırsağın Bölümleri  </vt:lpstr>
      <vt:lpstr>Slayt 5</vt:lpstr>
      <vt:lpstr>Slayt 6</vt:lpstr>
      <vt:lpstr>Slayt 7</vt:lpstr>
      <vt:lpstr>Slayt 8</vt:lpstr>
      <vt:lpstr>Slayt 9</vt:lpstr>
      <vt:lpstr>Slayt 10</vt:lpstr>
      <vt:lpstr>Rektum</vt:lpstr>
      <vt:lpstr>Anal kanal </vt:lpstr>
      <vt:lpstr>Slayt 13</vt:lpstr>
      <vt:lpstr>Slayt 14</vt:lpstr>
      <vt:lpstr>Slayt 15</vt:lpstr>
      <vt:lpstr>Slayt 16</vt:lpstr>
      <vt:lpstr>Slayt 17</vt:lpstr>
      <vt:lpstr>Slayt 18</vt:lpstr>
      <vt:lpstr>Slayt 19</vt:lpstr>
      <vt:lpstr> Bağırsağın Temel Fonksiyonu </vt:lpstr>
      <vt:lpstr>Slayt 21</vt:lpstr>
      <vt:lpstr>Slayt 22</vt:lpstr>
      <vt:lpstr>Slayt 23</vt:lpstr>
      <vt:lpstr>Feçesin İçeriği  </vt:lpstr>
      <vt:lpstr>Kalın bağırsak hareketleri ve defekasyon:</vt:lpstr>
      <vt:lpstr>Slayt 26</vt:lpstr>
      <vt:lpstr>Slayt 27</vt:lpstr>
      <vt:lpstr>Slayt 28</vt:lpstr>
      <vt:lpstr>BAĞIRSAK SESLERİ </vt:lpstr>
      <vt:lpstr>Slayt 30</vt:lpstr>
      <vt:lpstr>Slayt 31</vt:lpstr>
      <vt:lpstr> Feçeste  anormal  içeriği ve olası nedenleri </vt:lpstr>
      <vt:lpstr>Slayt 33</vt:lpstr>
      <vt:lpstr>Slayt 34</vt:lpstr>
      <vt:lpstr>Slayt 35</vt:lpstr>
      <vt:lpstr>Hastanın Boşaltım Gereksiniminin Değerlendirilmesi  </vt:lpstr>
      <vt:lpstr>Defekasyonu Etkileyen Faktörler  </vt:lpstr>
      <vt:lpstr>Slayt 38</vt:lpstr>
      <vt:lpstr>Boşaltım Sorunları  </vt:lpstr>
      <vt:lpstr>KONSTİPASYON (KABIZLIK) </vt:lpstr>
      <vt:lpstr>Slayt 41</vt:lpstr>
      <vt:lpstr>Konstipasyonu önlemek için:  </vt:lpstr>
      <vt:lpstr>DİYARE (İSHAL)  </vt:lpstr>
      <vt:lpstr>Diyarede; </vt:lpstr>
      <vt:lpstr>  Diyarenin Nedenleri </vt:lpstr>
      <vt:lpstr>Slayt 46</vt:lpstr>
      <vt:lpstr>Slayt 47</vt:lpstr>
      <vt:lpstr>Diyarenin Belirti ve Bulgular</vt:lpstr>
      <vt:lpstr>Slayt 49</vt:lpstr>
      <vt:lpstr>KAYNAKLAR</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220</cp:revision>
  <dcterms:created xsi:type="dcterms:W3CDTF">2006-08-16T00:00:00Z</dcterms:created>
  <dcterms:modified xsi:type="dcterms:W3CDTF">2018-03-14T14:53:00Z</dcterms:modified>
</cp:coreProperties>
</file>