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2" r:id="rId3"/>
    <p:sldId id="273" r:id="rId4"/>
    <p:sldId id="277" r:id="rId5"/>
    <p:sldId id="278" r:id="rId6"/>
    <p:sldId id="279" r:id="rId7"/>
    <p:sldId id="276" r:id="rId8"/>
    <p:sldId id="280" r:id="rId9"/>
    <p:sldId id="281" r:id="rId10"/>
    <p:sldId id="282"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35"/>
  </p:normalViewPr>
  <p:slideViewPr>
    <p:cSldViewPr snapToGrid="0" snapToObjects="1">
      <p:cViewPr varScale="1">
        <p:scale>
          <a:sx n="90" d="100"/>
          <a:sy n="90" d="100"/>
        </p:scale>
        <p:origin x="232"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24D5A5D-4201-6C48-8169-7FB033B42D8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143477F-EE33-CC46-88CC-998F844521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A614A59-DDED-884C-8F03-1C1CB25BAD72}"/>
              </a:ext>
            </a:extLst>
          </p:cNvPr>
          <p:cNvSpPr>
            <a:spLocks noGrp="1"/>
          </p:cNvSpPr>
          <p:nvPr>
            <p:ph type="dt" sz="half" idx="10"/>
          </p:nvPr>
        </p:nvSpPr>
        <p:spPr/>
        <p:txBody>
          <a:bodyPr/>
          <a:lstStyle/>
          <a:p>
            <a:fld id="{79D0FC6A-0DF8-6148-9CD1-C39EF9568884}" type="datetimeFigureOut">
              <a:rPr lang="tr-TR" smtClean="0"/>
              <a:t>5.05.2020</a:t>
            </a:fld>
            <a:endParaRPr lang="tr-TR"/>
          </a:p>
        </p:txBody>
      </p:sp>
      <p:sp>
        <p:nvSpPr>
          <p:cNvPr id="5" name="Alt Bilgi Yer Tutucusu 4">
            <a:extLst>
              <a:ext uri="{FF2B5EF4-FFF2-40B4-BE49-F238E27FC236}">
                <a16:creationId xmlns:a16="http://schemas.microsoft.com/office/drawing/2014/main" id="{17C63759-3D81-5348-B10E-862B23AB434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53550CE-0040-5C4A-BC04-87BCB024CA53}"/>
              </a:ext>
            </a:extLst>
          </p:cNvPr>
          <p:cNvSpPr>
            <a:spLocks noGrp="1"/>
          </p:cNvSpPr>
          <p:nvPr>
            <p:ph type="sldNum" sz="quarter" idx="12"/>
          </p:nvPr>
        </p:nvSpPr>
        <p:spPr/>
        <p:txBody>
          <a:bodyPr/>
          <a:lstStyle/>
          <a:p>
            <a:fld id="{CA9FCB72-FC88-0243-9593-620D0A84396B}" type="slidenum">
              <a:rPr lang="tr-TR" smtClean="0"/>
              <a:t>‹#›</a:t>
            </a:fld>
            <a:endParaRPr lang="tr-TR"/>
          </a:p>
        </p:txBody>
      </p:sp>
    </p:spTree>
    <p:extLst>
      <p:ext uri="{BB962C8B-B14F-4D97-AF65-F5344CB8AC3E}">
        <p14:creationId xmlns:p14="http://schemas.microsoft.com/office/powerpoint/2010/main" val="141354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5E78CC3-FA3C-4542-BF7D-5B1A9564FA7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A09B921-36C0-7A43-9391-D246ABA3DFB6}"/>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0CAB781F-3373-F644-9567-F82582DD59B0}"/>
              </a:ext>
            </a:extLst>
          </p:cNvPr>
          <p:cNvSpPr>
            <a:spLocks noGrp="1"/>
          </p:cNvSpPr>
          <p:nvPr>
            <p:ph type="dt" sz="half" idx="10"/>
          </p:nvPr>
        </p:nvSpPr>
        <p:spPr/>
        <p:txBody>
          <a:bodyPr/>
          <a:lstStyle/>
          <a:p>
            <a:fld id="{79D0FC6A-0DF8-6148-9CD1-C39EF9568884}" type="datetimeFigureOut">
              <a:rPr lang="tr-TR" smtClean="0"/>
              <a:t>5.05.2020</a:t>
            </a:fld>
            <a:endParaRPr lang="tr-TR"/>
          </a:p>
        </p:txBody>
      </p:sp>
      <p:sp>
        <p:nvSpPr>
          <p:cNvPr id="5" name="Alt Bilgi Yer Tutucusu 4">
            <a:extLst>
              <a:ext uri="{FF2B5EF4-FFF2-40B4-BE49-F238E27FC236}">
                <a16:creationId xmlns:a16="http://schemas.microsoft.com/office/drawing/2014/main" id="{F59EC374-1561-BE4B-AAA2-778F43342A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E6AB4F-B9E0-FB4D-8CF5-3D21BE0E34AB}"/>
              </a:ext>
            </a:extLst>
          </p:cNvPr>
          <p:cNvSpPr>
            <a:spLocks noGrp="1"/>
          </p:cNvSpPr>
          <p:nvPr>
            <p:ph type="sldNum" sz="quarter" idx="12"/>
          </p:nvPr>
        </p:nvSpPr>
        <p:spPr/>
        <p:txBody>
          <a:bodyPr/>
          <a:lstStyle/>
          <a:p>
            <a:fld id="{CA9FCB72-FC88-0243-9593-620D0A84396B}" type="slidenum">
              <a:rPr lang="tr-TR" smtClean="0"/>
              <a:t>‹#›</a:t>
            </a:fld>
            <a:endParaRPr lang="tr-TR"/>
          </a:p>
        </p:txBody>
      </p:sp>
    </p:spTree>
    <p:extLst>
      <p:ext uri="{BB962C8B-B14F-4D97-AF65-F5344CB8AC3E}">
        <p14:creationId xmlns:p14="http://schemas.microsoft.com/office/powerpoint/2010/main" val="4188849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7DF46D6-112C-FF40-86E9-E8748F9D003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9FBEB10-7F6D-F340-A911-01A7088C58B3}"/>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1153A31D-1ABB-5447-B3DA-4B343272E215}"/>
              </a:ext>
            </a:extLst>
          </p:cNvPr>
          <p:cNvSpPr>
            <a:spLocks noGrp="1"/>
          </p:cNvSpPr>
          <p:nvPr>
            <p:ph type="dt" sz="half" idx="10"/>
          </p:nvPr>
        </p:nvSpPr>
        <p:spPr/>
        <p:txBody>
          <a:bodyPr/>
          <a:lstStyle/>
          <a:p>
            <a:fld id="{79D0FC6A-0DF8-6148-9CD1-C39EF9568884}" type="datetimeFigureOut">
              <a:rPr lang="tr-TR" smtClean="0"/>
              <a:t>5.05.2020</a:t>
            </a:fld>
            <a:endParaRPr lang="tr-TR"/>
          </a:p>
        </p:txBody>
      </p:sp>
      <p:sp>
        <p:nvSpPr>
          <p:cNvPr id="5" name="Alt Bilgi Yer Tutucusu 4">
            <a:extLst>
              <a:ext uri="{FF2B5EF4-FFF2-40B4-BE49-F238E27FC236}">
                <a16:creationId xmlns:a16="http://schemas.microsoft.com/office/drawing/2014/main" id="{05805EA5-A5E0-AF43-91FC-EF37B4FB1ED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60343C-0CFE-3D49-8F7E-25143F2586E0}"/>
              </a:ext>
            </a:extLst>
          </p:cNvPr>
          <p:cNvSpPr>
            <a:spLocks noGrp="1"/>
          </p:cNvSpPr>
          <p:nvPr>
            <p:ph type="sldNum" sz="quarter" idx="12"/>
          </p:nvPr>
        </p:nvSpPr>
        <p:spPr/>
        <p:txBody>
          <a:bodyPr/>
          <a:lstStyle/>
          <a:p>
            <a:fld id="{CA9FCB72-FC88-0243-9593-620D0A84396B}" type="slidenum">
              <a:rPr lang="tr-TR" smtClean="0"/>
              <a:t>‹#›</a:t>
            </a:fld>
            <a:endParaRPr lang="tr-TR"/>
          </a:p>
        </p:txBody>
      </p:sp>
    </p:spTree>
    <p:extLst>
      <p:ext uri="{BB962C8B-B14F-4D97-AF65-F5344CB8AC3E}">
        <p14:creationId xmlns:p14="http://schemas.microsoft.com/office/powerpoint/2010/main" val="162858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239FC4E-0737-7748-90B4-9B2EE243FF4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5FEF39D-0141-BF46-9D94-7C60C1DAFF7D}"/>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D9BA776E-D6C2-AA45-AC3F-05C4783AC919}"/>
              </a:ext>
            </a:extLst>
          </p:cNvPr>
          <p:cNvSpPr>
            <a:spLocks noGrp="1"/>
          </p:cNvSpPr>
          <p:nvPr>
            <p:ph type="dt" sz="half" idx="10"/>
          </p:nvPr>
        </p:nvSpPr>
        <p:spPr/>
        <p:txBody>
          <a:bodyPr/>
          <a:lstStyle/>
          <a:p>
            <a:fld id="{79D0FC6A-0DF8-6148-9CD1-C39EF9568884}" type="datetimeFigureOut">
              <a:rPr lang="tr-TR" smtClean="0"/>
              <a:t>5.05.2020</a:t>
            </a:fld>
            <a:endParaRPr lang="tr-TR"/>
          </a:p>
        </p:txBody>
      </p:sp>
      <p:sp>
        <p:nvSpPr>
          <p:cNvPr id="5" name="Alt Bilgi Yer Tutucusu 4">
            <a:extLst>
              <a:ext uri="{FF2B5EF4-FFF2-40B4-BE49-F238E27FC236}">
                <a16:creationId xmlns:a16="http://schemas.microsoft.com/office/drawing/2014/main" id="{F8CD714B-192F-8B4A-8DE8-7E1C3E55436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38E2C56-93C1-5343-B2C5-AF5924C27164}"/>
              </a:ext>
            </a:extLst>
          </p:cNvPr>
          <p:cNvSpPr>
            <a:spLocks noGrp="1"/>
          </p:cNvSpPr>
          <p:nvPr>
            <p:ph type="sldNum" sz="quarter" idx="12"/>
          </p:nvPr>
        </p:nvSpPr>
        <p:spPr/>
        <p:txBody>
          <a:bodyPr/>
          <a:lstStyle/>
          <a:p>
            <a:fld id="{CA9FCB72-FC88-0243-9593-620D0A84396B}" type="slidenum">
              <a:rPr lang="tr-TR" smtClean="0"/>
              <a:t>‹#›</a:t>
            </a:fld>
            <a:endParaRPr lang="tr-TR"/>
          </a:p>
        </p:txBody>
      </p:sp>
    </p:spTree>
    <p:extLst>
      <p:ext uri="{BB962C8B-B14F-4D97-AF65-F5344CB8AC3E}">
        <p14:creationId xmlns:p14="http://schemas.microsoft.com/office/powerpoint/2010/main" val="9709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460C1B9-8A5B-A54E-8BC3-3D4B82672D8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1DF2F9F-9B1C-BA4E-A205-400256027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F64C43F3-1DE2-D249-BF2E-BEB6E5F4DF4B}"/>
              </a:ext>
            </a:extLst>
          </p:cNvPr>
          <p:cNvSpPr>
            <a:spLocks noGrp="1"/>
          </p:cNvSpPr>
          <p:nvPr>
            <p:ph type="dt" sz="half" idx="10"/>
          </p:nvPr>
        </p:nvSpPr>
        <p:spPr/>
        <p:txBody>
          <a:bodyPr/>
          <a:lstStyle/>
          <a:p>
            <a:fld id="{79D0FC6A-0DF8-6148-9CD1-C39EF9568884}" type="datetimeFigureOut">
              <a:rPr lang="tr-TR" smtClean="0"/>
              <a:t>5.05.2020</a:t>
            </a:fld>
            <a:endParaRPr lang="tr-TR"/>
          </a:p>
        </p:txBody>
      </p:sp>
      <p:sp>
        <p:nvSpPr>
          <p:cNvPr id="5" name="Alt Bilgi Yer Tutucusu 4">
            <a:extLst>
              <a:ext uri="{FF2B5EF4-FFF2-40B4-BE49-F238E27FC236}">
                <a16:creationId xmlns:a16="http://schemas.microsoft.com/office/drawing/2014/main" id="{3A6DF8A3-4EE4-4A42-B56F-E7A88EB734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E970E3E-F468-D74F-B500-079C9276C9BE}"/>
              </a:ext>
            </a:extLst>
          </p:cNvPr>
          <p:cNvSpPr>
            <a:spLocks noGrp="1"/>
          </p:cNvSpPr>
          <p:nvPr>
            <p:ph type="sldNum" sz="quarter" idx="12"/>
          </p:nvPr>
        </p:nvSpPr>
        <p:spPr/>
        <p:txBody>
          <a:bodyPr/>
          <a:lstStyle/>
          <a:p>
            <a:fld id="{CA9FCB72-FC88-0243-9593-620D0A84396B}" type="slidenum">
              <a:rPr lang="tr-TR" smtClean="0"/>
              <a:t>‹#›</a:t>
            </a:fld>
            <a:endParaRPr lang="tr-TR"/>
          </a:p>
        </p:txBody>
      </p:sp>
    </p:spTree>
    <p:extLst>
      <p:ext uri="{BB962C8B-B14F-4D97-AF65-F5344CB8AC3E}">
        <p14:creationId xmlns:p14="http://schemas.microsoft.com/office/powerpoint/2010/main" val="211410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18F7AEA-5E8F-AB4D-BD4C-31FC95D863F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A29FDA1-5E61-B348-B4BE-0DD4BB304CF4}"/>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130CD4FC-EA0E-FB4C-A74E-2DAAE53CB72F}"/>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63FFF7ED-CFC2-964B-8A13-D71C68971230}"/>
              </a:ext>
            </a:extLst>
          </p:cNvPr>
          <p:cNvSpPr>
            <a:spLocks noGrp="1"/>
          </p:cNvSpPr>
          <p:nvPr>
            <p:ph type="dt" sz="half" idx="10"/>
          </p:nvPr>
        </p:nvSpPr>
        <p:spPr/>
        <p:txBody>
          <a:bodyPr/>
          <a:lstStyle/>
          <a:p>
            <a:fld id="{79D0FC6A-0DF8-6148-9CD1-C39EF9568884}" type="datetimeFigureOut">
              <a:rPr lang="tr-TR" smtClean="0"/>
              <a:t>5.05.2020</a:t>
            </a:fld>
            <a:endParaRPr lang="tr-TR"/>
          </a:p>
        </p:txBody>
      </p:sp>
      <p:sp>
        <p:nvSpPr>
          <p:cNvPr id="6" name="Alt Bilgi Yer Tutucusu 5">
            <a:extLst>
              <a:ext uri="{FF2B5EF4-FFF2-40B4-BE49-F238E27FC236}">
                <a16:creationId xmlns:a16="http://schemas.microsoft.com/office/drawing/2014/main" id="{63690DE6-39EC-0F43-AE2A-0481BB506A2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7BB6BA8-05DD-764B-839E-43614E0E49B0}"/>
              </a:ext>
            </a:extLst>
          </p:cNvPr>
          <p:cNvSpPr>
            <a:spLocks noGrp="1"/>
          </p:cNvSpPr>
          <p:nvPr>
            <p:ph type="sldNum" sz="quarter" idx="12"/>
          </p:nvPr>
        </p:nvSpPr>
        <p:spPr/>
        <p:txBody>
          <a:bodyPr/>
          <a:lstStyle/>
          <a:p>
            <a:fld id="{CA9FCB72-FC88-0243-9593-620D0A84396B}" type="slidenum">
              <a:rPr lang="tr-TR" smtClean="0"/>
              <a:t>‹#›</a:t>
            </a:fld>
            <a:endParaRPr lang="tr-TR"/>
          </a:p>
        </p:txBody>
      </p:sp>
    </p:spTree>
    <p:extLst>
      <p:ext uri="{BB962C8B-B14F-4D97-AF65-F5344CB8AC3E}">
        <p14:creationId xmlns:p14="http://schemas.microsoft.com/office/powerpoint/2010/main" val="31839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4C24A6-F1A6-BA4C-95F7-B089C2A590C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5F41284-0030-B740-B92D-7E268949F5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8F75C643-6E48-9F43-9A41-A0A3C75409FC}"/>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FB488868-0508-E147-A455-70F700B7E1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B36546E4-0127-5346-96A5-2219399A991F}"/>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3B178311-DB40-C747-A9FF-579C2333958F}"/>
              </a:ext>
            </a:extLst>
          </p:cNvPr>
          <p:cNvSpPr>
            <a:spLocks noGrp="1"/>
          </p:cNvSpPr>
          <p:nvPr>
            <p:ph type="dt" sz="half" idx="10"/>
          </p:nvPr>
        </p:nvSpPr>
        <p:spPr/>
        <p:txBody>
          <a:bodyPr/>
          <a:lstStyle/>
          <a:p>
            <a:fld id="{79D0FC6A-0DF8-6148-9CD1-C39EF9568884}" type="datetimeFigureOut">
              <a:rPr lang="tr-TR" smtClean="0"/>
              <a:t>5.05.2020</a:t>
            </a:fld>
            <a:endParaRPr lang="tr-TR"/>
          </a:p>
        </p:txBody>
      </p:sp>
      <p:sp>
        <p:nvSpPr>
          <p:cNvPr id="8" name="Alt Bilgi Yer Tutucusu 7">
            <a:extLst>
              <a:ext uri="{FF2B5EF4-FFF2-40B4-BE49-F238E27FC236}">
                <a16:creationId xmlns:a16="http://schemas.microsoft.com/office/drawing/2014/main" id="{7755176A-B6E4-A74C-91D9-A6A2E007540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2EA6717-1EA7-B648-ABA2-AEEAF341746D}"/>
              </a:ext>
            </a:extLst>
          </p:cNvPr>
          <p:cNvSpPr>
            <a:spLocks noGrp="1"/>
          </p:cNvSpPr>
          <p:nvPr>
            <p:ph type="sldNum" sz="quarter" idx="12"/>
          </p:nvPr>
        </p:nvSpPr>
        <p:spPr/>
        <p:txBody>
          <a:bodyPr/>
          <a:lstStyle/>
          <a:p>
            <a:fld id="{CA9FCB72-FC88-0243-9593-620D0A84396B}" type="slidenum">
              <a:rPr lang="tr-TR" smtClean="0"/>
              <a:t>‹#›</a:t>
            </a:fld>
            <a:endParaRPr lang="tr-TR"/>
          </a:p>
        </p:txBody>
      </p:sp>
    </p:spTree>
    <p:extLst>
      <p:ext uri="{BB962C8B-B14F-4D97-AF65-F5344CB8AC3E}">
        <p14:creationId xmlns:p14="http://schemas.microsoft.com/office/powerpoint/2010/main" val="346197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C696573-5D57-4C4F-9C63-086836F78E0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81D54CD-061B-5942-AB28-EC5737082FD8}"/>
              </a:ext>
            </a:extLst>
          </p:cNvPr>
          <p:cNvSpPr>
            <a:spLocks noGrp="1"/>
          </p:cNvSpPr>
          <p:nvPr>
            <p:ph type="dt" sz="half" idx="10"/>
          </p:nvPr>
        </p:nvSpPr>
        <p:spPr/>
        <p:txBody>
          <a:bodyPr/>
          <a:lstStyle/>
          <a:p>
            <a:fld id="{79D0FC6A-0DF8-6148-9CD1-C39EF9568884}" type="datetimeFigureOut">
              <a:rPr lang="tr-TR" smtClean="0"/>
              <a:t>5.05.2020</a:t>
            </a:fld>
            <a:endParaRPr lang="tr-TR"/>
          </a:p>
        </p:txBody>
      </p:sp>
      <p:sp>
        <p:nvSpPr>
          <p:cNvPr id="4" name="Alt Bilgi Yer Tutucusu 3">
            <a:extLst>
              <a:ext uri="{FF2B5EF4-FFF2-40B4-BE49-F238E27FC236}">
                <a16:creationId xmlns:a16="http://schemas.microsoft.com/office/drawing/2014/main" id="{1972A6FD-BD55-704D-8CA5-D785EDEA142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32F8E07-9A21-0242-A4B0-5D0B708BB582}"/>
              </a:ext>
            </a:extLst>
          </p:cNvPr>
          <p:cNvSpPr>
            <a:spLocks noGrp="1"/>
          </p:cNvSpPr>
          <p:nvPr>
            <p:ph type="sldNum" sz="quarter" idx="12"/>
          </p:nvPr>
        </p:nvSpPr>
        <p:spPr/>
        <p:txBody>
          <a:bodyPr/>
          <a:lstStyle/>
          <a:p>
            <a:fld id="{CA9FCB72-FC88-0243-9593-620D0A84396B}" type="slidenum">
              <a:rPr lang="tr-TR" smtClean="0"/>
              <a:t>‹#›</a:t>
            </a:fld>
            <a:endParaRPr lang="tr-TR"/>
          </a:p>
        </p:txBody>
      </p:sp>
    </p:spTree>
    <p:extLst>
      <p:ext uri="{BB962C8B-B14F-4D97-AF65-F5344CB8AC3E}">
        <p14:creationId xmlns:p14="http://schemas.microsoft.com/office/powerpoint/2010/main" val="1039756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97C5DF4-79FB-6443-BCDB-C9D0C68160F9}"/>
              </a:ext>
            </a:extLst>
          </p:cNvPr>
          <p:cNvSpPr>
            <a:spLocks noGrp="1"/>
          </p:cNvSpPr>
          <p:nvPr>
            <p:ph type="dt" sz="half" idx="10"/>
          </p:nvPr>
        </p:nvSpPr>
        <p:spPr/>
        <p:txBody>
          <a:bodyPr/>
          <a:lstStyle/>
          <a:p>
            <a:fld id="{79D0FC6A-0DF8-6148-9CD1-C39EF9568884}" type="datetimeFigureOut">
              <a:rPr lang="tr-TR" smtClean="0"/>
              <a:t>5.05.2020</a:t>
            </a:fld>
            <a:endParaRPr lang="tr-TR"/>
          </a:p>
        </p:txBody>
      </p:sp>
      <p:sp>
        <p:nvSpPr>
          <p:cNvPr id="3" name="Alt Bilgi Yer Tutucusu 2">
            <a:extLst>
              <a:ext uri="{FF2B5EF4-FFF2-40B4-BE49-F238E27FC236}">
                <a16:creationId xmlns:a16="http://schemas.microsoft.com/office/drawing/2014/main" id="{33A5241A-25DC-2141-BF5E-02895B33017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31CB54B-04D2-F243-B9BA-6C89EDD57791}"/>
              </a:ext>
            </a:extLst>
          </p:cNvPr>
          <p:cNvSpPr>
            <a:spLocks noGrp="1"/>
          </p:cNvSpPr>
          <p:nvPr>
            <p:ph type="sldNum" sz="quarter" idx="12"/>
          </p:nvPr>
        </p:nvSpPr>
        <p:spPr/>
        <p:txBody>
          <a:bodyPr/>
          <a:lstStyle/>
          <a:p>
            <a:fld id="{CA9FCB72-FC88-0243-9593-620D0A84396B}" type="slidenum">
              <a:rPr lang="tr-TR" smtClean="0"/>
              <a:t>‹#›</a:t>
            </a:fld>
            <a:endParaRPr lang="tr-TR"/>
          </a:p>
        </p:txBody>
      </p:sp>
    </p:spTree>
    <p:extLst>
      <p:ext uri="{BB962C8B-B14F-4D97-AF65-F5344CB8AC3E}">
        <p14:creationId xmlns:p14="http://schemas.microsoft.com/office/powerpoint/2010/main" val="696716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492B5D4-DCA9-1643-AA5C-96225E05957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5EF381A-34B8-9048-B32E-95344B446A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1D1A35D9-EEFB-F844-BEAF-51CB25469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3C2B1C52-C795-0147-9CBF-DC52988AAF85}"/>
              </a:ext>
            </a:extLst>
          </p:cNvPr>
          <p:cNvSpPr>
            <a:spLocks noGrp="1"/>
          </p:cNvSpPr>
          <p:nvPr>
            <p:ph type="dt" sz="half" idx="10"/>
          </p:nvPr>
        </p:nvSpPr>
        <p:spPr/>
        <p:txBody>
          <a:bodyPr/>
          <a:lstStyle/>
          <a:p>
            <a:fld id="{79D0FC6A-0DF8-6148-9CD1-C39EF9568884}" type="datetimeFigureOut">
              <a:rPr lang="tr-TR" smtClean="0"/>
              <a:t>5.05.2020</a:t>
            </a:fld>
            <a:endParaRPr lang="tr-TR"/>
          </a:p>
        </p:txBody>
      </p:sp>
      <p:sp>
        <p:nvSpPr>
          <p:cNvPr id="6" name="Alt Bilgi Yer Tutucusu 5">
            <a:extLst>
              <a:ext uri="{FF2B5EF4-FFF2-40B4-BE49-F238E27FC236}">
                <a16:creationId xmlns:a16="http://schemas.microsoft.com/office/drawing/2014/main" id="{3910C6A5-9A90-7743-9BA9-F2FA8FC128E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E1A6639-A4F2-DB4D-9241-A6DC71917BB0}"/>
              </a:ext>
            </a:extLst>
          </p:cNvPr>
          <p:cNvSpPr>
            <a:spLocks noGrp="1"/>
          </p:cNvSpPr>
          <p:nvPr>
            <p:ph type="sldNum" sz="quarter" idx="12"/>
          </p:nvPr>
        </p:nvSpPr>
        <p:spPr/>
        <p:txBody>
          <a:bodyPr/>
          <a:lstStyle/>
          <a:p>
            <a:fld id="{CA9FCB72-FC88-0243-9593-620D0A84396B}" type="slidenum">
              <a:rPr lang="tr-TR" smtClean="0"/>
              <a:t>‹#›</a:t>
            </a:fld>
            <a:endParaRPr lang="tr-TR"/>
          </a:p>
        </p:txBody>
      </p:sp>
    </p:spTree>
    <p:extLst>
      <p:ext uri="{BB962C8B-B14F-4D97-AF65-F5344CB8AC3E}">
        <p14:creationId xmlns:p14="http://schemas.microsoft.com/office/powerpoint/2010/main" val="93278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988ED3-8121-0B48-B337-6A9430C6CCD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6073748-7495-2946-98BE-D4BB723396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5C871F0-DC2C-FF4A-A079-54C4D2765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52689FCE-13A6-D04A-9029-39FDCDAFD372}"/>
              </a:ext>
            </a:extLst>
          </p:cNvPr>
          <p:cNvSpPr>
            <a:spLocks noGrp="1"/>
          </p:cNvSpPr>
          <p:nvPr>
            <p:ph type="dt" sz="half" idx="10"/>
          </p:nvPr>
        </p:nvSpPr>
        <p:spPr/>
        <p:txBody>
          <a:bodyPr/>
          <a:lstStyle/>
          <a:p>
            <a:fld id="{79D0FC6A-0DF8-6148-9CD1-C39EF9568884}" type="datetimeFigureOut">
              <a:rPr lang="tr-TR" smtClean="0"/>
              <a:t>5.05.2020</a:t>
            </a:fld>
            <a:endParaRPr lang="tr-TR"/>
          </a:p>
        </p:txBody>
      </p:sp>
      <p:sp>
        <p:nvSpPr>
          <p:cNvPr id="6" name="Alt Bilgi Yer Tutucusu 5">
            <a:extLst>
              <a:ext uri="{FF2B5EF4-FFF2-40B4-BE49-F238E27FC236}">
                <a16:creationId xmlns:a16="http://schemas.microsoft.com/office/drawing/2014/main" id="{018BF162-91E4-F444-843C-B443BCBCD51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608DF41-2BB1-304F-B0EE-B883F5A50FFE}"/>
              </a:ext>
            </a:extLst>
          </p:cNvPr>
          <p:cNvSpPr>
            <a:spLocks noGrp="1"/>
          </p:cNvSpPr>
          <p:nvPr>
            <p:ph type="sldNum" sz="quarter" idx="12"/>
          </p:nvPr>
        </p:nvSpPr>
        <p:spPr/>
        <p:txBody>
          <a:bodyPr/>
          <a:lstStyle/>
          <a:p>
            <a:fld id="{CA9FCB72-FC88-0243-9593-620D0A84396B}" type="slidenum">
              <a:rPr lang="tr-TR" smtClean="0"/>
              <a:t>‹#›</a:t>
            </a:fld>
            <a:endParaRPr lang="tr-TR"/>
          </a:p>
        </p:txBody>
      </p:sp>
    </p:spTree>
    <p:extLst>
      <p:ext uri="{BB962C8B-B14F-4D97-AF65-F5344CB8AC3E}">
        <p14:creationId xmlns:p14="http://schemas.microsoft.com/office/powerpoint/2010/main" val="296307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7194F88-15AA-6045-96F8-C262C1EA42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65117A0-6199-D34E-BB45-AA6944E238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A3261C47-52ED-9544-8574-6C1B24F7EC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0FC6A-0DF8-6148-9CD1-C39EF9568884}" type="datetimeFigureOut">
              <a:rPr lang="tr-TR" smtClean="0"/>
              <a:t>5.05.2020</a:t>
            </a:fld>
            <a:endParaRPr lang="tr-TR"/>
          </a:p>
        </p:txBody>
      </p:sp>
      <p:sp>
        <p:nvSpPr>
          <p:cNvPr id="5" name="Alt Bilgi Yer Tutucusu 4">
            <a:extLst>
              <a:ext uri="{FF2B5EF4-FFF2-40B4-BE49-F238E27FC236}">
                <a16:creationId xmlns:a16="http://schemas.microsoft.com/office/drawing/2014/main" id="{C2F4FECD-E2C0-DD43-9844-A57AF2F5F7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4183BAE-E6B5-A449-9BE7-78FFB2EBC8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FCB72-FC88-0243-9593-620D0A84396B}" type="slidenum">
              <a:rPr lang="tr-TR" smtClean="0"/>
              <a:t>‹#›</a:t>
            </a:fld>
            <a:endParaRPr lang="tr-TR"/>
          </a:p>
        </p:txBody>
      </p:sp>
    </p:spTree>
    <p:extLst>
      <p:ext uri="{BB962C8B-B14F-4D97-AF65-F5344CB8AC3E}">
        <p14:creationId xmlns:p14="http://schemas.microsoft.com/office/powerpoint/2010/main" val="3885516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3876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37E25A5A-4167-D34B-BC1E-00C387E627C3}"/>
              </a:ext>
            </a:extLst>
          </p:cNvPr>
          <p:cNvSpPr>
            <a:spLocks noGrp="1"/>
          </p:cNvSpPr>
          <p:nvPr>
            <p:ph type="ctrTitle"/>
          </p:nvPr>
        </p:nvSpPr>
        <p:spPr>
          <a:xfrm>
            <a:off x="524256" y="4767072"/>
            <a:ext cx="6594189" cy="1625210"/>
          </a:xfrm>
        </p:spPr>
        <p:txBody>
          <a:bodyPr vert="horz" lIns="91440" tIns="45720" rIns="91440" bIns="45720" rtlCol="0" anchor="ctr">
            <a:normAutofit fontScale="90000"/>
          </a:bodyPr>
          <a:lstStyle/>
          <a:p>
            <a:pPr algn="r"/>
            <a:r>
              <a:rPr lang="en-US" sz="4400" b="1" dirty="0">
                <a:solidFill>
                  <a:srgbClr val="FFFFFF"/>
                </a:solidFill>
              </a:rPr>
              <a:t>TR - EU Negotiation Process</a:t>
            </a:r>
            <a:br>
              <a:rPr lang="en-US" sz="4400" b="1" dirty="0">
                <a:solidFill>
                  <a:srgbClr val="FFFFFF"/>
                </a:solidFill>
              </a:rPr>
            </a:br>
            <a:r>
              <a:rPr lang="en-US" sz="4400" b="1" dirty="0">
                <a:solidFill>
                  <a:srgbClr val="FFFFFF"/>
                </a:solidFill>
              </a:rPr>
              <a:t>CHAPTER 11(Agricultural and Rural Development)</a:t>
            </a:r>
          </a:p>
        </p:txBody>
      </p:sp>
      <p:pic>
        <p:nvPicPr>
          <p:cNvPr id="6" name="Resim 5">
            <a:extLst>
              <a:ext uri="{FF2B5EF4-FFF2-40B4-BE49-F238E27FC236}">
                <a16:creationId xmlns:a16="http://schemas.microsoft.com/office/drawing/2014/main" id="{EE467050-BA90-B74E-BA69-C2D1843BA41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lt Başlık 2">
            <a:extLst>
              <a:ext uri="{FF2B5EF4-FFF2-40B4-BE49-F238E27FC236}">
                <a16:creationId xmlns:a16="http://schemas.microsoft.com/office/drawing/2014/main" id="{ED8D1A22-EB61-974A-A377-EA6DB463481E}"/>
              </a:ext>
            </a:extLst>
          </p:cNvPr>
          <p:cNvSpPr>
            <a:spLocks noGrp="1"/>
          </p:cNvSpPr>
          <p:nvPr>
            <p:ph type="subTitle" idx="1"/>
          </p:nvPr>
        </p:nvSpPr>
        <p:spPr>
          <a:xfrm>
            <a:off x="8029319" y="917725"/>
            <a:ext cx="3424739" cy="4852362"/>
          </a:xfrm>
        </p:spPr>
        <p:txBody>
          <a:bodyPr vert="horz" lIns="91440" tIns="45720" rIns="91440" bIns="45720" rtlCol="0" anchor="ctr">
            <a:normAutofit/>
          </a:bodyPr>
          <a:lstStyle/>
          <a:p>
            <a:pPr indent="-228600" algn="l">
              <a:buFont typeface="Arial" panose="020B0604020202020204" pitchFamily="34" charset="0"/>
              <a:buChar char="•"/>
            </a:pPr>
            <a:endParaRPr lang="en-US" sz="2000" dirty="0">
              <a:solidFill>
                <a:srgbClr val="FFFFFF"/>
              </a:solidFill>
            </a:endParaRPr>
          </a:p>
          <a:p>
            <a:pPr indent="-228600" algn="l">
              <a:buFont typeface="Arial" panose="020B0604020202020204" pitchFamily="34" charset="0"/>
              <a:buChar char="•"/>
            </a:pPr>
            <a:r>
              <a:rPr lang="en-US" sz="2000" dirty="0">
                <a:solidFill>
                  <a:srgbClr val="FFFFFF"/>
                </a:solidFill>
                <a:highlight>
                  <a:srgbClr val="008000"/>
                </a:highlight>
              </a:rPr>
              <a:t>CHAPTER 9</a:t>
            </a:r>
          </a:p>
          <a:p>
            <a:pPr indent="-228600" algn="l">
              <a:buFont typeface="Arial" panose="020B0604020202020204" pitchFamily="34" charset="0"/>
              <a:buChar char="•"/>
            </a:pPr>
            <a:endParaRPr lang="en-US" sz="2000" i="1" dirty="0">
              <a:solidFill>
                <a:srgbClr val="FFFFFF"/>
              </a:solidFill>
            </a:endParaRPr>
          </a:p>
          <a:p>
            <a:pPr indent="-228600" algn="l">
              <a:buFont typeface="Arial" panose="020B0604020202020204" pitchFamily="34" charset="0"/>
              <a:buChar char="•"/>
            </a:pPr>
            <a:endParaRPr lang="en-US" sz="2000" i="1" dirty="0">
              <a:solidFill>
                <a:srgbClr val="FFFFFF"/>
              </a:solidFill>
            </a:endParaRPr>
          </a:p>
          <a:p>
            <a:pPr indent="-228600" algn="l">
              <a:buFont typeface="Arial" panose="020B0604020202020204" pitchFamily="34" charset="0"/>
              <a:buChar char="•"/>
            </a:pPr>
            <a:r>
              <a:rPr lang="en-US" sz="2000" i="1" dirty="0">
                <a:solidFill>
                  <a:srgbClr val="FFFFFF"/>
                </a:solidFill>
              </a:rPr>
              <a:t>Res. Assist. PhD. </a:t>
            </a:r>
            <a:r>
              <a:rPr lang="en-US" sz="2000" i="1" dirty="0" err="1">
                <a:solidFill>
                  <a:srgbClr val="FFFFFF"/>
                </a:solidFill>
              </a:rPr>
              <a:t>Arzu</a:t>
            </a:r>
            <a:r>
              <a:rPr lang="en-US" sz="2000" i="1" dirty="0">
                <a:solidFill>
                  <a:srgbClr val="FFFFFF"/>
                </a:solidFill>
              </a:rPr>
              <a:t> </a:t>
            </a:r>
            <a:r>
              <a:rPr lang="en-US" sz="2000" i="1" dirty="0" err="1">
                <a:solidFill>
                  <a:srgbClr val="FFFFFF"/>
                </a:solidFill>
              </a:rPr>
              <a:t>Gökdai</a:t>
            </a:r>
            <a:endParaRPr lang="en-US" sz="2000" i="1" dirty="0">
              <a:solidFill>
                <a:srgbClr val="FFFFFF"/>
              </a:solidFill>
            </a:endParaRPr>
          </a:p>
          <a:p>
            <a:pPr indent="-228600" algn="l">
              <a:buFont typeface="Arial" panose="020B0604020202020204" pitchFamily="34" charset="0"/>
              <a:buChar char="•"/>
            </a:pPr>
            <a:endParaRPr lang="en-US" sz="2000" dirty="0">
              <a:solidFill>
                <a:srgbClr val="FFFFFF"/>
              </a:solidFill>
            </a:endParaRPr>
          </a:p>
        </p:txBody>
      </p:sp>
    </p:spTree>
    <p:extLst>
      <p:ext uri="{BB962C8B-B14F-4D97-AF65-F5344CB8AC3E}">
        <p14:creationId xmlns:p14="http://schemas.microsoft.com/office/powerpoint/2010/main" val="355243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8E32DF6E-D902-DE46-9A87-6572DB36267B}"/>
              </a:ext>
            </a:extLst>
          </p:cNvPr>
          <p:cNvSpPr>
            <a:spLocks noGrp="1"/>
          </p:cNvSpPr>
          <p:nvPr>
            <p:ph type="title"/>
          </p:nvPr>
        </p:nvSpPr>
        <p:spPr>
          <a:xfrm>
            <a:off x="838200" y="365125"/>
            <a:ext cx="5393361" cy="1325563"/>
          </a:xfrm>
        </p:spPr>
        <p:txBody>
          <a:bodyPr>
            <a:normAutofit/>
          </a:bodyPr>
          <a:lstStyle/>
          <a:p>
            <a:pPr algn="ctr"/>
            <a:r>
              <a:rPr lang="en" b="1" dirty="0"/>
              <a:t>Main Policy Areas of Chapter 11</a:t>
            </a:r>
            <a:endParaRPr lang="tr-TR" dirty="0"/>
          </a:p>
        </p:txBody>
      </p:sp>
      <p:sp>
        <p:nvSpPr>
          <p:cNvPr id="3" name="İçerik Yer Tutucusu 2">
            <a:extLst>
              <a:ext uri="{FF2B5EF4-FFF2-40B4-BE49-F238E27FC236}">
                <a16:creationId xmlns:a16="http://schemas.microsoft.com/office/drawing/2014/main" id="{0C4D880A-DED4-2348-8661-AFE023158E51}"/>
              </a:ext>
            </a:extLst>
          </p:cNvPr>
          <p:cNvSpPr>
            <a:spLocks noGrp="1"/>
          </p:cNvSpPr>
          <p:nvPr>
            <p:ph idx="1"/>
          </p:nvPr>
        </p:nvSpPr>
        <p:spPr>
          <a:xfrm>
            <a:off x="561911" y="2009960"/>
            <a:ext cx="5534089" cy="4651830"/>
          </a:xfrm>
        </p:spPr>
        <p:txBody>
          <a:bodyPr>
            <a:normAutofit/>
          </a:bodyPr>
          <a:lstStyle/>
          <a:p>
            <a:pPr marL="0" indent="0" algn="ctr">
              <a:buNone/>
            </a:pPr>
            <a:r>
              <a:rPr lang="en" sz="2200" dirty="0"/>
              <a:t>Apart from these support programs, member states also provide farmers with </a:t>
            </a:r>
            <a:r>
              <a:rPr lang="en" sz="2200" b="1" i="1" dirty="0"/>
              <a:t>special support for cotton within the direct payments mechanism, a special support program for the Aegean Islands</a:t>
            </a:r>
            <a:r>
              <a:rPr lang="en" sz="2200" dirty="0"/>
              <a:t>, </a:t>
            </a:r>
            <a:r>
              <a:rPr lang="en" sz="2200" b="1" i="1" dirty="0"/>
              <a:t>a special support program for regions with natural constraints and POSEI</a:t>
            </a:r>
            <a:r>
              <a:rPr lang="en" sz="2200" dirty="0"/>
              <a:t> (a definition developed for transoceanic islands connected to the European Union). </a:t>
            </a:r>
            <a:r>
              <a:rPr lang="en" sz="2200" b="1" i="1" dirty="0"/>
              <a:t>Direct payments are provided from the European Union budget. </a:t>
            </a:r>
            <a:r>
              <a:rPr lang="en" sz="2200" i="1" dirty="0"/>
              <a:t>Aid provided by member states from their national budgets is subject to state aid rules. </a:t>
            </a:r>
            <a:endParaRPr lang="tr-TR" sz="2200" i="1" dirty="0"/>
          </a:p>
        </p:txBody>
      </p:sp>
      <p:pic>
        <p:nvPicPr>
          <p:cNvPr id="4" name="Resim 3">
            <a:extLst>
              <a:ext uri="{FF2B5EF4-FFF2-40B4-BE49-F238E27FC236}">
                <a16:creationId xmlns:a16="http://schemas.microsoft.com/office/drawing/2014/main" id="{1CAF3C6D-5142-9144-BFD6-B04627A2154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9"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742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id="{F4321B9C-02CF-BB47-B23F-42262EFCE95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544661" y="323519"/>
            <a:ext cx="4323899" cy="6212748"/>
          </a:xfrm>
          <a:custGeom>
            <a:avLst/>
            <a:gdLst/>
            <a:ahLst/>
            <a:cxnLst/>
            <a:rect l="l" t="t" r="r" b="b"/>
            <a:pathLst>
              <a:path w="4323899" h="6212748">
                <a:moveTo>
                  <a:pt x="0" y="0"/>
                </a:moveTo>
                <a:lnTo>
                  <a:pt x="4323899" y="0"/>
                </a:lnTo>
                <a:lnTo>
                  <a:pt x="4323899" y="2864954"/>
                </a:lnTo>
                <a:lnTo>
                  <a:pt x="880454" y="6212748"/>
                </a:lnTo>
                <a:lnTo>
                  <a:pt x="0" y="6212748"/>
                </a:lnTo>
                <a:close/>
              </a:path>
            </a:pathLst>
          </a:custGeom>
        </p:spPr>
      </p:pic>
      <p:sp>
        <p:nvSpPr>
          <p:cNvPr id="13" name="Rectangle 12">
            <a:extLst>
              <a:ext uri="{FF2B5EF4-FFF2-40B4-BE49-F238E27FC236}">
                <a16:creationId xmlns:a16="http://schemas.microsoft.com/office/drawing/2014/main" id="{51C89C42-AF83-451A-81EA-472844755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4878F8AA-BD5A-8943-B769-6C24A4CD744E}"/>
              </a:ext>
            </a:extLst>
          </p:cNvPr>
          <p:cNvSpPr>
            <a:spLocks noGrp="1"/>
          </p:cNvSpPr>
          <p:nvPr>
            <p:ph type="title"/>
          </p:nvPr>
        </p:nvSpPr>
        <p:spPr>
          <a:xfrm>
            <a:off x="523997" y="813461"/>
            <a:ext cx="5503072" cy="438282"/>
          </a:xfrm>
        </p:spPr>
        <p:txBody>
          <a:bodyPr>
            <a:normAutofit fontScale="90000"/>
          </a:bodyPr>
          <a:lstStyle/>
          <a:p>
            <a:pPr algn="ctr"/>
            <a:r>
              <a:rPr lang="tr-TR" sz="3600" dirty="0"/>
              <a:t>Content of </a:t>
            </a:r>
            <a:r>
              <a:rPr lang="tr-TR" sz="3600" dirty="0" err="1"/>
              <a:t>Chapter</a:t>
            </a:r>
            <a:r>
              <a:rPr lang="tr-TR" sz="3600" dirty="0"/>
              <a:t> 11</a:t>
            </a:r>
          </a:p>
        </p:txBody>
      </p:sp>
      <p:sp>
        <p:nvSpPr>
          <p:cNvPr id="3" name="İçerik Yer Tutucusu 2">
            <a:extLst>
              <a:ext uri="{FF2B5EF4-FFF2-40B4-BE49-F238E27FC236}">
                <a16:creationId xmlns:a16="http://schemas.microsoft.com/office/drawing/2014/main" id="{9422624E-6D72-F949-B0FF-A24CADF38B23}"/>
              </a:ext>
            </a:extLst>
          </p:cNvPr>
          <p:cNvSpPr>
            <a:spLocks noGrp="1"/>
          </p:cNvSpPr>
          <p:nvPr>
            <p:ph idx="1"/>
          </p:nvPr>
        </p:nvSpPr>
        <p:spPr>
          <a:xfrm>
            <a:off x="641773" y="1344239"/>
            <a:ext cx="6483422" cy="5032810"/>
          </a:xfrm>
        </p:spPr>
        <p:txBody>
          <a:bodyPr anchor="t">
            <a:normAutofit fontScale="47500" lnSpcReduction="20000"/>
          </a:bodyPr>
          <a:lstStyle/>
          <a:p>
            <a:pPr marL="0" indent="0" algn="ctr">
              <a:buNone/>
            </a:pPr>
            <a:r>
              <a:rPr lang="tr-TR" sz="4500" b="1" i="1" dirty="0" err="1"/>
              <a:t>This</a:t>
            </a:r>
            <a:r>
              <a:rPr lang="tr-TR" sz="4500" b="1" i="1" dirty="0"/>
              <a:t> </a:t>
            </a:r>
            <a:r>
              <a:rPr lang="tr-TR" sz="4500" b="1" i="1" dirty="0" err="1"/>
              <a:t>chapter</a:t>
            </a:r>
            <a:r>
              <a:rPr lang="tr-TR" sz="4500" b="1" i="1" dirty="0"/>
              <a:t> </a:t>
            </a:r>
            <a:r>
              <a:rPr lang="tr-TR" sz="4500" b="1" i="1" dirty="0" err="1"/>
              <a:t>covers</a:t>
            </a:r>
            <a:r>
              <a:rPr lang="tr-TR" sz="4500" b="1" i="1" dirty="0"/>
              <a:t> </a:t>
            </a:r>
            <a:r>
              <a:rPr lang="tr-TR" sz="4500" b="1" i="1" dirty="0" err="1"/>
              <a:t>the</a:t>
            </a:r>
            <a:r>
              <a:rPr lang="tr-TR" sz="4500" b="1" i="1" dirty="0"/>
              <a:t> </a:t>
            </a:r>
            <a:r>
              <a:rPr lang="tr-TR" sz="4500" b="1" i="1" dirty="0" err="1"/>
              <a:t>principles</a:t>
            </a:r>
            <a:r>
              <a:rPr lang="tr-TR" sz="4500" b="1" i="1" dirty="0"/>
              <a:t> of CAP </a:t>
            </a:r>
            <a:r>
              <a:rPr lang="tr-TR" sz="4500" b="1" i="1" dirty="0" err="1"/>
              <a:t>and</a:t>
            </a:r>
            <a:r>
              <a:rPr lang="tr-TR" sz="4500" b="1" i="1" dirty="0"/>
              <a:t> EU </a:t>
            </a:r>
            <a:r>
              <a:rPr lang="tr-TR" sz="4500" b="1" i="1" dirty="0" err="1"/>
              <a:t>Rural</a:t>
            </a:r>
            <a:r>
              <a:rPr lang="tr-TR" sz="4500" b="1" i="1" dirty="0"/>
              <a:t> Development </a:t>
            </a:r>
            <a:r>
              <a:rPr lang="tr-TR" sz="4500" b="1" i="1" dirty="0" err="1"/>
              <a:t>Policy</a:t>
            </a:r>
            <a:r>
              <a:rPr lang="tr-TR" sz="4500" b="1" i="1" dirty="0"/>
              <a:t>. </a:t>
            </a:r>
            <a:r>
              <a:rPr lang="tr-TR" sz="4500" b="1" i="1" dirty="0" err="1"/>
              <a:t>In</a:t>
            </a:r>
            <a:r>
              <a:rPr lang="tr-TR" sz="4500" b="1" i="1" dirty="0"/>
              <a:t> </a:t>
            </a:r>
            <a:r>
              <a:rPr lang="tr-TR" sz="4500" b="1" i="1" dirty="0" err="1"/>
              <a:t>terms</a:t>
            </a:r>
            <a:r>
              <a:rPr lang="tr-TR" sz="4500" b="1" i="1" dirty="0"/>
              <a:t> of CAP </a:t>
            </a:r>
            <a:r>
              <a:rPr lang="tr-TR" sz="4500" b="1" i="1" dirty="0" err="1"/>
              <a:t>there</a:t>
            </a:r>
            <a:r>
              <a:rPr lang="tr-TR" sz="4500" b="1" i="1" dirty="0"/>
              <a:t> </a:t>
            </a:r>
            <a:r>
              <a:rPr lang="tr-TR" sz="4500" b="1" i="1" dirty="0" err="1"/>
              <a:t>are</a:t>
            </a:r>
            <a:r>
              <a:rPr lang="tr-TR" sz="4500" b="1" i="1" dirty="0"/>
              <a:t> </a:t>
            </a:r>
            <a:r>
              <a:rPr lang="tr-TR" sz="4500" b="1" i="1" dirty="0" err="1"/>
              <a:t>some</a:t>
            </a:r>
            <a:r>
              <a:rPr lang="tr-TR" sz="4500" b="1" i="1" dirty="0"/>
              <a:t> </a:t>
            </a:r>
            <a:r>
              <a:rPr lang="tr-TR" sz="4500" b="1" i="1" dirty="0" err="1"/>
              <a:t>subjects</a:t>
            </a:r>
            <a:r>
              <a:rPr lang="tr-TR" sz="4500" b="1" i="1" dirty="0"/>
              <a:t> </a:t>
            </a:r>
            <a:r>
              <a:rPr lang="tr-TR" sz="4500" b="1" i="1" dirty="0" err="1"/>
              <a:t>such</a:t>
            </a:r>
            <a:r>
              <a:rPr lang="tr-TR" sz="4500" b="1" i="1" dirty="0"/>
              <a:t> as;</a:t>
            </a:r>
          </a:p>
          <a:p>
            <a:pPr algn="ctr"/>
            <a:r>
              <a:rPr lang="tr-TR" sz="4500" dirty="0" err="1"/>
              <a:t>The</a:t>
            </a:r>
            <a:r>
              <a:rPr lang="tr-TR" sz="4500" dirty="0"/>
              <a:t> </a:t>
            </a:r>
            <a:r>
              <a:rPr lang="tr-TR" sz="4500" dirty="0" err="1"/>
              <a:t>subsidies</a:t>
            </a:r>
            <a:r>
              <a:rPr lang="tr-TR" sz="4500" dirty="0"/>
              <a:t> </a:t>
            </a:r>
            <a:r>
              <a:rPr lang="tr-TR" sz="4500" dirty="0" err="1"/>
              <a:t>for</a:t>
            </a:r>
            <a:r>
              <a:rPr lang="tr-TR" sz="4500" dirty="0"/>
              <a:t> </a:t>
            </a:r>
            <a:r>
              <a:rPr lang="tr-TR" sz="4500" dirty="0" err="1"/>
              <a:t>agricultural</a:t>
            </a:r>
            <a:r>
              <a:rPr lang="tr-TR" sz="4500" dirty="0"/>
              <a:t> </a:t>
            </a:r>
            <a:r>
              <a:rPr lang="tr-TR" sz="4500" dirty="0" err="1"/>
              <a:t>sector</a:t>
            </a:r>
            <a:r>
              <a:rPr lang="tr-TR" sz="4500" dirty="0"/>
              <a:t> </a:t>
            </a:r>
            <a:r>
              <a:rPr lang="tr-TR" sz="4500" dirty="0" err="1"/>
              <a:t>from</a:t>
            </a:r>
            <a:r>
              <a:rPr lang="tr-TR" sz="4500" dirty="0"/>
              <a:t> EU </a:t>
            </a:r>
            <a:r>
              <a:rPr lang="tr-TR" sz="4500" dirty="0" err="1"/>
              <a:t>budget</a:t>
            </a:r>
            <a:endParaRPr lang="tr-TR" sz="4500" dirty="0"/>
          </a:p>
          <a:p>
            <a:pPr algn="ctr"/>
            <a:r>
              <a:rPr lang="tr-TR" sz="4500" dirty="0" err="1"/>
              <a:t>The</a:t>
            </a:r>
            <a:r>
              <a:rPr lang="tr-TR" sz="4500" dirty="0"/>
              <a:t> </a:t>
            </a:r>
            <a:r>
              <a:rPr lang="tr-TR" sz="4500" dirty="0" err="1"/>
              <a:t>systems</a:t>
            </a:r>
            <a:r>
              <a:rPr lang="tr-TR" sz="4500" dirty="0"/>
              <a:t> </a:t>
            </a:r>
            <a:r>
              <a:rPr lang="tr-TR" sz="4500" dirty="0" err="1"/>
              <a:t>which</a:t>
            </a:r>
            <a:r>
              <a:rPr lang="tr-TR" sz="4500" dirty="0"/>
              <a:t> </a:t>
            </a:r>
            <a:r>
              <a:rPr lang="tr-TR" sz="4500" dirty="0" err="1"/>
              <a:t>are</a:t>
            </a:r>
            <a:r>
              <a:rPr lang="tr-TR" sz="4500" dirty="0"/>
              <a:t> </a:t>
            </a:r>
            <a:r>
              <a:rPr lang="tr-TR" sz="4500" dirty="0" err="1"/>
              <a:t>used</a:t>
            </a:r>
            <a:r>
              <a:rPr lang="tr-TR" sz="4500" dirty="0"/>
              <a:t> </a:t>
            </a:r>
            <a:r>
              <a:rPr lang="tr-TR" sz="4500" dirty="0" err="1"/>
              <a:t>for</a:t>
            </a:r>
            <a:r>
              <a:rPr lang="tr-TR" sz="4500" dirty="0"/>
              <a:t> </a:t>
            </a:r>
            <a:r>
              <a:rPr lang="tr-TR" sz="4500" dirty="0" err="1"/>
              <a:t>the</a:t>
            </a:r>
            <a:r>
              <a:rPr lang="tr-TR" sz="4500" dirty="0"/>
              <a:t> </a:t>
            </a:r>
            <a:r>
              <a:rPr lang="tr-TR" sz="4500" dirty="0" err="1"/>
              <a:t>management</a:t>
            </a:r>
            <a:r>
              <a:rPr lang="tr-TR" sz="4500" dirty="0"/>
              <a:t> </a:t>
            </a:r>
            <a:r>
              <a:rPr lang="tr-TR" sz="4500" dirty="0" err="1"/>
              <a:t>and</a:t>
            </a:r>
            <a:r>
              <a:rPr lang="tr-TR" sz="4500" dirty="0"/>
              <a:t> </a:t>
            </a:r>
            <a:r>
              <a:rPr lang="tr-TR" sz="4500" dirty="0" err="1"/>
              <a:t>control</a:t>
            </a:r>
            <a:r>
              <a:rPr lang="tr-TR" sz="4500" dirty="0"/>
              <a:t> of </a:t>
            </a:r>
            <a:r>
              <a:rPr lang="tr-TR" sz="4500" dirty="0" err="1"/>
              <a:t>subsidies</a:t>
            </a:r>
            <a:r>
              <a:rPr lang="tr-TR" sz="4500" dirty="0"/>
              <a:t> </a:t>
            </a:r>
            <a:r>
              <a:rPr lang="tr-TR" sz="4500" dirty="0" err="1"/>
              <a:t>practices</a:t>
            </a:r>
            <a:endParaRPr lang="tr-TR" sz="4500" dirty="0"/>
          </a:p>
          <a:p>
            <a:pPr algn="ctr"/>
            <a:r>
              <a:rPr lang="tr-TR" sz="4500" dirty="0" err="1"/>
              <a:t>Government</a:t>
            </a:r>
            <a:r>
              <a:rPr lang="tr-TR" sz="4500" dirty="0"/>
              <a:t> </a:t>
            </a:r>
            <a:r>
              <a:rPr lang="tr-TR" sz="4500" dirty="0" err="1"/>
              <a:t>investments</a:t>
            </a:r>
            <a:r>
              <a:rPr lang="tr-TR" sz="4500" dirty="0"/>
              <a:t> </a:t>
            </a:r>
            <a:r>
              <a:rPr lang="tr-TR" sz="4500" dirty="0" err="1"/>
              <a:t>for</a:t>
            </a:r>
            <a:r>
              <a:rPr lang="tr-TR" sz="4500" dirty="0"/>
              <a:t> </a:t>
            </a:r>
            <a:r>
              <a:rPr lang="tr-TR" sz="4500" dirty="0" err="1"/>
              <a:t>sector</a:t>
            </a:r>
            <a:endParaRPr lang="tr-TR" sz="4500" dirty="0"/>
          </a:p>
          <a:p>
            <a:pPr algn="ctr"/>
            <a:r>
              <a:rPr lang="tr-TR" sz="4500" dirty="0"/>
              <a:t>Market </a:t>
            </a:r>
            <a:r>
              <a:rPr lang="tr-TR" sz="4500" dirty="0" err="1"/>
              <a:t>precautions</a:t>
            </a:r>
            <a:r>
              <a:rPr lang="tr-TR" sz="4500" dirty="0"/>
              <a:t> </a:t>
            </a:r>
            <a:r>
              <a:rPr lang="tr-TR" sz="4500" dirty="0" err="1"/>
              <a:t>for</a:t>
            </a:r>
            <a:r>
              <a:rPr lang="tr-TR" sz="4500" dirty="0"/>
              <a:t> </a:t>
            </a:r>
            <a:r>
              <a:rPr lang="tr-TR" sz="4500" dirty="0" err="1"/>
              <a:t>the</a:t>
            </a:r>
            <a:r>
              <a:rPr lang="tr-TR" sz="4500" dirty="0"/>
              <a:t> </a:t>
            </a:r>
            <a:r>
              <a:rPr lang="tr-TR" sz="4500" dirty="0" err="1"/>
              <a:t>products</a:t>
            </a:r>
            <a:r>
              <a:rPr lang="tr-TR" sz="4500" dirty="0"/>
              <a:t> </a:t>
            </a:r>
            <a:r>
              <a:rPr lang="tr-TR" sz="4500" dirty="0" err="1"/>
              <a:t>exist</a:t>
            </a:r>
            <a:r>
              <a:rPr lang="tr-TR" sz="4500" dirty="0"/>
              <a:t> in CMO</a:t>
            </a:r>
          </a:p>
          <a:p>
            <a:pPr algn="ctr"/>
            <a:r>
              <a:rPr lang="tr-TR" sz="4500" dirty="0"/>
              <a:t> Marketing </a:t>
            </a:r>
            <a:r>
              <a:rPr lang="tr-TR" sz="4500" dirty="0" err="1"/>
              <a:t>standards</a:t>
            </a:r>
            <a:r>
              <a:rPr lang="tr-TR" sz="4500" dirty="0"/>
              <a:t> </a:t>
            </a:r>
            <a:r>
              <a:rPr lang="tr-TR" sz="4500" dirty="0" err="1"/>
              <a:t>and</a:t>
            </a:r>
            <a:r>
              <a:rPr lang="tr-TR" sz="4500" dirty="0"/>
              <a:t> </a:t>
            </a:r>
            <a:r>
              <a:rPr lang="tr-TR" sz="4500" dirty="0" err="1"/>
              <a:t>commerce</a:t>
            </a:r>
            <a:r>
              <a:rPr lang="tr-TR" sz="4500" dirty="0"/>
              <a:t> </a:t>
            </a:r>
            <a:r>
              <a:rPr lang="tr-TR" sz="4500" dirty="0" err="1"/>
              <a:t>orders</a:t>
            </a:r>
            <a:r>
              <a:rPr lang="tr-TR" sz="4500" dirty="0"/>
              <a:t> </a:t>
            </a:r>
            <a:r>
              <a:rPr lang="tr-TR" sz="4500" dirty="0" err="1"/>
              <a:t>for</a:t>
            </a:r>
            <a:r>
              <a:rPr lang="tr-TR" sz="4500" dirty="0"/>
              <a:t> </a:t>
            </a:r>
            <a:r>
              <a:rPr lang="tr-TR" sz="4500" dirty="0" err="1"/>
              <a:t>those</a:t>
            </a:r>
            <a:r>
              <a:rPr lang="tr-TR" sz="4500" dirty="0"/>
              <a:t> </a:t>
            </a:r>
            <a:r>
              <a:rPr lang="tr-TR" sz="4500" dirty="0" err="1"/>
              <a:t>products</a:t>
            </a:r>
            <a:endParaRPr lang="tr-TR" sz="4500" dirty="0"/>
          </a:p>
          <a:p>
            <a:pPr algn="ctr"/>
            <a:r>
              <a:rPr lang="tr-TR" sz="4500" dirty="0" err="1"/>
              <a:t>Protection</a:t>
            </a:r>
            <a:r>
              <a:rPr lang="tr-TR" sz="4500" dirty="0"/>
              <a:t> </a:t>
            </a:r>
            <a:r>
              <a:rPr lang="tr-TR" sz="4500" dirty="0" err="1"/>
              <a:t>precautions</a:t>
            </a:r>
            <a:r>
              <a:rPr lang="tr-TR" sz="4500" dirty="0"/>
              <a:t> in </a:t>
            </a:r>
            <a:r>
              <a:rPr lang="tr-TR" sz="4500" dirty="0" err="1"/>
              <a:t>the</a:t>
            </a:r>
            <a:r>
              <a:rPr lang="tr-TR" sz="4500" dirty="0"/>
              <a:t> </a:t>
            </a:r>
            <a:r>
              <a:rPr lang="tr-TR" sz="4500" dirty="0" err="1"/>
              <a:t>period</a:t>
            </a:r>
            <a:r>
              <a:rPr lang="tr-TR" sz="4500" dirty="0"/>
              <a:t> of </a:t>
            </a:r>
            <a:r>
              <a:rPr lang="tr-TR" sz="4500" dirty="0" err="1"/>
              <a:t>crisis</a:t>
            </a:r>
            <a:endParaRPr lang="tr-TR" sz="4500" dirty="0"/>
          </a:p>
          <a:p>
            <a:pPr algn="ctr"/>
            <a:r>
              <a:rPr lang="tr-TR" sz="4500" dirty="0" err="1"/>
              <a:t>Quality</a:t>
            </a:r>
            <a:r>
              <a:rPr lang="tr-TR" sz="4500" dirty="0"/>
              <a:t> </a:t>
            </a:r>
            <a:r>
              <a:rPr lang="tr-TR" sz="4500" dirty="0" err="1"/>
              <a:t>policy</a:t>
            </a:r>
            <a:endParaRPr lang="tr-TR" sz="4500" dirty="0"/>
          </a:p>
          <a:p>
            <a:pPr algn="ctr"/>
            <a:r>
              <a:rPr lang="tr-TR" sz="4500" dirty="0" err="1"/>
              <a:t>Organic</a:t>
            </a:r>
            <a:r>
              <a:rPr lang="tr-TR" sz="4500" dirty="0"/>
              <a:t> </a:t>
            </a:r>
            <a:r>
              <a:rPr lang="tr-TR" sz="4500" dirty="0" err="1"/>
              <a:t>production</a:t>
            </a:r>
            <a:endParaRPr lang="tr-TR" sz="4500" dirty="0"/>
          </a:p>
          <a:p>
            <a:pPr algn="ctr"/>
            <a:r>
              <a:rPr lang="tr-TR" sz="4500" dirty="0" err="1"/>
              <a:t>Description</a:t>
            </a:r>
            <a:r>
              <a:rPr lang="tr-TR" sz="4500" dirty="0"/>
              <a:t> of </a:t>
            </a:r>
            <a:r>
              <a:rPr lang="tr-TR" sz="4500" dirty="0" err="1"/>
              <a:t>agricultural</a:t>
            </a:r>
            <a:r>
              <a:rPr lang="tr-TR" sz="4500" dirty="0"/>
              <a:t> </a:t>
            </a:r>
            <a:r>
              <a:rPr lang="tr-TR" sz="4500" dirty="0" err="1"/>
              <a:t>products</a:t>
            </a:r>
            <a:endParaRPr lang="tr-TR" sz="4500" dirty="0"/>
          </a:p>
          <a:p>
            <a:pPr algn="ctr"/>
            <a:r>
              <a:rPr lang="tr-TR" sz="4500" dirty="0" err="1"/>
              <a:t>Agricultural</a:t>
            </a:r>
            <a:r>
              <a:rPr lang="tr-TR" sz="4500" dirty="0"/>
              <a:t> </a:t>
            </a:r>
            <a:r>
              <a:rPr lang="tr-TR" sz="4500" dirty="0" err="1"/>
              <a:t>and</a:t>
            </a:r>
            <a:r>
              <a:rPr lang="tr-TR" sz="4500" dirty="0"/>
              <a:t> </a:t>
            </a:r>
            <a:r>
              <a:rPr lang="tr-TR" sz="4500" dirty="0" err="1"/>
              <a:t>Rural</a:t>
            </a:r>
            <a:r>
              <a:rPr lang="tr-TR" sz="4500" dirty="0"/>
              <a:t> Development </a:t>
            </a:r>
            <a:r>
              <a:rPr lang="tr-TR" sz="4500" dirty="0" err="1"/>
              <a:t>Statistics</a:t>
            </a:r>
            <a:r>
              <a:rPr lang="tr-TR" sz="4500" dirty="0"/>
              <a:t> </a:t>
            </a:r>
          </a:p>
          <a:p>
            <a:endParaRPr lang="tr-TR" sz="800" dirty="0"/>
          </a:p>
        </p:txBody>
      </p:sp>
    </p:spTree>
    <p:extLst>
      <p:ext uri="{BB962C8B-B14F-4D97-AF65-F5344CB8AC3E}">
        <p14:creationId xmlns:p14="http://schemas.microsoft.com/office/powerpoint/2010/main" val="400667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638CBF9-9A32-D74F-A0E7-E5268E4C249D}"/>
              </a:ext>
            </a:extLst>
          </p:cNvPr>
          <p:cNvSpPr>
            <a:spLocks noGrp="1"/>
          </p:cNvSpPr>
          <p:nvPr>
            <p:ph type="title"/>
          </p:nvPr>
        </p:nvSpPr>
        <p:spPr>
          <a:xfrm>
            <a:off x="655320" y="365125"/>
            <a:ext cx="5120114" cy="1692794"/>
          </a:xfrm>
        </p:spPr>
        <p:txBody>
          <a:bodyPr>
            <a:normAutofit/>
          </a:bodyPr>
          <a:lstStyle/>
          <a:p>
            <a:r>
              <a:rPr lang="tr-TR"/>
              <a:t>Chapter 11</a:t>
            </a:r>
            <a:endParaRPr lang="tr-TR" dirty="0"/>
          </a:p>
        </p:txBody>
      </p:sp>
      <p:cxnSp>
        <p:nvCxnSpPr>
          <p:cNvPr id="13"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E058626A-5DDF-B84C-A787-41CDA428C561}"/>
              </a:ext>
            </a:extLst>
          </p:cNvPr>
          <p:cNvSpPr>
            <a:spLocks noGrp="1"/>
          </p:cNvSpPr>
          <p:nvPr>
            <p:ph idx="1"/>
          </p:nvPr>
        </p:nvSpPr>
        <p:spPr>
          <a:xfrm>
            <a:off x="655321" y="2575034"/>
            <a:ext cx="5120113" cy="3462228"/>
          </a:xfrm>
        </p:spPr>
        <p:txBody>
          <a:bodyPr>
            <a:noAutofit/>
          </a:bodyPr>
          <a:lstStyle/>
          <a:p>
            <a:pPr marL="0" indent="0" algn="ctr">
              <a:buNone/>
            </a:pPr>
            <a:r>
              <a:rPr lang="en" sz="2400" b="1" i="1" dirty="0"/>
              <a:t>Chapter 11 Agriculture and Rural Development </a:t>
            </a:r>
            <a:r>
              <a:rPr lang="en" sz="2400" dirty="0"/>
              <a:t>has not yet been opened for negotiations due to political blockage. However, 2 of the 5 technical opening criteria determined to open the chapter for negotiation were met as a result of the studies. </a:t>
            </a:r>
            <a:r>
              <a:rPr lang="en" sz="2400" b="1" dirty="0"/>
              <a:t>Legislative harmonization studies in this area are ongoing and necessary measures are taken to have the most of EU funds.</a:t>
            </a:r>
            <a:endParaRPr lang="tr-TR" sz="2400" b="1" dirty="0"/>
          </a:p>
        </p:txBody>
      </p:sp>
      <p:pic>
        <p:nvPicPr>
          <p:cNvPr id="4" name="Resim 3">
            <a:extLst>
              <a:ext uri="{FF2B5EF4-FFF2-40B4-BE49-F238E27FC236}">
                <a16:creationId xmlns:a16="http://schemas.microsoft.com/office/drawing/2014/main" id="{9A3EAB13-9402-AF48-920D-60E1187E7D6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09862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44E10763-A7FA-8644-9004-80E99251A62C}"/>
              </a:ext>
            </a:extLst>
          </p:cNvPr>
          <p:cNvSpPr>
            <a:spLocks noGrp="1"/>
          </p:cNvSpPr>
          <p:nvPr>
            <p:ph type="title"/>
          </p:nvPr>
        </p:nvSpPr>
        <p:spPr>
          <a:xfrm>
            <a:off x="640079" y="4526280"/>
            <a:ext cx="7410681" cy="1737360"/>
          </a:xfrm>
        </p:spPr>
        <p:txBody>
          <a:bodyPr>
            <a:normAutofit/>
          </a:bodyPr>
          <a:lstStyle/>
          <a:p>
            <a:pPr algn="ctr"/>
            <a:r>
              <a:rPr lang="tr-TR" sz="4100" b="1" dirty="0"/>
              <a:t>CURRENT SITUATION OF CHAPTER 11 IN NEGOTIATION PROCESS</a:t>
            </a:r>
          </a:p>
        </p:txBody>
      </p:sp>
      <p:sp>
        <p:nvSpPr>
          <p:cNvPr id="3" name="İçerik Yer Tutucusu 2">
            <a:extLst>
              <a:ext uri="{FF2B5EF4-FFF2-40B4-BE49-F238E27FC236}">
                <a16:creationId xmlns:a16="http://schemas.microsoft.com/office/drawing/2014/main" id="{8D583014-0F07-6342-A8EC-620E56D57534}"/>
              </a:ext>
            </a:extLst>
          </p:cNvPr>
          <p:cNvSpPr>
            <a:spLocks noGrp="1"/>
          </p:cNvSpPr>
          <p:nvPr>
            <p:ph idx="1"/>
          </p:nvPr>
        </p:nvSpPr>
        <p:spPr>
          <a:xfrm>
            <a:off x="640080" y="595293"/>
            <a:ext cx="5676637" cy="3463951"/>
          </a:xfrm>
        </p:spPr>
        <p:txBody>
          <a:bodyPr anchor="ctr">
            <a:noAutofit/>
          </a:bodyPr>
          <a:lstStyle/>
          <a:p>
            <a:pPr marL="0" indent="0" algn="ctr">
              <a:buNone/>
            </a:pPr>
            <a:r>
              <a:rPr lang="en" sz="2000" dirty="0"/>
              <a:t>The Screening Report of the Chapter 11 Agriculture and Rural Development was officially conveyed to us with the letter of the German Presidency dated January 24, 2007. Apart from the first criterion regarding the application of the Ankara Treaty Additional Protocol without any discrimination, </a:t>
            </a:r>
            <a:r>
              <a:rPr lang="en" sz="2000" b="1" i="1" dirty="0"/>
              <a:t>5 criteria were set for opening the chapter to negotiations:</a:t>
            </a:r>
          </a:p>
          <a:p>
            <a:pPr marL="0" indent="0" algn="ctr">
              <a:buNone/>
            </a:pPr>
            <a:r>
              <a:rPr lang="en" sz="2000" dirty="0"/>
              <a:t>1. </a:t>
            </a:r>
            <a:r>
              <a:rPr lang="en" sz="2000" i="1" dirty="0"/>
              <a:t>The Agency- an accredited in accordance with EU requirements- IPARD (Instrument for Pre-Accession - Rural Development Component) should be established in Turkey.</a:t>
            </a:r>
            <a:endParaRPr lang="tr-TR" sz="2000" i="1" dirty="0"/>
          </a:p>
        </p:txBody>
      </p:sp>
      <p:pic>
        <p:nvPicPr>
          <p:cNvPr id="4" name="Resim 3">
            <a:extLst>
              <a:ext uri="{FF2B5EF4-FFF2-40B4-BE49-F238E27FC236}">
                <a16:creationId xmlns:a16="http://schemas.microsoft.com/office/drawing/2014/main" id="{AEA99A9C-AEB0-3841-A8DA-33352DB948D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492114"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9" name="Straight Connector 10">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7F6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FFF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41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56A46AA7-517F-EC4D-83CE-D0F10581B93A}"/>
              </a:ext>
            </a:extLst>
          </p:cNvPr>
          <p:cNvSpPr>
            <a:spLocks noGrp="1"/>
          </p:cNvSpPr>
          <p:nvPr>
            <p:ph type="title"/>
          </p:nvPr>
        </p:nvSpPr>
        <p:spPr>
          <a:xfrm>
            <a:off x="838201" y="365125"/>
            <a:ext cx="5393360" cy="1325563"/>
          </a:xfrm>
        </p:spPr>
        <p:txBody>
          <a:bodyPr>
            <a:normAutofit/>
          </a:bodyPr>
          <a:lstStyle/>
          <a:p>
            <a:pPr algn="ctr"/>
            <a:r>
              <a:rPr lang="tr-TR" sz="2800" b="1" dirty="0"/>
              <a:t>CURRENT SITUATION OF CHAPTER 11 IN NEGOTIATION PROCESS</a:t>
            </a: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C53CFFA1-CFF8-934E-94A6-2D028C17D52B}"/>
              </a:ext>
            </a:extLst>
          </p:cNvPr>
          <p:cNvSpPr>
            <a:spLocks noGrp="1"/>
          </p:cNvSpPr>
          <p:nvPr>
            <p:ph idx="1"/>
          </p:nvPr>
        </p:nvSpPr>
        <p:spPr>
          <a:xfrm>
            <a:off x="838200" y="1825625"/>
            <a:ext cx="5393361" cy="4351338"/>
          </a:xfrm>
        </p:spPr>
        <p:txBody>
          <a:bodyPr>
            <a:normAutofit/>
          </a:bodyPr>
          <a:lstStyle/>
          <a:p>
            <a:pPr marL="0" indent="0" algn="ctr">
              <a:buNone/>
            </a:pPr>
            <a:r>
              <a:rPr lang="en" sz="2000" i="1" dirty="0"/>
              <a:t>2. Turkey should provide of a strategy to the Commission which is related with direct support payments associated production and price support measures to reverse the trend of increasing importance in the agricultural budget in recent years.</a:t>
            </a:r>
          </a:p>
          <a:p>
            <a:pPr marL="0" indent="0" algn="ctr">
              <a:buNone/>
            </a:pPr>
            <a:r>
              <a:rPr lang="en" sz="2000" i="1" dirty="0"/>
              <a:t>3. In order to attain an adequate level for the start of negotiations, Turkey should present a detailed strategy report to Commission covers the agriculture and rural development in the accurate and reliable statistics and supplying the information cereals, sugar, milk, live animals, including sensitive products such as fruits and vegetables.</a:t>
            </a:r>
            <a:endParaRPr lang="tr-TR" sz="2000" i="1" dirty="0"/>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id="{0B7E3DC7-F580-F943-8077-6C3ADA054C05}"/>
              </a:ext>
            </a:extLst>
          </p:cNvPr>
          <p:cNvPicPr>
            <a:picLocks noChangeAspect="1"/>
          </p:cNvPicPr>
          <p:nvPr/>
        </p:nvPicPr>
        <p:blipFill rotWithShape="1">
          <a:blip r:embed="rId2">
            <a:extLst>
              <a:ext uri="{28A0092B-C50C-407E-A947-70E740481C1C}">
                <a14:useLocalDpi xmlns:a14="http://schemas.microsoft.com/office/drawing/2010/main"/>
              </a:ext>
            </a:extLst>
          </a:blip>
          <a:srcRect b="-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54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B668491-D01E-CF44-B4EF-A57829544CD3}"/>
              </a:ext>
            </a:extLst>
          </p:cNvPr>
          <p:cNvSpPr>
            <a:spLocks noGrp="1"/>
          </p:cNvSpPr>
          <p:nvPr>
            <p:ph type="title"/>
          </p:nvPr>
        </p:nvSpPr>
        <p:spPr>
          <a:xfrm>
            <a:off x="481013" y="3752849"/>
            <a:ext cx="3290887" cy="2452687"/>
          </a:xfrm>
        </p:spPr>
        <p:txBody>
          <a:bodyPr anchor="ctr">
            <a:normAutofit/>
          </a:bodyPr>
          <a:lstStyle/>
          <a:p>
            <a:pPr algn="ctr"/>
            <a:r>
              <a:rPr lang="tr-TR" sz="3300" b="1" dirty="0"/>
              <a:t>CURRENT SITUATION OF CHAPTER 11 IN NEGOTIATION PROCESS</a:t>
            </a:r>
          </a:p>
        </p:txBody>
      </p:sp>
      <p:pic>
        <p:nvPicPr>
          <p:cNvPr id="4" name="Resim 3">
            <a:extLst>
              <a:ext uri="{FF2B5EF4-FFF2-40B4-BE49-F238E27FC236}">
                <a16:creationId xmlns:a16="http://schemas.microsoft.com/office/drawing/2014/main" id="{21A43FCF-EA65-304E-8071-76DDC517878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id="{7969973F-2350-2E4D-8DED-E95333214329}"/>
              </a:ext>
            </a:extLst>
          </p:cNvPr>
          <p:cNvSpPr>
            <a:spLocks noGrp="1"/>
          </p:cNvSpPr>
          <p:nvPr>
            <p:ph idx="1"/>
          </p:nvPr>
        </p:nvSpPr>
        <p:spPr>
          <a:xfrm>
            <a:off x="4225574" y="3930980"/>
            <a:ext cx="7485413" cy="2452687"/>
          </a:xfrm>
        </p:spPr>
        <p:txBody>
          <a:bodyPr anchor="ctr">
            <a:normAutofit/>
          </a:bodyPr>
          <a:lstStyle/>
          <a:p>
            <a:pPr marL="0" indent="0" algn="ctr">
              <a:buNone/>
            </a:pPr>
            <a:r>
              <a:rPr lang="en" sz="2400" i="1" dirty="0"/>
              <a:t>4. Turkey should present a report on how to develop a strategy with land identification of the National Farmers Registry System to prepare for controls on agricultural land.</a:t>
            </a:r>
          </a:p>
          <a:p>
            <a:pPr marL="0" indent="0" algn="ctr">
              <a:buNone/>
            </a:pPr>
            <a:r>
              <a:rPr lang="en" sz="2400" i="1" dirty="0"/>
              <a:t>5. Turkey should remove restrictions on beef, cattle (bovine-buffalo) and imposed trade derivative .</a:t>
            </a:r>
          </a:p>
          <a:p>
            <a:endParaRPr lang="tr-TR" sz="1800" dirty="0"/>
          </a:p>
        </p:txBody>
      </p:sp>
    </p:spTree>
    <p:extLst>
      <p:ext uri="{BB962C8B-B14F-4D97-AF65-F5344CB8AC3E}">
        <p14:creationId xmlns:p14="http://schemas.microsoft.com/office/powerpoint/2010/main" val="2990048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717DE53-509D-614F-B7BD-CB55A11245F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Freeform: Shape 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65F87E9D-B5BF-944E-964F-BC5E92379276}"/>
              </a:ext>
            </a:extLst>
          </p:cNvPr>
          <p:cNvSpPr>
            <a:spLocks noGrp="1"/>
          </p:cNvSpPr>
          <p:nvPr>
            <p:ph type="title"/>
          </p:nvPr>
        </p:nvSpPr>
        <p:spPr>
          <a:xfrm>
            <a:off x="311375" y="126187"/>
            <a:ext cx="4480376" cy="1043409"/>
          </a:xfrm>
        </p:spPr>
        <p:txBody>
          <a:bodyPr>
            <a:normAutofit/>
          </a:bodyPr>
          <a:lstStyle/>
          <a:p>
            <a:pPr algn="ctr"/>
            <a:r>
              <a:rPr lang="en" sz="2400" b="1" dirty="0"/>
              <a:t>Main Policy Areas of Chapter 11</a:t>
            </a:r>
            <a:endParaRPr lang="tr-TR" sz="2400" b="1" dirty="0"/>
          </a:p>
        </p:txBody>
      </p:sp>
      <p:sp>
        <p:nvSpPr>
          <p:cNvPr id="3" name="İçerik Yer Tutucusu 2">
            <a:extLst>
              <a:ext uri="{FF2B5EF4-FFF2-40B4-BE49-F238E27FC236}">
                <a16:creationId xmlns:a16="http://schemas.microsoft.com/office/drawing/2014/main" id="{44A64900-C308-6241-B4E2-2C6DDA777D4F}"/>
              </a:ext>
            </a:extLst>
          </p:cNvPr>
          <p:cNvSpPr>
            <a:spLocks noGrp="1"/>
          </p:cNvSpPr>
          <p:nvPr>
            <p:ph idx="1"/>
          </p:nvPr>
        </p:nvSpPr>
        <p:spPr>
          <a:xfrm>
            <a:off x="77199" y="855024"/>
            <a:ext cx="4948727" cy="4476998"/>
          </a:xfrm>
        </p:spPr>
        <p:txBody>
          <a:bodyPr anchor="t">
            <a:noAutofit/>
          </a:bodyPr>
          <a:lstStyle/>
          <a:p>
            <a:pPr marL="0" indent="0">
              <a:buNone/>
            </a:pPr>
            <a:r>
              <a:rPr lang="tr-TR" sz="1600" b="1" dirty="0" err="1"/>
              <a:t>Agricultural</a:t>
            </a:r>
            <a:r>
              <a:rPr lang="tr-TR" sz="1600" b="1" dirty="0"/>
              <a:t> </a:t>
            </a:r>
            <a:r>
              <a:rPr lang="tr-TR" sz="1600" b="1" dirty="0" err="1"/>
              <a:t>Subsidies</a:t>
            </a:r>
            <a:r>
              <a:rPr lang="tr-TR" sz="1600" b="1" dirty="0"/>
              <a:t>;</a:t>
            </a:r>
          </a:p>
          <a:p>
            <a:pPr marL="0" indent="0">
              <a:buNone/>
            </a:pPr>
            <a:r>
              <a:rPr lang="tr-TR" sz="1600" b="1" dirty="0"/>
              <a:t>Content</a:t>
            </a:r>
          </a:p>
          <a:p>
            <a:pPr marL="0" indent="0" algn="ctr">
              <a:buNone/>
            </a:pPr>
            <a:r>
              <a:rPr lang="en" sz="1800" dirty="0"/>
              <a:t>Agricultural supports provided under the first column of the CAP are provided to farmers through direct payments detailed in Regulation (EU) No 1307/2013 published on 20 December 2013 after the CAP reform made in 2013. </a:t>
            </a:r>
            <a:r>
              <a:rPr lang="en" sz="1800" i="1" dirty="0"/>
              <a:t>In the said regulation, the supports under the direct payments and the rules that the farmers are obliged to fulfill in order to benefit from these supports are included. </a:t>
            </a:r>
            <a:r>
              <a:rPr lang="en" sz="1800" b="1" dirty="0"/>
              <a:t>In order to benefit from agricultural supports, farmers must comply with the definition of active farmers whose main source of income and activity is agriculture or real person.</a:t>
            </a:r>
            <a:endParaRPr lang="tr-TR" sz="1800" b="1" dirty="0"/>
          </a:p>
        </p:txBody>
      </p:sp>
    </p:spTree>
    <p:extLst>
      <p:ext uri="{BB962C8B-B14F-4D97-AF65-F5344CB8AC3E}">
        <p14:creationId xmlns:p14="http://schemas.microsoft.com/office/powerpoint/2010/main" val="1330404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DFBDA01-568A-7041-8749-38F1661B3CD8}"/>
              </a:ext>
            </a:extLst>
          </p:cNvPr>
          <p:cNvPicPr>
            <a:picLocks noChangeAspect="1"/>
          </p:cNvPicPr>
          <p:nvPr/>
        </p:nvPicPr>
        <p:blipFill rotWithShape="1">
          <a:blip r:embed="rId2"/>
          <a:srcRect/>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A3F72766-CE94-9D4F-A1FF-F9CF73F4F47C}"/>
              </a:ext>
            </a:extLst>
          </p:cNvPr>
          <p:cNvSpPr>
            <a:spLocks noGrp="1"/>
          </p:cNvSpPr>
          <p:nvPr>
            <p:ph type="title"/>
          </p:nvPr>
        </p:nvSpPr>
        <p:spPr>
          <a:xfrm>
            <a:off x="709448" y="1913950"/>
            <a:ext cx="4204137" cy="1342754"/>
          </a:xfrm>
        </p:spPr>
        <p:txBody>
          <a:bodyPr>
            <a:normAutofit/>
          </a:bodyPr>
          <a:lstStyle/>
          <a:p>
            <a:pPr algn="ctr"/>
            <a:r>
              <a:rPr lang="en" sz="3600" b="1" dirty="0"/>
              <a:t>Main Policy Areas of Chapter 11</a:t>
            </a:r>
            <a:endParaRPr lang="tr-TR" sz="3600" b="1" dirty="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8D714BDD-D63E-5B43-A470-917610D5C1A5}"/>
              </a:ext>
            </a:extLst>
          </p:cNvPr>
          <p:cNvSpPr>
            <a:spLocks noGrp="1"/>
          </p:cNvSpPr>
          <p:nvPr>
            <p:ph idx="1"/>
          </p:nvPr>
        </p:nvSpPr>
        <p:spPr>
          <a:xfrm>
            <a:off x="515005" y="3601297"/>
            <a:ext cx="4593021" cy="2619839"/>
          </a:xfrm>
        </p:spPr>
        <p:txBody>
          <a:bodyPr anchor="ctr">
            <a:noAutofit/>
          </a:bodyPr>
          <a:lstStyle/>
          <a:p>
            <a:pPr marL="0" indent="0" algn="ctr">
              <a:buNone/>
            </a:pPr>
            <a:r>
              <a:rPr lang="en" sz="2000" dirty="0"/>
              <a:t>A major part of the agricultural support budget in the EU is the </a:t>
            </a:r>
            <a:r>
              <a:rPr lang="en" sz="2000" b="1" i="1" dirty="0"/>
              <a:t>Basic Payment Plan.</a:t>
            </a:r>
            <a:r>
              <a:rPr lang="en" sz="2000" dirty="0"/>
              <a:t> These supports are in the form of income supports, </a:t>
            </a:r>
            <a:r>
              <a:rPr lang="en" sz="2000" b="1" dirty="0"/>
              <a:t>independent of production.</a:t>
            </a:r>
            <a:r>
              <a:rPr lang="en" sz="2000" dirty="0"/>
              <a:t> In other words, in the EU, producer-based support is adopted as the </a:t>
            </a:r>
            <a:r>
              <a:rPr lang="en" sz="2000" b="1" i="1" dirty="0"/>
              <a:t>basic principle rather than product-based support. </a:t>
            </a:r>
            <a:r>
              <a:rPr lang="en" sz="2000" dirty="0"/>
              <a:t>However, member states are associated with production in exceptional and limited circumstances.</a:t>
            </a:r>
            <a:endParaRPr lang="tr-TR" sz="2000" dirty="0"/>
          </a:p>
        </p:txBody>
      </p:sp>
    </p:spTree>
    <p:extLst>
      <p:ext uri="{BB962C8B-B14F-4D97-AF65-F5344CB8AC3E}">
        <p14:creationId xmlns:p14="http://schemas.microsoft.com/office/powerpoint/2010/main" val="43061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BCEC1C-5890-5147-8126-47775DC188FE}"/>
              </a:ext>
            </a:extLst>
          </p:cNvPr>
          <p:cNvSpPr>
            <a:spLocks noGrp="1"/>
          </p:cNvSpPr>
          <p:nvPr>
            <p:ph type="title"/>
          </p:nvPr>
        </p:nvSpPr>
        <p:spPr>
          <a:xfrm>
            <a:off x="481013" y="3752849"/>
            <a:ext cx="3290887" cy="2452687"/>
          </a:xfrm>
        </p:spPr>
        <p:txBody>
          <a:bodyPr anchor="ctr">
            <a:normAutofit/>
          </a:bodyPr>
          <a:lstStyle/>
          <a:p>
            <a:pPr algn="ctr"/>
            <a:r>
              <a:rPr lang="en" sz="3600" b="1" dirty="0"/>
              <a:t>Main Policy Areas of Chapter 11</a:t>
            </a:r>
            <a:endParaRPr lang="tr-TR" sz="3600" dirty="0"/>
          </a:p>
        </p:txBody>
      </p:sp>
      <p:pic>
        <p:nvPicPr>
          <p:cNvPr id="5" name="Resim 4">
            <a:extLst>
              <a:ext uri="{FF2B5EF4-FFF2-40B4-BE49-F238E27FC236}">
                <a16:creationId xmlns:a16="http://schemas.microsoft.com/office/drawing/2014/main" id="{1C47FBA5-1F8F-5A4C-BE78-91A544ABA37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id="{DA016721-E7BE-0144-BC09-D6928CB24C31}"/>
              </a:ext>
            </a:extLst>
          </p:cNvPr>
          <p:cNvSpPr>
            <a:spLocks noGrp="1"/>
          </p:cNvSpPr>
          <p:nvPr>
            <p:ph idx="1"/>
          </p:nvPr>
        </p:nvSpPr>
        <p:spPr>
          <a:xfrm>
            <a:off x="4223982" y="3752850"/>
            <a:ext cx="7485413" cy="2452687"/>
          </a:xfrm>
        </p:spPr>
        <p:txBody>
          <a:bodyPr anchor="ctr">
            <a:normAutofit lnSpcReduction="10000"/>
          </a:bodyPr>
          <a:lstStyle/>
          <a:p>
            <a:pPr marL="0" indent="0" algn="ctr">
              <a:buNone/>
            </a:pPr>
            <a:r>
              <a:rPr lang="en" sz="2000" dirty="0"/>
              <a:t>Another support measure under direct payments is the </a:t>
            </a:r>
            <a:r>
              <a:rPr lang="en" sz="2000" b="1" i="1" dirty="0"/>
              <a:t>Young Farmer Program. </a:t>
            </a:r>
            <a:r>
              <a:rPr lang="en" sz="2000" b="1" dirty="0"/>
              <a:t>With the aim of preventing the aging of the agricultural population</a:t>
            </a:r>
            <a:r>
              <a:rPr lang="en" sz="2000" dirty="0"/>
              <a:t> in the European Union, the 2013 reform provides </a:t>
            </a:r>
            <a:r>
              <a:rPr lang="en" sz="2000" b="1" i="1" dirty="0"/>
              <a:t>additional support to young farmers under the age of 40 who operate or will operate in the agricultural sector.</a:t>
            </a:r>
            <a:r>
              <a:rPr lang="en" sz="2000" dirty="0"/>
              <a:t> Within the framework of this support, </a:t>
            </a:r>
            <a:r>
              <a:rPr lang="en" sz="2000" b="1" i="1" dirty="0"/>
              <a:t>25% of the support they receive for five years is paid to the producers who apply and comply with the definition of the young farmer in Article 50 of the Regulation (EU) No 1307/2013. </a:t>
            </a:r>
            <a:endParaRPr lang="tr-TR" sz="2000" b="1" i="1" dirty="0"/>
          </a:p>
        </p:txBody>
      </p:sp>
    </p:spTree>
    <p:extLst>
      <p:ext uri="{BB962C8B-B14F-4D97-AF65-F5344CB8AC3E}">
        <p14:creationId xmlns:p14="http://schemas.microsoft.com/office/powerpoint/2010/main" val="338092922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796</Words>
  <Application>Microsoft Macintosh PowerPoint</Application>
  <PresentationFormat>Geniş ekran</PresentationFormat>
  <Paragraphs>39</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Calibri Light</vt:lpstr>
      <vt:lpstr>Office Teması</vt:lpstr>
      <vt:lpstr>TR - EU Negotiation Process CHAPTER 11(Agricultural and Rural Development)</vt:lpstr>
      <vt:lpstr>Content of Chapter 11</vt:lpstr>
      <vt:lpstr>Chapter 11</vt:lpstr>
      <vt:lpstr>CURRENT SITUATION OF CHAPTER 11 IN NEGOTIATION PROCESS</vt:lpstr>
      <vt:lpstr>CURRENT SITUATION OF CHAPTER 11 IN NEGOTIATION PROCESS</vt:lpstr>
      <vt:lpstr>CURRENT SITUATION OF CHAPTER 11 IN NEGOTIATION PROCESS</vt:lpstr>
      <vt:lpstr>Main Policy Areas of Chapter 11</vt:lpstr>
      <vt:lpstr>Main Policy Areas of Chapter 11</vt:lpstr>
      <vt:lpstr>Main Policy Areas of Chapter 11</vt:lpstr>
      <vt:lpstr>Main Policy Areas of Chapter 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 - EU Negotiation Process CHAPTER 11(Agricultural and Rural Development)</dc:title>
  <dc:creator>Arzu Gökdai</dc:creator>
  <cp:lastModifiedBy>Arzu Gökdai</cp:lastModifiedBy>
  <cp:revision>2</cp:revision>
  <dcterms:created xsi:type="dcterms:W3CDTF">2020-05-05T15:09:29Z</dcterms:created>
  <dcterms:modified xsi:type="dcterms:W3CDTF">2020-05-05T15:36:56Z</dcterms:modified>
</cp:coreProperties>
</file>