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4EE99A2-E7A6-4A3F-A65D-569155C857A4}"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4102117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EE99A2-E7A6-4A3F-A65D-569155C857A4}"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128976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EE99A2-E7A6-4A3F-A65D-569155C857A4}"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2774613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EE99A2-E7A6-4A3F-A65D-569155C857A4}"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2300140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4EE99A2-E7A6-4A3F-A65D-569155C857A4}" type="datetimeFigureOut">
              <a:rPr lang="tr-TR" smtClean="0"/>
              <a:t>6.04.2020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4162662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4EE99A2-E7A6-4A3F-A65D-569155C857A4}"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3655328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4EE99A2-E7A6-4A3F-A65D-569155C857A4}" type="datetimeFigureOut">
              <a:rPr lang="tr-TR" smtClean="0"/>
              <a:t>6.04.2020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3131407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4EE99A2-E7A6-4A3F-A65D-569155C857A4}" type="datetimeFigureOut">
              <a:rPr lang="tr-TR" smtClean="0"/>
              <a:t>6.04.2020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169211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4EE99A2-E7A6-4A3F-A65D-569155C857A4}" type="datetimeFigureOut">
              <a:rPr lang="tr-TR" smtClean="0"/>
              <a:t>6.04.2020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719051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4EE99A2-E7A6-4A3F-A65D-569155C857A4}"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2833172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4EE99A2-E7A6-4A3F-A65D-569155C857A4}" type="datetimeFigureOut">
              <a:rPr lang="tr-TR" smtClean="0"/>
              <a:t>6.04.2020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4DF1A8-2E9D-4D1B-A1E0-D21AFC84D267}" type="slidenum">
              <a:rPr lang="tr-TR" smtClean="0"/>
              <a:t>‹#›</a:t>
            </a:fld>
            <a:endParaRPr lang="tr-TR"/>
          </a:p>
        </p:txBody>
      </p:sp>
    </p:spTree>
    <p:extLst>
      <p:ext uri="{BB962C8B-B14F-4D97-AF65-F5344CB8AC3E}">
        <p14:creationId xmlns:p14="http://schemas.microsoft.com/office/powerpoint/2010/main" val="1892438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EE99A2-E7A6-4A3F-A65D-569155C857A4}" type="datetimeFigureOut">
              <a:rPr lang="tr-TR" smtClean="0"/>
              <a:t>6.04.2020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4DF1A8-2E9D-4D1B-A1E0-D21AFC84D267}" type="slidenum">
              <a:rPr lang="tr-TR" smtClean="0"/>
              <a:t>‹#›</a:t>
            </a:fld>
            <a:endParaRPr lang="tr-TR"/>
          </a:p>
        </p:txBody>
      </p:sp>
    </p:spTree>
    <p:extLst>
      <p:ext uri="{BB962C8B-B14F-4D97-AF65-F5344CB8AC3E}">
        <p14:creationId xmlns:p14="http://schemas.microsoft.com/office/powerpoint/2010/main" val="2145115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4. Hafta</a:t>
            </a:r>
            <a:endParaRPr lang="tr-TR" dirty="0"/>
          </a:p>
        </p:txBody>
      </p:sp>
      <p:sp>
        <p:nvSpPr>
          <p:cNvPr id="3" name="Alt Başlık 2"/>
          <p:cNvSpPr>
            <a:spLocks noGrp="1"/>
          </p:cNvSpPr>
          <p:nvPr>
            <p:ph type="subTitle" idx="1"/>
          </p:nvPr>
        </p:nvSpPr>
        <p:spPr/>
        <p:txBody>
          <a:bodyPr/>
          <a:lstStyle/>
          <a:p>
            <a:r>
              <a:rPr lang="tr-TR" dirty="0" smtClean="0"/>
              <a:t>1857 Ayaklanması</a:t>
            </a:r>
            <a:endParaRPr lang="tr-TR" dirty="0"/>
          </a:p>
        </p:txBody>
      </p:sp>
    </p:spTree>
    <p:extLst>
      <p:ext uri="{BB962C8B-B14F-4D97-AF65-F5344CB8AC3E}">
        <p14:creationId xmlns:p14="http://schemas.microsoft.com/office/powerpoint/2010/main" val="2259482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b="1" i="1" dirty="0"/>
              <a:t>1857 Ayaklanması </a:t>
            </a:r>
            <a:endParaRPr lang="tr-TR" dirty="0"/>
          </a:p>
          <a:p>
            <a:r>
              <a:rPr lang="tr-TR" dirty="0"/>
              <a:t>XIX. yüzyılın ikinci yarısına doğru bütün dünyada çok önemli gelişmeler olmuştu</a:t>
            </a:r>
            <a:r>
              <a:rPr lang="tr-TR" dirty="0" smtClean="0"/>
              <a:t>.</a:t>
            </a:r>
          </a:p>
          <a:p>
            <a:r>
              <a:rPr lang="tr-TR" dirty="0" smtClean="0"/>
              <a:t> </a:t>
            </a:r>
            <a:r>
              <a:rPr lang="tr-TR" dirty="0"/>
              <a:t>Bu gelişmelerin temelleri de bir önceki yüzyıla dayanmaktaydı. </a:t>
            </a:r>
            <a:endParaRPr lang="tr-TR" dirty="0" smtClean="0"/>
          </a:p>
          <a:p>
            <a:r>
              <a:rPr lang="tr-TR" dirty="0" smtClean="0"/>
              <a:t>Gerçekten </a:t>
            </a:r>
            <a:r>
              <a:rPr lang="tr-TR" dirty="0"/>
              <a:t>de Avrupa’da özellikle Fransa’da  ‘‘Aydınlanma Yüzyılı’’ olarak adlandırılan XVIII. yüzyılın düşünsel birikimi tarihsel süreçlere yansımış, yüzyıl sonunda siyasi tabloyu kökten değiştirecek bir ortam </a:t>
            </a:r>
            <a:r>
              <a:rPr lang="tr-TR" dirty="0" smtClean="0"/>
              <a:t>yaratmıştı.</a:t>
            </a:r>
          </a:p>
          <a:p>
            <a:r>
              <a:rPr lang="tr-TR" dirty="0" smtClean="0"/>
              <a:t>Böylelikle </a:t>
            </a:r>
            <a:r>
              <a:rPr lang="tr-TR" dirty="0"/>
              <a:t>1789 Fransız Devrimi sonrasında ortaya çıkan yeni siyasi kavramlar yalnızca Avrupa’nın değil dünyadaki diğer ülkelerin de içsel yapılarına etki etmeye başlamıştı. Bu etkiler yeni siyasi çalkantılara ve yeni savaşlara neden olmuştu</a:t>
            </a:r>
            <a:r>
              <a:rPr lang="tr-TR" dirty="0" smtClean="0"/>
              <a:t>.</a:t>
            </a:r>
          </a:p>
          <a:p>
            <a:r>
              <a:rPr lang="tr-TR" dirty="0" smtClean="0"/>
              <a:t> </a:t>
            </a:r>
            <a:r>
              <a:rPr lang="tr-TR" dirty="0"/>
              <a:t>XIX. Yüzyıla gelinceye kadar Avrupa ülkeleri sömürgecilik hareketlerini oldukça ilerletmiş, başta İngiltere olmak üzere güçlü sömürgeci ülkeler denizaşırı ülkelerde hammadde ve nüfuz alanını arayışını arttırmışlardı</a:t>
            </a:r>
            <a:r>
              <a:rPr lang="tr-TR" dirty="0" smtClean="0"/>
              <a:t>.</a:t>
            </a:r>
          </a:p>
          <a:p>
            <a:r>
              <a:rPr lang="tr-TR" dirty="0" smtClean="0"/>
              <a:t> </a:t>
            </a:r>
            <a:r>
              <a:rPr lang="tr-TR" dirty="0"/>
              <a:t>Öte yandan aynı yüzyılda günümüzü belirleyen ekonomik ve siyasi yapıların kuramsallaştırıldığını görürüz. İşlenen hammaddeyle üretilen ürünlerin pazarlanması, serbest piyasa ekonomisi, üretim ve tüketim ilişkilerini, ideoloji olarak kapitalizm gibi kavram ve olgular bu yüzyılda ortaya </a:t>
            </a:r>
            <a:r>
              <a:rPr lang="tr-TR" dirty="0" smtClean="0"/>
              <a:t>çıkmıştır</a:t>
            </a:r>
            <a:endParaRPr lang="tr-TR" dirty="0"/>
          </a:p>
        </p:txBody>
      </p:sp>
    </p:spTree>
    <p:extLst>
      <p:ext uri="{BB962C8B-B14F-4D97-AF65-F5344CB8AC3E}">
        <p14:creationId xmlns:p14="http://schemas.microsoft.com/office/powerpoint/2010/main" val="3841587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 Öte yandan Avrupa’da Almanya, Rusya gibi yeni endüstriyel güçler İngiltere’nin ileri sanayisine  rakip olarak gelişir. </a:t>
            </a:r>
          </a:p>
          <a:p>
            <a:r>
              <a:rPr lang="tr-TR" dirty="0" smtClean="0"/>
              <a:t>Yine aynı dönemde Uzakdoğu’da Japonya yeni bir güç haline gelir. </a:t>
            </a:r>
          </a:p>
          <a:p>
            <a:r>
              <a:rPr lang="tr-TR" dirty="0" smtClean="0"/>
              <a:t>Bunun yanında teknik alanda yapılan çok sayıda icat sayesinde üretim katlanarak artmış, demiryolu ve telgraf sistemi sayesinde toplumsal ilişkileri belirleyen ögeler ivme kazanmıştır.</a:t>
            </a:r>
          </a:p>
          <a:p>
            <a:r>
              <a:rPr lang="tr-TR" dirty="0"/>
              <a:t>B</a:t>
            </a:r>
            <a:r>
              <a:rPr lang="tr-TR" dirty="0" smtClean="0"/>
              <a:t>asının siyasal gücü artmış, bilimsel alanlara başta ekonomi olmak üzere, sosyoloji, psikoloji, etnoloji, dilbilim vb. gibi yeni uzmanlık alanları eklenmiştir.</a:t>
            </a:r>
          </a:p>
          <a:p>
            <a:r>
              <a:rPr lang="tr-TR" dirty="0" smtClean="0"/>
              <a:t>Güney Asya’da, Hindistan topraklarında 1857 tarihinde sömürgecilere karşı gerçekleştirilen ayaklanmayı bütün bu genel çerçeve içine yerleştirmek gerekir. </a:t>
            </a:r>
          </a:p>
          <a:p>
            <a:r>
              <a:rPr lang="tr-TR" dirty="0" smtClean="0"/>
              <a:t>Bu ayaklanma öncelikle askerler tarafından başlatılmış, ardından kısa sürede ülke geneline yayılmıştır.</a:t>
            </a:r>
          </a:p>
          <a:p>
            <a:r>
              <a:rPr lang="tr-TR" dirty="0" smtClean="0"/>
              <a:t>     </a:t>
            </a:r>
            <a:endParaRPr lang="tr-TR" dirty="0"/>
          </a:p>
        </p:txBody>
      </p:sp>
    </p:spTree>
    <p:extLst>
      <p:ext uri="{BB962C8B-B14F-4D97-AF65-F5344CB8AC3E}">
        <p14:creationId xmlns:p14="http://schemas.microsoft.com/office/powerpoint/2010/main" val="4032984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Hindistan’da 1857 tarihinde özgürlük savaşı şeklinde başlayan ve İngilizlerin </a:t>
            </a:r>
            <a:r>
              <a:rPr lang="tr-TR" i="1" dirty="0" err="1" smtClean="0"/>
              <a:t>kadr</a:t>
            </a:r>
            <a:r>
              <a:rPr lang="tr-TR" i="1" dirty="0" smtClean="0"/>
              <a:t>  </a:t>
            </a:r>
            <a:r>
              <a:rPr lang="tr-TR" dirty="0" smtClean="0"/>
              <a:t>ya da </a:t>
            </a:r>
            <a:r>
              <a:rPr lang="tr-TR" i="1" dirty="0" smtClean="0"/>
              <a:t>ayaklanma</a:t>
            </a:r>
            <a:r>
              <a:rPr lang="tr-TR" dirty="0" smtClean="0"/>
              <a:t> dedikleri savaş bu ülkenin hem Müslüman hem de Hindu toplumunu etkilemiştir. </a:t>
            </a:r>
          </a:p>
          <a:p>
            <a:r>
              <a:rPr lang="tr-TR" dirty="0" smtClean="0"/>
              <a:t>İngiliz Doğu Hindistan Şirketi önce </a:t>
            </a:r>
            <a:r>
              <a:rPr lang="tr-TR" dirty="0" err="1" smtClean="0"/>
              <a:t>Bengal</a:t>
            </a:r>
            <a:r>
              <a:rPr lang="tr-TR" dirty="0" smtClean="0"/>
              <a:t> ve </a:t>
            </a:r>
            <a:r>
              <a:rPr lang="tr-TR" dirty="0" err="1" smtClean="0"/>
              <a:t>Dakkan’ın</a:t>
            </a:r>
            <a:r>
              <a:rPr lang="tr-TR" dirty="0" smtClean="0"/>
              <a:t>, daha sonra da Hindistan’ın birçok bölgesinin yönetimini ele geçirmişti. Müslümanların bu topraklar üzerinde yüzyıllarca süren iktidarları sona ermek üzereydi. </a:t>
            </a:r>
            <a:r>
              <a:rPr lang="tr-TR" i="1" dirty="0" err="1" smtClean="0"/>
              <a:t>Sahiblik</a:t>
            </a:r>
            <a:r>
              <a:rPr lang="tr-TR" i="1" dirty="0" smtClean="0"/>
              <a:t> </a:t>
            </a:r>
            <a:r>
              <a:rPr lang="tr-TR" dirty="0" smtClean="0"/>
              <a:t>el değiştiriyordu.</a:t>
            </a:r>
          </a:p>
          <a:p>
            <a:r>
              <a:rPr lang="tr-TR" dirty="0" smtClean="0"/>
              <a:t> Hindistan’ın yeni hakimi İngilizlerdi. ‘‘Yabancı yönetimin varlığı, kendi başına büyük bir sorun yaratmadı; çünkü bu alt kıtanın değişik bölgeleri, tarihleri boyunca (çoğu Orta Asya’dan gelen) çeşitli yabancılarca istila edilmişti ve etkili bir iktidar oluşturulmak suretiyle  (yabancı egemenliğine) yeterince bir meşruiyet kazandırılmıştı.</a:t>
            </a:r>
          </a:p>
          <a:p>
            <a:r>
              <a:rPr lang="tr-TR" dirty="0" smtClean="0"/>
              <a:t> Şimdiki yöneticilerin derilerinin Afganlılardan biraz daha beyaz olması ve idari dilin klasik Acemceden bir parça daha anlaşılmaz olması, özel bir güçlük yaratmadı; yerli halka kendi dinlerini kabul ettirmek için özel bir gayretkeşlik içinde olmamaları ( ki bu, misyonerlerin esefle karşıladığı bir durumdu) onlara siyasi bir avantaj da sağlıyordu. </a:t>
            </a:r>
          </a:p>
          <a:p>
            <a:r>
              <a:rPr lang="tr-TR" dirty="0" smtClean="0"/>
              <a:t>Ne var ki, ister bilerek, ister garip ideolojilerinin ve emsalsiz ekonomik faaliyetlerinin sonucu olsun, dayattıkları </a:t>
            </a:r>
            <a:r>
              <a:rPr lang="tr-TR" dirty="0" err="1" smtClean="0"/>
              <a:t>değişiklikler,o</a:t>
            </a:r>
            <a:r>
              <a:rPr lang="tr-TR" dirty="0" smtClean="0"/>
              <a:t> zamana dek Hayber Geçidi’nden aşıp gelenlerden çok daha derin ve yıkıcıydı. </a:t>
            </a:r>
          </a:p>
        </p:txBody>
      </p:sp>
    </p:spTree>
    <p:extLst>
      <p:ext uri="{BB962C8B-B14F-4D97-AF65-F5344CB8AC3E}">
        <p14:creationId xmlns:p14="http://schemas.microsoft.com/office/powerpoint/2010/main" val="4067899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 Ancak İngilizler, aynı anda hem devrimciydiler hem de sınırlanmışlardı; (yerel halkı) </a:t>
            </a:r>
            <a:r>
              <a:rPr lang="tr-TR" dirty="0" err="1" smtClean="0"/>
              <a:t>batılılaştırma</a:t>
            </a:r>
            <a:r>
              <a:rPr lang="tr-TR" dirty="0" smtClean="0"/>
              <a:t>, hatta bazı bakımlardan asimile etme çabalarının ardında, dul kadınların (</a:t>
            </a:r>
            <a:r>
              <a:rPr lang="tr-TR" dirty="0" err="1" smtClean="0"/>
              <a:t>sati</a:t>
            </a:r>
            <a:r>
              <a:rPr lang="tr-TR" dirty="0" smtClean="0"/>
              <a:t>) yakılması gibi yerel adetler değil, ama esas olarak devlet idaresinin ve ekonominin gerekleri bulunmaktaydı. </a:t>
            </a:r>
          </a:p>
          <a:p>
            <a:r>
              <a:rPr lang="tr-TR" dirty="0" smtClean="0"/>
              <a:t>Ama her iki etken de, böyle bir amaç gütmediklerinde bile mevcut ekonomik ve toplumsal yapıyı bozdu. Örneğin, uzun tartışmalardan sonra T.B. </a:t>
            </a:r>
            <a:r>
              <a:rPr lang="tr-TR" dirty="0" err="1" smtClean="0"/>
              <a:t>Macaulay’ın</a:t>
            </a:r>
            <a:r>
              <a:rPr lang="tr-TR" dirty="0" smtClean="0"/>
              <a:t> (1800-59) ünlü </a:t>
            </a:r>
            <a:r>
              <a:rPr lang="tr-TR" dirty="0" err="1" smtClean="0"/>
              <a:t>Zabıt’ı</a:t>
            </a:r>
            <a:r>
              <a:rPr lang="tr-TR" dirty="0" smtClean="0"/>
              <a:t> (1835), İngiliz sömürgecilerin eğitim ve öğretimlerine resmi ilgi duyduğu bir avuç Hintli (yani ast idareciler) için tamamen İngilizce bir eğitim sistemi kurmuştu.</a:t>
            </a:r>
          </a:p>
          <a:p>
            <a:r>
              <a:rPr lang="tr-TR" dirty="0" smtClean="0"/>
              <a:t>Sonuçta, kimi zaman kendi yerel dillerinde ifade güçlüğü çekecek kadar Hintli kitlelerden uzak ya da (her ne kadar asimile olmuş bir yerli bile İngilizceye İngilizler kadar hakim olamasa da ) İngiliz adları alan </a:t>
            </a:r>
            <a:r>
              <a:rPr lang="tr-TR" dirty="0" err="1" smtClean="0"/>
              <a:t>İngilizleşmiş</a:t>
            </a:r>
            <a:r>
              <a:rPr lang="tr-TR" dirty="0" smtClean="0"/>
              <a:t> bir seçkinler grubu ortaya çıktı. </a:t>
            </a:r>
          </a:p>
          <a:p>
            <a:r>
              <a:rPr lang="tr-TR" dirty="0" smtClean="0"/>
              <a:t>Öte yandan gerek Hintlilerin her şeyden önce Hint kapitalizmiyle rekabet etmek gibi bir gayret içinde olmayan uyruk halklardan olmaları nedeniyle ve gerekse halkın adetlerine aşırı müdahalede bulunmanın getireceği siyasi risklerden dolayı, aynı zamanda da İngilizlerle yüz doksan milyon Hintli (1871)  arasında en azından bir avuç İngiliz idarecinin üstesinden gelemeyeceği kadar farklı adetler bulunduğundan İngilizler yerli halkı </a:t>
            </a:r>
            <a:r>
              <a:rPr lang="tr-TR" dirty="0" err="1" smtClean="0"/>
              <a:t>batılılaştırmaya</a:t>
            </a:r>
            <a:r>
              <a:rPr lang="tr-TR" dirty="0" smtClean="0"/>
              <a:t> yanaşmadılar ya da bunda başarılı olamadılar. </a:t>
            </a:r>
          </a:p>
          <a:p>
            <a:r>
              <a:rPr lang="tr-TR" dirty="0" smtClean="0"/>
              <a:t>Sonunda, kültürel ve siyasal önderlerini, İngilizlerle işbirliği yapmış, komprador burjuvazi olarak ya da başka biçimlerde İngiliz yönetiminden nemalanmış veya Batı’ya öykünerek kendilerini ‘modernleştirmeyi’ başarmış kişiler arasından bulacak olan Hindistan’ın  kurtuluş mücadelesi, önderliğini, ideolojisini ve programını ‘</a:t>
            </a:r>
            <a:r>
              <a:rPr lang="tr-TR" dirty="0" err="1" smtClean="0"/>
              <a:t>batılılaşma’dan</a:t>
            </a:r>
            <a:r>
              <a:rPr lang="tr-TR" dirty="0" smtClean="0"/>
              <a:t> sağlayacaktı.</a:t>
            </a:r>
          </a:p>
        </p:txBody>
      </p:sp>
    </p:spTree>
    <p:extLst>
      <p:ext uri="{BB962C8B-B14F-4D97-AF65-F5344CB8AC3E}">
        <p14:creationId xmlns:p14="http://schemas.microsoft.com/office/powerpoint/2010/main" val="154740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Batılılaşma’ çıkarları </a:t>
            </a:r>
            <a:r>
              <a:rPr lang="tr-TR" dirty="0" err="1" smtClean="0"/>
              <a:t>metropolitan</a:t>
            </a:r>
            <a:r>
              <a:rPr lang="tr-TR" dirty="0" smtClean="0"/>
              <a:t> ekonomik politikayla çatışacak olan yerli bir </a:t>
            </a:r>
            <a:r>
              <a:rPr lang="tr-TR" dirty="0" err="1" smtClean="0"/>
              <a:t>sanayiceler</a:t>
            </a:r>
            <a:r>
              <a:rPr lang="tr-TR" dirty="0" smtClean="0"/>
              <a:t> sınıfının tohumlarını attı. </a:t>
            </a:r>
          </a:p>
          <a:p>
            <a:r>
              <a:rPr lang="tr-TR" dirty="0" smtClean="0"/>
              <a:t>Bu dönemde (ne kadar memnuniyetsiz olurlarsa olsunlar) </a:t>
            </a:r>
            <a:r>
              <a:rPr lang="tr-TR" dirty="0" err="1" smtClean="0"/>
              <a:t>batılılaşmış</a:t>
            </a:r>
            <a:r>
              <a:rPr lang="tr-TR" dirty="0" smtClean="0"/>
              <a:t> seçkinler, İngilizleri hem bir model hem de yeni olasılıkların başlatıcısı olarak görmekteydi. </a:t>
            </a:r>
          </a:p>
          <a:p>
            <a:r>
              <a:rPr lang="tr-TR" dirty="0" smtClean="0"/>
              <a:t>İngilizlere İngiliz oldukları için direnenler gelenekçilerdi, ama bu bile, bir istisna dışında, milliyetçi B.G. </a:t>
            </a:r>
            <a:r>
              <a:rPr lang="tr-TR" dirty="0" err="1" smtClean="0"/>
              <a:t>Tilak’ın</a:t>
            </a:r>
            <a:r>
              <a:rPr lang="tr-TR" dirty="0" smtClean="0"/>
              <a:t> daha sonra anımsatacağı gibi, halkın ‘‘önce İngiliz disiplinine hayran olduğu; demiryollarının, telgrafın yolların, okulların insanları şaşkına çevirdiği; isyanların sona erdiği ve halkın barış ve huzur içinde yaşadığı,,, İnsanların, bir körün bile, altında bir bastonla </a:t>
            </a:r>
            <a:r>
              <a:rPr lang="tr-TR" dirty="0" err="1" smtClean="0"/>
              <a:t>Benares’ten</a:t>
            </a:r>
            <a:r>
              <a:rPr lang="tr-TR" dirty="0" smtClean="0"/>
              <a:t> </a:t>
            </a:r>
            <a:r>
              <a:rPr lang="tr-TR" dirty="0" err="1" smtClean="0"/>
              <a:t>Rameshwar’a</a:t>
            </a:r>
            <a:r>
              <a:rPr lang="tr-TR" dirty="0" smtClean="0"/>
              <a:t> güven içinde gidebileceğini söylemeye başladıkları bir çağda karşılık bulmadı.</a:t>
            </a:r>
          </a:p>
          <a:p>
            <a:r>
              <a:rPr lang="tr-TR" dirty="0" smtClean="0"/>
              <a:t>’’Yazarın bahsettiği bu büyük istisna, Kuzey Hindistan’da 1857’de patlak veren sözünü ettiğimiz ayaklanmaydı. </a:t>
            </a:r>
          </a:p>
          <a:p>
            <a:r>
              <a:rPr lang="tr-TR" dirty="0" smtClean="0"/>
              <a:t>Hindistan’daki İngiliz iktidarı için bir dönüm noktası olan bu ayaklanma sonraları Hint milliyetçileri tarafından ‘ulusal hareketin’ başlangıcı olarak adlandırılmıştı. Bu önemli olayla Kuzey Hindistan’daki Doğu Hindistan Şirketinin varlığına son verilerek doğrudan doğruya İngiliz yönetiminin uygulama ve telkinlerine darbe indirilmişti. Bu ayaklanma Kuzey Hindistan’a hızla yayılmış, arkasından büyük insan topluluklarını sürüklemiştir.</a:t>
            </a:r>
            <a:endParaRPr lang="tr-TR" dirty="0"/>
          </a:p>
        </p:txBody>
      </p:sp>
    </p:spTree>
    <p:extLst>
      <p:ext uri="{BB962C8B-B14F-4D97-AF65-F5344CB8AC3E}">
        <p14:creationId xmlns:p14="http://schemas.microsoft.com/office/powerpoint/2010/main" val="1929836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algn="just"/>
            <a:r>
              <a:rPr lang="tr-TR" dirty="0"/>
              <a:t>Sonuçta İngiliz hükümeti, son dönemlerini yaşayan özel girişim sömürgeciliğinin simgesi olan Doğu Hindistan Şirketi’ni giderek küçültmüş ve sonunda şirketin yerine kendine geçmişti: ‘‘Bu gelişmeyi uyaran Genel vali </a:t>
            </a:r>
            <a:r>
              <a:rPr lang="tr-TR" dirty="0" err="1"/>
              <a:t>Lord</a:t>
            </a:r>
            <a:r>
              <a:rPr lang="tr-TR" dirty="0"/>
              <a:t> </a:t>
            </a:r>
            <a:r>
              <a:rPr lang="tr-TR" dirty="0" err="1"/>
              <a:t>Dalhousie’nin</a:t>
            </a:r>
            <a:r>
              <a:rPr lang="tr-TR" dirty="0"/>
              <a:t> yönetimi altında (1847-56) şimdiye dek yalnızca bağımlı Hintlilerin topraklarını sistemli olarak ilhak etme politikası, özellikle de eski Moğol İmparatorluğu’nun son bakiyesi </a:t>
            </a:r>
            <a:r>
              <a:rPr lang="tr-TR" dirty="0" err="1"/>
              <a:t>Oudth</a:t>
            </a:r>
            <a:r>
              <a:rPr lang="tr-TR" dirty="0"/>
              <a:t> (</a:t>
            </a:r>
            <a:r>
              <a:rPr lang="tr-TR" dirty="0" err="1"/>
              <a:t>Evedh</a:t>
            </a:r>
            <a:r>
              <a:rPr lang="tr-TR" dirty="0"/>
              <a:t>) Krallığının 1856’da ilhakı oldu. </a:t>
            </a:r>
            <a:endParaRPr lang="tr-TR" dirty="0" smtClean="0"/>
          </a:p>
          <a:p>
            <a:pPr algn="just"/>
            <a:r>
              <a:rPr lang="tr-TR" dirty="0" smtClean="0"/>
              <a:t>İngilizlerin </a:t>
            </a:r>
            <a:r>
              <a:rPr lang="tr-TR" dirty="0"/>
              <a:t>dayattığı değişikliklerin hızlı ve pervasızlığı da süreci hızlandırdı, ya da İngilizlerin böyle bir şey amaçladıklarına inanılmaktaydı. </a:t>
            </a:r>
            <a:endParaRPr lang="tr-TR" dirty="0" smtClean="0"/>
          </a:p>
          <a:p>
            <a:pPr algn="just"/>
            <a:r>
              <a:rPr lang="tr-TR" dirty="0" err="1" smtClean="0"/>
              <a:t>Bengal</a:t>
            </a:r>
            <a:r>
              <a:rPr lang="tr-TR" dirty="0" smtClean="0"/>
              <a:t> </a:t>
            </a:r>
            <a:r>
              <a:rPr lang="tr-TR" dirty="0"/>
              <a:t>ordusundaki askerlerin dinsel duyarlılıklarına yönelik kasıtlı bir kışkırtma olarak gördükleri yağlı fişeklerin orduya sokulması ise, vesile oldu (halkın öfkesi, ilk olarak Hristiyanlara ve misyonerlere ait kuruluşları hedef aldı). </a:t>
            </a:r>
            <a:endParaRPr lang="tr-TR" dirty="0" smtClean="0"/>
          </a:p>
          <a:p>
            <a:pPr algn="just"/>
            <a:r>
              <a:rPr lang="tr-TR" dirty="0" smtClean="0"/>
              <a:t>İsyan </a:t>
            </a:r>
            <a:r>
              <a:rPr lang="tr-TR" dirty="0" err="1"/>
              <a:t>Bengal</a:t>
            </a:r>
            <a:r>
              <a:rPr lang="tr-TR" dirty="0"/>
              <a:t> ordusunun başkaldırısıyla başladıysa da (Bombay ve </a:t>
            </a:r>
            <a:r>
              <a:rPr lang="tr-TR" dirty="0" err="1"/>
              <a:t>Madras’takiler</a:t>
            </a:r>
            <a:r>
              <a:rPr lang="tr-TR" dirty="0"/>
              <a:t> sükunetlerini korudular), geleneksel soyluların ve prenslerin önderliği altında kuzey düzlüklerinde büyük bir halk isyanına ve Moğol İmparatorluğunu yeniden kurma girişimine dönüştü. </a:t>
            </a:r>
            <a:endParaRPr lang="tr-TR" dirty="0" smtClean="0"/>
          </a:p>
          <a:p>
            <a:pPr algn="just"/>
            <a:r>
              <a:rPr lang="tr-TR" dirty="0" smtClean="0"/>
              <a:t>İngilizlerin </a:t>
            </a:r>
            <a:r>
              <a:rPr lang="tr-TR" dirty="0"/>
              <a:t>(kamu gelirlerinin başlıca kaynağını oluşturan) toprak vergisinde yaptıkları değişiklerin yarattığı ekonomik gelirlerin payı kesin olmakla beraber, böylesine muazzam bir ayaklanmaya yalnızca bunun yol açmış olması şüphelidir. İnsanlar yaşam tarzlarının, yabancı bir toplum tarafından amansızca ve giderek artan bir hızla yıkıldığına inandıkları için isyan ettiler.</a:t>
            </a:r>
          </a:p>
        </p:txBody>
      </p:sp>
    </p:spTree>
    <p:extLst>
      <p:ext uri="{BB962C8B-B14F-4D97-AF65-F5344CB8AC3E}">
        <p14:creationId xmlns:p14="http://schemas.microsoft.com/office/powerpoint/2010/main" val="14603928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1120</Words>
  <Application>Microsoft Office PowerPoint</Application>
  <PresentationFormat>Geniş ekran</PresentationFormat>
  <Paragraphs>36</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4. Hafta</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Hafta</dc:title>
  <dc:creator>USER</dc:creator>
  <cp:lastModifiedBy>USER</cp:lastModifiedBy>
  <cp:revision>2</cp:revision>
  <dcterms:created xsi:type="dcterms:W3CDTF">2020-04-06T16:44:56Z</dcterms:created>
  <dcterms:modified xsi:type="dcterms:W3CDTF">2020-04-06T16:52:23Z</dcterms:modified>
</cp:coreProperties>
</file>