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0" r:id="rId1"/>
  </p:sldMasterIdLst>
  <p:sldIdLst>
    <p:sldId id="256" r:id="rId2"/>
    <p:sldId id="257" r:id="rId3"/>
    <p:sldId id="258" r:id="rId4"/>
    <p:sldId id="260" r:id="rId5"/>
    <p:sldId id="259"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79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39BD5CF-143D-F644-981B-068B6F4A9287}"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EDBDDAAA-9E47-084C-B85B-93E8BFD11501}" type="slidenum">
              <a:rPr lang="en-US" smtClean="0"/>
              <a:t>‹#›</a:t>
            </a:fld>
            <a:endParaRPr lang="en-US"/>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39BD5CF-143D-F644-981B-068B6F4A9287}"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10"/>
          </p:nvPr>
        </p:nvSpPr>
        <p:spPr/>
        <p:txBody>
          <a:bodyPr/>
          <a:lstStyle/>
          <a:p>
            <a:fld id="{839BD5CF-143D-F644-981B-068B6F4A9287}"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39BD5CF-143D-F644-981B-068B6F4A9287}" type="datetimeFigureOut">
              <a:rPr lang="en-US" smtClean="0"/>
              <a:t>13.02.18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39BD5CF-143D-F644-981B-068B6F4A9287}" type="datetimeFigureOut">
              <a:rPr lang="en-US" smtClean="0"/>
              <a:t>13.02.18</a:t>
            </a:fld>
            <a:endParaRPr lang="en-US"/>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BDDAAA-9E47-084C-B85B-93E8BFD11501}" type="slidenum">
              <a:rPr lang="en-US" smtClean="0"/>
              <a:t>‹#›</a:t>
            </a:fld>
            <a:endParaRPr lang="en-US"/>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839BD5CF-143D-F644-981B-068B6F4A9287}"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7" name="Date Placeholder 6"/>
          <p:cNvSpPr>
            <a:spLocks noGrp="1"/>
          </p:cNvSpPr>
          <p:nvPr>
            <p:ph type="dt" sz="half" idx="10"/>
          </p:nvPr>
        </p:nvSpPr>
        <p:spPr/>
        <p:txBody>
          <a:bodyPr/>
          <a:lstStyle/>
          <a:p>
            <a:fld id="{839BD5CF-143D-F644-981B-068B6F4A9287}" type="datetimeFigureOut">
              <a:rPr lang="en-US" smtClean="0"/>
              <a:t>13.02.18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39BD5CF-143D-F644-981B-068B6F4A9287}" type="datetimeFigureOut">
              <a:rPr lang="en-US" smtClean="0"/>
              <a:t>13.02.18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839BD5CF-143D-F644-981B-068B6F4A9287}" type="datetimeFigureOut">
              <a:rPr lang="en-US" smtClean="0"/>
              <a:t>13.02.18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BDDAAA-9E47-084C-B85B-93E8BFD1150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5" name="Date Placeholder 4"/>
          <p:cNvSpPr>
            <a:spLocks noGrp="1"/>
          </p:cNvSpPr>
          <p:nvPr>
            <p:ph type="dt" sz="half" idx="10"/>
          </p:nvPr>
        </p:nvSpPr>
        <p:spPr/>
        <p:txBody>
          <a:bodyPr/>
          <a:lstStyle/>
          <a:p>
            <a:fld id="{839BD5CF-143D-F644-981B-068B6F4A9287}" type="datetimeFigureOut">
              <a:rPr lang="en-US" smtClean="0"/>
              <a:t>13.02.18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BDDAAA-9E47-084C-B85B-93E8BFD11501}" type="slidenum">
              <a:rPr lang="en-US" smtClean="0"/>
              <a:t>‹#›</a:t>
            </a:fld>
            <a:endParaRPr lang="en-US"/>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lang="en-US" dirty="0"/>
          </a:p>
        </p:txBody>
      </p:sp>
      <p:sp>
        <p:nvSpPr>
          <p:cNvPr id="5" name="Date Placeholder 4"/>
          <p:cNvSpPr>
            <a:spLocks noGrp="1"/>
          </p:cNvSpPr>
          <p:nvPr>
            <p:ph type="dt" sz="half" idx="10"/>
          </p:nvPr>
        </p:nvSpPr>
        <p:spPr/>
        <p:txBody>
          <a:bodyPr/>
          <a:lstStyle/>
          <a:p>
            <a:fld id="{839BD5CF-143D-F644-981B-068B6F4A9287}" type="datetimeFigureOut">
              <a:rPr lang="en-US" smtClean="0"/>
              <a:t>13.02.18</a:t>
            </a:fld>
            <a:endParaRPr lang="en-US"/>
          </a:p>
        </p:txBody>
      </p:sp>
      <p:sp>
        <p:nvSpPr>
          <p:cNvPr id="7" name="Slide Number Placeholder 6"/>
          <p:cNvSpPr>
            <a:spLocks noGrp="1"/>
          </p:cNvSpPr>
          <p:nvPr>
            <p:ph type="sldNum" sz="quarter" idx="12"/>
          </p:nvPr>
        </p:nvSpPr>
        <p:spPr/>
        <p:txBody>
          <a:bodyPr/>
          <a:lstStyle/>
          <a:p>
            <a:fld id="{EDBDDAAA-9E47-084C-B85B-93E8BFD11501}" type="slidenum">
              <a:rPr lang="en-US" smtClean="0"/>
              <a:t>‹#›</a:t>
            </a:fld>
            <a:endParaRPr lang="en-US"/>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en-US"/>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839BD5CF-143D-F644-981B-068B6F4A9287}" type="datetimeFigureOut">
              <a:rPr lang="en-US" smtClean="0"/>
              <a:t>13.02.18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EDBDDAAA-9E47-084C-B85B-93E8BFD11501}" type="slidenum">
              <a:rPr lang="en-US" smtClean="0"/>
              <a:t>‹#›</a:t>
            </a:fld>
            <a:endParaRPr lang="en-US"/>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err="1" smtClean="0"/>
              <a:t>Yrd</a:t>
            </a:r>
            <a:r>
              <a:rPr lang="en-US" dirty="0" smtClean="0"/>
              <a:t>. DOÇ. DR. H. DENİZ GÜLLEROĞLU</a:t>
            </a:r>
            <a:endParaRPr lang="en-US" dirty="0"/>
          </a:p>
        </p:txBody>
      </p:sp>
      <p:sp>
        <p:nvSpPr>
          <p:cNvPr id="2" name="Title 1"/>
          <p:cNvSpPr>
            <a:spLocks noGrp="1"/>
          </p:cNvSpPr>
          <p:nvPr>
            <p:ph type="ctrTitle"/>
          </p:nvPr>
        </p:nvSpPr>
        <p:spPr>
          <a:xfrm>
            <a:off x="842856" y="178581"/>
            <a:ext cx="7710728" cy="2301708"/>
          </a:xfrm>
        </p:spPr>
        <p:txBody>
          <a:bodyPr/>
          <a:lstStyle/>
          <a:p>
            <a:r>
              <a:rPr lang="tr-TR" sz="2800" b="1" dirty="0">
                <a:latin typeface="Times New Roman"/>
                <a:cs typeface="Times New Roman"/>
              </a:rPr>
              <a:t>Ulusal ve uluslararası düzeyde uygulanan test programları (Yetenek testleri ve standart başarı testleri bağlamında) </a:t>
            </a:r>
            <a:r>
              <a:rPr lang="en-US" sz="2800" b="1" dirty="0">
                <a:latin typeface="Times New Roman"/>
                <a:cs typeface="Times New Roman"/>
              </a:rPr>
              <a:t/>
            </a:r>
            <a:br>
              <a:rPr lang="en-US" sz="2800" b="1" dirty="0">
                <a:latin typeface="Times New Roman"/>
                <a:cs typeface="Times New Roman"/>
              </a:rPr>
            </a:br>
            <a:r>
              <a:rPr lang="en-US" sz="2800" b="1" dirty="0" smtClean="0">
                <a:latin typeface="Times New Roman"/>
                <a:cs typeface="Times New Roman"/>
              </a:rPr>
              <a:t/>
            </a:r>
            <a:br>
              <a:rPr lang="en-US" sz="2800" b="1" dirty="0" smtClean="0">
                <a:latin typeface="Times New Roman"/>
                <a:cs typeface="Times New Roman"/>
              </a:rPr>
            </a:br>
            <a:r>
              <a:rPr lang="tr-TR" sz="2800" b="1" dirty="0" smtClean="0">
                <a:latin typeface="Times New Roman"/>
                <a:cs typeface="Times New Roman"/>
              </a:rPr>
              <a:t>Temel </a:t>
            </a:r>
            <a:r>
              <a:rPr lang="tr-TR" sz="2800" b="1" dirty="0">
                <a:latin typeface="Times New Roman"/>
                <a:cs typeface="Times New Roman"/>
              </a:rPr>
              <a:t>Kabiliyetler Testi- TKT</a:t>
            </a:r>
            <a:r>
              <a:rPr lang="en-US" sz="2800" b="1" dirty="0">
                <a:latin typeface="Times New Roman"/>
                <a:cs typeface="Times New Roman"/>
              </a:rPr>
              <a:t> </a:t>
            </a:r>
            <a:endParaRPr lang="en-US" sz="2800" b="1" dirty="0"/>
          </a:p>
        </p:txBody>
      </p:sp>
    </p:spTree>
    <p:extLst>
      <p:ext uri="{BB962C8B-B14F-4D97-AF65-F5344CB8AC3E}">
        <p14:creationId xmlns:p14="http://schemas.microsoft.com/office/powerpoint/2010/main" val="2435493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2800" b="1" dirty="0">
                <a:solidFill>
                  <a:schemeClr val="tx1">
                    <a:lumMod val="95000"/>
                    <a:lumOff val="5000"/>
                  </a:schemeClr>
                </a:solidFill>
                <a:latin typeface="Times New Roman"/>
                <a:cs typeface="Times New Roman"/>
              </a:rPr>
              <a:t>Temel Kabiliyetler </a:t>
            </a:r>
            <a:r>
              <a:rPr lang="tr-TR" sz="2800" b="1" dirty="0" smtClean="0">
                <a:solidFill>
                  <a:schemeClr val="tx1">
                    <a:lumMod val="95000"/>
                    <a:lumOff val="5000"/>
                  </a:schemeClr>
                </a:solidFill>
                <a:latin typeface="Times New Roman"/>
                <a:cs typeface="Times New Roman"/>
              </a:rPr>
              <a:t>Testi (TKT) </a:t>
            </a:r>
            <a:r>
              <a:rPr lang="en-US" sz="2800" b="1" dirty="0">
                <a:solidFill>
                  <a:schemeClr val="tx1">
                    <a:lumMod val="95000"/>
                    <a:lumOff val="5000"/>
                  </a:schemeClr>
                </a:solidFill>
                <a:latin typeface="Times New Roman"/>
                <a:cs typeface="Times New Roman"/>
              </a:rPr>
              <a:t/>
            </a:r>
            <a:br>
              <a:rPr lang="en-US" sz="2800" b="1" dirty="0">
                <a:solidFill>
                  <a:schemeClr val="tx1">
                    <a:lumMod val="95000"/>
                    <a:lumOff val="5000"/>
                  </a:schemeClr>
                </a:solidFill>
                <a:latin typeface="Times New Roman"/>
                <a:cs typeface="Times New Roman"/>
              </a:rPr>
            </a:br>
            <a:endParaRPr lang="en-US" sz="2800" b="1" dirty="0">
              <a:solidFill>
                <a:schemeClr val="tx1">
                  <a:lumMod val="95000"/>
                  <a:lumOff val="5000"/>
                </a:schemeClr>
              </a:solidFill>
              <a:latin typeface="Times New Roman"/>
              <a:cs typeface="Times New Roman"/>
            </a:endParaRPr>
          </a:p>
        </p:txBody>
      </p:sp>
      <p:sp>
        <p:nvSpPr>
          <p:cNvPr id="3" name="Content Placeholder 2"/>
          <p:cNvSpPr>
            <a:spLocks noGrp="1"/>
          </p:cNvSpPr>
          <p:nvPr>
            <p:ph idx="1"/>
          </p:nvPr>
        </p:nvSpPr>
        <p:spPr>
          <a:xfrm>
            <a:off x="257997" y="1752600"/>
            <a:ext cx="8428803" cy="4373563"/>
          </a:xfrm>
        </p:spPr>
        <p:txBody>
          <a:bodyPr/>
          <a:lstStyle/>
          <a:p>
            <a:pPr algn="just"/>
            <a:r>
              <a:rPr lang="tr-TR" dirty="0">
                <a:latin typeface="Times New Roman"/>
                <a:cs typeface="Times New Roman"/>
              </a:rPr>
              <a:t>Temel Kabiliyetler Testi </a:t>
            </a:r>
            <a:r>
              <a:rPr lang="tr-TR" dirty="0" smtClean="0">
                <a:latin typeface="Times New Roman"/>
                <a:cs typeface="Times New Roman"/>
              </a:rPr>
              <a:t>(</a:t>
            </a:r>
            <a:r>
              <a:rPr lang="tr-TR" dirty="0" err="1" smtClean="0">
                <a:latin typeface="Times New Roman"/>
                <a:cs typeface="Times New Roman"/>
              </a:rPr>
              <a:t>Primary</a:t>
            </a:r>
            <a:r>
              <a:rPr lang="tr-TR" dirty="0" smtClean="0">
                <a:latin typeface="Times New Roman"/>
                <a:cs typeface="Times New Roman"/>
              </a:rPr>
              <a:t> </a:t>
            </a:r>
            <a:r>
              <a:rPr lang="tr-TR" dirty="0" err="1">
                <a:latin typeface="Times New Roman"/>
                <a:cs typeface="Times New Roman"/>
              </a:rPr>
              <a:t>Mental</a:t>
            </a:r>
            <a:r>
              <a:rPr lang="tr-TR" dirty="0">
                <a:latin typeface="Times New Roman"/>
                <a:cs typeface="Times New Roman"/>
              </a:rPr>
              <a:t> </a:t>
            </a:r>
            <a:r>
              <a:rPr lang="tr-TR" dirty="0" err="1">
                <a:latin typeface="Times New Roman"/>
                <a:cs typeface="Times New Roman"/>
              </a:rPr>
              <a:t>Abilities</a:t>
            </a:r>
            <a:r>
              <a:rPr lang="tr-TR" dirty="0" smtClean="0">
                <a:latin typeface="Times New Roman"/>
                <a:cs typeface="Times New Roman"/>
              </a:rPr>
              <a:t>)’</a:t>
            </a:r>
            <a:r>
              <a:rPr lang="tr-TR" dirty="0" err="1" smtClean="0">
                <a:latin typeface="Times New Roman"/>
                <a:cs typeface="Times New Roman"/>
              </a:rPr>
              <a:t>ni</a:t>
            </a:r>
            <a:r>
              <a:rPr lang="tr-TR" dirty="0" smtClean="0">
                <a:latin typeface="Times New Roman"/>
                <a:cs typeface="Times New Roman"/>
              </a:rPr>
              <a:t> oluşturan </a:t>
            </a:r>
            <a:r>
              <a:rPr lang="tr-TR" dirty="0">
                <a:latin typeface="Times New Roman"/>
                <a:cs typeface="Times New Roman"/>
              </a:rPr>
              <a:t>Louis </a:t>
            </a:r>
            <a:r>
              <a:rPr lang="tr-TR" dirty="0" err="1">
                <a:latin typeface="Times New Roman"/>
                <a:cs typeface="Times New Roman"/>
              </a:rPr>
              <a:t>Leon</a:t>
            </a:r>
            <a:r>
              <a:rPr lang="tr-TR" dirty="0">
                <a:latin typeface="Times New Roman"/>
                <a:cs typeface="Times New Roman"/>
              </a:rPr>
              <a:t> </a:t>
            </a:r>
            <a:r>
              <a:rPr lang="tr-TR" dirty="0" err="1" smtClean="0">
                <a:latin typeface="Times New Roman"/>
                <a:cs typeface="Times New Roman"/>
              </a:rPr>
              <a:t>Thurstone’dur</a:t>
            </a:r>
            <a:r>
              <a:rPr lang="tr-TR" dirty="0" smtClean="0">
                <a:latin typeface="Times New Roman"/>
                <a:cs typeface="Times New Roman"/>
              </a:rPr>
              <a:t>. </a:t>
            </a:r>
          </a:p>
          <a:p>
            <a:pPr algn="just"/>
            <a:endParaRPr lang="tr-TR" dirty="0" smtClean="0">
              <a:latin typeface="Times New Roman"/>
              <a:cs typeface="Times New Roman"/>
            </a:endParaRPr>
          </a:p>
          <a:p>
            <a:pPr algn="just"/>
            <a:r>
              <a:rPr lang="tr-TR" dirty="0" smtClean="0">
                <a:latin typeface="Times New Roman"/>
                <a:cs typeface="Times New Roman"/>
              </a:rPr>
              <a:t>Yayın </a:t>
            </a:r>
            <a:r>
              <a:rPr lang="tr-TR" dirty="0">
                <a:latin typeface="Times New Roman"/>
                <a:cs typeface="Times New Roman"/>
              </a:rPr>
              <a:t>ilk </a:t>
            </a:r>
            <a:r>
              <a:rPr lang="tr-TR" dirty="0" smtClean="0">
                <a:latin typeface="Times New Roman"/>
                <a:cs typeface="Times New Roman"/>
              </a:rPr>
              <a:t>,Chicago üniversitenin </a:t>
            </a:r>
            <a:r>
              <a:rPr lang="tr-TR" dirty="0">
                <a:latin typeface="Times New Roman"/>
                <a:cs typeface="Times New Roman"/>
              </a:rPr>
              <a:t>yayın evi tarafından ilk basımı yapılmıştır. Türkiye’de ise Milli Eğitim Bakanlığı Test ve Araştırma Bürosu tarafından 1953 yılında basılmış, el kitapları ise en son 2001 yılında revize edilmiştir (Dirlik, 2013). </a:t>
            </a:r>
            <a:endParaRPr lang="tr-TR" dirty="0" smtClean="0">
              <a:latin typeface="Times New Roman"/>
              <a:cs typeface="Times New Roman"/>
            </a:endParaRPr>
          </a:p>
          <a:p>
            <a:pPr algn="just"/>
            <a:endParaRPr lang="tr-TR" dirty="0" smtClean="0">
              <a:latin typeface="Times New Roman"/>
              <a:cs typeface="Times New Roman"/>
            </a:endParaRPr>
          </a:p>
          <a:p>
            <a:pPr algn="just"/>
            <a:r>
              <a:rPr lang="tr-TR" dirty="0" smtClean="0">
                <a:latin typeface="Times New Roman"/>
                <a:cs typeface="Times New Roman"/>
              </a:rPr>
              <a:t>TKT, 5</a:t>
            </a:r>
            <a:r>
              <a:rPr lang="tr-TR" dirty="0">
                <a:latin typeface="Times New Roman"/>
                <a:cs typeface="Times New Roman"/>
              </a:rPr>
              <a:t>-7, 7-11 ve 11-17 yaşlar arasındaki çocuklarda uygulanabilmektedir. Kalem-Kağıt testidir.</a:t>
            </a:r>
            <a:endParaRPr lang="en-US" dirty="0">
              <a:latin typeface="Times New Roman"/>
              <a:cs typeface="Times New Roman"/>
            </a:endParaRPr>
          </a:p>
          <a:p>
            <a:pPr algn="just"/>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5952551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pPr algn="just"/>
            <a:r>
              <a:rPr lang="tr-TR" dirty="0">
                <a:latin typeface="Times New Roman"/>
                <a:cs typeface="Times New Roman"/>
              </a:rPr>
              <a:t>Orijinal formu 256 sorudan oluşmaktadır (Atılgan, 2005</a:t>
            </a:r>
            <a:r>
              <a:rPr lang="tr-TR" dirty="0" smtClean="0">
                <a:latin typeface="Times New Roman"/>
                <a:cs typeface="Times New Roman"/>
              </a:rPr>
              <a:t>), Türkçe </a:t>
            </a:r>
            <a:r>
              <a:rPr lang="tr-TR" dirty="0">
                <a:latin typeface="Times New Roman"/>
                <a:cs typeface="Times New Roman"/>
              </a:rPr>
              <a:t>formunda ise 162 soru bulunmaktadır (Sezer </a:t>
            </a:r>
            <a:r>
              <a:rPr lang="tr-TR" dirty="0" smtClean="0">
                <a:latin typeface="Times New Roman"/>
                <a:cs typeface="Times New Roman"/>
              </a:rPr>
              <a:t>&amp; Sarıgül</a:t>
            </a:r>
            <a:r>
              <a:rPr lang="tr-TR" dirty="0">
                <a:latin typeface="Times New Roman"/>
                <a:cs typeface="Times New Roman"/>
              </a:rPr>
              <a:t>, 2014). </a:t>
            </a:r>
            <a:endParaRPr lang="tr-TR" dirty="0" smtClean="0">
              <a:latin typeface="Times New Roman"/>
              <a:cs typeface="Times New Roman"/>
            </a:endParaRPr>
          </a:p>
          <a:p>
            <a:pPr algn="just"/>
            <a:endParaRPr lang="tr-TR" dirty="0" smtClean="0">
              <a:latin typeface="Times New Roman"/>
              <a:cs typeface="Times New Roman"/>
            </a:endParaRPr>
          </a:p>
          <a:p>
            <a:pPr algn="just"/>
            <a:r>
              <a:rPr lang="tr-TR" dirty="0" smtClean="0">
                <a:latin typeface="Times New Roman"/>
                <a:cs typeface="Times New Roman"/>
              </a:rPr>
              <a:t>Atılgan’a </a:t>
            </a:r>
            <a:r>
              <a:rPr lang="tr-TR" dirty="0">
                <a:latin typeface="Times New Roman"/>
                <a:cs typeface="Times New Roman"/>
              </a:rPr>
              <a:t>göre ise Türkçe formu 181 maddeden oluşmaktadır (Atılgan, 2005). Aradaki farklar 1953 çevirisi ile 2001 çevirisi arasındaki geçerlilik, güvenirlik çalışmalarından kaynaklanıyor </a:t>
            </a:r>
            <a:r>
              <a:rPr lang="tr-TR" dirty="0" smtClean="0">
                <a:latin typeface="Times New Roman"/>
                <a:cs typeface="Times New Roman"/>
              </a:rPr>
              <a:t>olabilir</a:t>
            </a:r>
            <a:r>
              <a:rPr lang="en-US" dirty="0" smtClean="0">
                <a:latin typeface="Times New Roman"/>
                <a:cs typeface="Times New Roman"/>
              </a:rPr>
              <a:t>.</a:t>
            </a:r>
          </a:p>
          <a:p>
            <a:pPr algn="just"/>
            <a:endParaRPr lang="en-US" dirty="0">
              <a:latin typeface="Times New Roman"/>
              <a:cs typeface="Times New Roman"/>
            </a:endParaRPr>
          </a:p>
          <a:p>
            <a:pPr algn="just"/>
            <a:r>
              <a:rPr lang="tr-TR" b="1" dirty="0">
                <a:latin typeface="Times New Roman"/>
                <a:cs typeface="Times New Roman"/>
              </a:rPr>
              <a:t> </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679965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Autofit/>
          </a:bodyPr>
          <a:lstStyle/>
          <a:p>
            <a:pPr algn="just"/>
            <a:r>
              <a:rPr lang="tr-TR" dirty="0" smtClean="0">
                <a:latin typeface="Times New Roman"/>
                <a:cs typeface="Times New Roman"/>
              </a:rPr>
              <a:t>TKT, </a:t>
            </a:r>
            <a:r>
              <a:rPr lang="tr-TR" dirty="0" err="1" smtClean="0">
                <a:latin typeface="Times New Roman"/>
                <a:cs typeface="Times New Roman"/>
              </a:rPr>
              <a:t>Thurstone’un</a:t>
            </a:r>
            <a:r>
              <a:rPr lang="tr-TR" dirty="0" smtClean="0">
                <a:latin typeface="Times New Roman"/>
                <a:cs typeface="Times New Roman"/>
              </a:rPr>
              <a:t> </a:t>
            </a:r>
            <a:r>
              <a:rPr lang="tr-TR" dirty="0">
                <a:latin typeface="Times New Roman"/>
                <a:cs typeface="Times New Roman"/>
              </a:rPr>
              <a:t>“Temel Zihinsel Yetenekler” olarak adlandırdığı grup faktör düzenine göre oluşturulmuş zekâ </a:t>
            </a:r>
            <a:r>
              <a:rPr lang="tr-TR" dirty="0" smtClean="0">
                <a:latin typeface="Times New Roman"/>
                <a:cs typeface="Times New Roman"/>
              </a:rPr>
              <a:t>testidir  (</a:t>
            </a:r>
            <a:r>
              <a:rPr lang="tr-TR" dirty="0" err="1" smtClean="0">
                <a:latin typeface="Times New Roman"/>
                <a:cs typeface="Times New Roman"/>
              </a:rPr>
              <a:t>Guilford</a:t>
            </a:r>
            <a:r>
              <a:rPr lang="tr-TR" dirty="0">
                <a:latin typeface="Times New Roman"/>
                <a:cs typeface="Times New Roman"/>
              </a:rPr>
              <a:t>, 1967). </a:t>
            </a:r>
            <a:endParaRPr lang="tr-TR" dirty="0" smtClean="0">
              <a:latin typeface="Times New Roman"/>
              <a:cs typeface="Times New Roman"/>
            </a:endParaRPr>
          </a:p>
          <a:p>
            <a:pPr algn="just"/>
            <a:endParaRPr lang="tr-TR" dirty="0" smtClean="0">
              <a:latin typeface="Times New Roman"/>
              <a:cs typeface="Times New Roman"/>
            </a:endParaRPr>
          </a:p>
          <a:p>
            <a:pPr algn="just"/>
            <a:r>
              <a:rPr lang="tr-TR" dirty="0" smtClean="0">
                <a:latin typeface="Times New Roman"/>
                <a:cs typeface="Times New Roman"/>
              </a:rPr>
              <a:t>Beş </a:t>
            </a:r>
            <a:r>
              <a:rPr lang="tr-TR" dirty="0">
                <a:latin typeface="Times New Roman"/>
                <a:cs typeface="Times New Roman"/>
              </a:rPr>
              <a:t>alt yetenekten ve yedi alt testten alınan toplam puanlar ile kelimeler ve resimler testi ile dil yeteneği, yer kavramı testi ile şekil uzay yeteneği, kelime ve şekil gruplaması testleri ile akıl yürütme yeteneği ve hesap testi ile sayısal yeteneği ölçmeyi amaçlamaktadır (Atılgan, 2005).  </a:t>
            </a:r>
            <a:endParaRPr lang="en-US" dirty="0">
              <a:latin typeface="Times New Roman"/>
              <a:cs typeface="Times New Roman"/>
            </a:endParaRPr>
          </a:p>
          <a:p>
            <a:pPr algn="just"/>
            <a:r>
              <a:rPr lang="tr-TR" dirty="0">
                <a:latin typeface="Times New Roman"/>
                <a:cs typeface="Times New Roman"/>
              </a:rPr>
              <a:t> </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32116181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just"/>
            <a:r>
              <a:rPr lang="tr-TR" dirty="0">
                <a:latin typeface="Times New Roman"/>
                <a:cs typeface="Times New Roman"/>
              </a:rPr>
              <a:t>Testte her doğru yanıt bir puan olarak belirlenmiştir. İlgili alan puanları o yetenek alanının alt testlerinin puanları toplanarak bulunur. </a:t>
            </a:r>
            <a:endParaRPr lang="tr-TR" dirty="0" smtClean="0">
              <a:latin typeface="Times New Roman"/>
              <a:cs typeface="Times New Roman"/>
            </a:endParaRPr>
          </a:p>
          <a:p>
            <a:pPr algn="just"/>
            <a:endParaRPr lang="tr-TR" dirty="0">
              <a:latin typeface="Times New Roman"/>
              <a:cs typeface="Times New Roman"/>
            </a:endParaRPr>
          </a:p>
          <a:p>
            <a:pPr algn="just"/>
            <a:r>
              <a:rPr lang="tr-TR" dirty="0" smtClean="0">
                <a:latin typeface="Times New Roman"/>
                <a:cs typeface="Times New Roman"/>
              </a:rPr>
              <a:t>Öğrencinin</a:t>
            </a:r>
            <a:r>
              <a:rPr lang="tr-TR" dirty="0">
                <a:latin typeface="Times New Roman"/>
                <a:cs typeface="Times New Roman"/>
              </a:rPr>
              <a:t>; cinsiyetine, takvim yaşına, okulun bulunduğu yerleşim yerine uygun olan norm tablosu seçilerek öğrencinin ham puanları her yetenek için ayrı ayrı işaretlenir ve profil oluşturulur</a:t>
            </a:r>
            <a:endParaRPr lang="en-US" dirty="0"/>
          </a:p>
        </p:txBody>
      </p:sp>
    </p:spTree>
    <p:extLst>
      <p:ext uri="{BB962C8B-B14F-4D97-AF65-F5344CB8AC3E}">
        <p14:creationId xmlns:p14="http://schemas.microsoft.com/office/powerpoint/2010/main" val="4686802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b="1" dirty="0" err="1" smtClean="0">
                <a:latin typeface="Times New Roman"/>
                <a:cs typeface="Times New Roman"/>
              </a:rPr>
              <a:t>TKT’nin</a:t>
            </a:r>
            <a:r>
              <a:rPr lang="en-US" sz="2400" b="1" dirty="0" smtClean="0">
                <a:latin typeface="Times New Roman"/>
                <a:cs typeface="Times New Roman"/>
              </a:rPr>
              <a:t> </a:t>
            </a:r>
            <a:r>
              <a:rPr lang="en-US" sz="2400" b="1" dirty="0" err="1" smtClean="0">
                <a:latin typeface="Times New Roman"/>
                <a:cs typeface="Times New Roman"/>
              </a:rPr>
              <a:t>geçerlİk</a:t>
            </a:r>
            <a:r>
              <a:rPr lang="en-US" sz="2400" b="1" dirty="0" smtClean="0">
                <a:latin typeface="Times New Roman"/>
                <a:cs typeface="Times New Roman"/>
              </a:rPr>
              <a:t> </a:t>
            </a:r>
            <a:r>
              <a:rPr lang="en-US" sz="2400" b="1" dirty="0" err="1" smtClean="0">
                <a:latin typeface="Times New Roman"/>
                <a:cs typeface="Times New Roman"/>
              </a:rPr>
              <a:t>güvenirlİk</a:t>
            </a:r>
            <a:r>
              <a:rPr lang="en-US" sz="2400" b="1" dirty="0" smtClean="0">
                <a:latin typeface="Times New Roman"/>
                <a:cs typeface="Times New Roman"/>
              </a:rPr>
              <a:t> </a:t>
            </a:r>
            <a:r>
              <a:rPr lang="en-US" sz="2400" b="1" dirty="0" err="1" smtClean="0">
                <a:latin typeface="Times New Roman"/>
                <a:cs typeface="Times New Roman"/>
              </a:rPr>
              <a:t>çalIşmalarI</a:t>
            </a:r>
            <a:endParaRPr lang="en-US" sz="2400" b="1" dirty="0">
              <a:latin typeface="Times New Roman"/>
              <a:cs typeface="Times New Roman"/>
            </a:endParaRPr>
          </a:p>
        </p:txBody>
      </p:sp>
      <p:sp>
        <p:nvSpPr>
          <p:cNvPr id="3" name="Content Placeholder 2"/>
          <p:cNvSpPr>
            <a:spLocks noGrp="1"/>
          </p:cNvSpPr>
          <p:nvPr>
            <p:ph idx="1"/>
          </p:nvPr>
        </p:nvSpPr>
        <p:spPr>
          <a:xfrm>
            <a:off x="457200" y="1752600"/>
            <a:ext cx="8229600" cy="4854891"/>
          </a:xfrm>
        </p:spPr>
        <p:txBody>
          <a:bodyPr>
            <a:normAutofit lnSpcReduction="10000"/>
          </a:bodyPr>
          <a:lstStyle/>
          <a:p>
            <a:pPr algn="just"/>
            <a:r>
              <a:rPr lang="tr-TR" dirty="0">
                <a:latin typeface="Times New Roman"/>
                <a:cs typeface="Times New Roman"/>
              </a:rPr>
              <a:t>Orijinal testin norm çalışmaları, geçerlilik çalışmaları ve güvenirlilik çalışmaları ile ilgili herhangi bir bilgi </a:t>
            </a:r>
            <a:r>
              <a:rPr lang="tr-TR" dirty="0" smtClean="0">
                <a:latin typeface="Times New Roman"/>
                <a:cs typeface="Times New Roman"/>
              </a:rPr>
              <a:t>yoktur. </a:t>
            </a:r>
            <a:r>
              <a:rPr lang="tr-TR" dirty="0">
                <a:latin typeface="Times New Roman"/>
                <a:cs typeface="Times New Roman"/>
              </a:rPr>
              <a:t>Türkçeye uyarlanan 7-</a:t>
            </a:r>
            <a:r>
              <a:rPr lang="tr-TR" dirty="0" smtClean="0">
                <a:latin typeface="Times New Roman"/>
                <a:cs typeface="Times New Roman"/>
              </a:rPr>
              <a:t>11 testinin </a:t>
            </a:r>
            <a:r>
              <a:rPr lang="tr-TR" dirty="0">
                <a:latin typeface="Times New Roman"/>
                <a:cs typeface="Times New Roman"/>
              </a:rPr>
              <a:t>maddeleri üzerine yapılan çalışmalar ile madde güçlüğü ve ayırt edicilik indeksleri hesaplanmış ve istenen düzeyde olmayan maddeler çıkarılmıştır. Testin tümü ve alt ölçekler için güvenirlik analizleri yapılmıştır. Geçerlilik çalışmalarında ise yordama geçerliliği hesaplanmış, ölçüt olarak ise ders ve sınıf geçme notları kullanılmıştır (Dirlik, 2013)</a:t>
            </a:r>
            <a:r>
              <a:rPr lang="en-US" dirty="0">
                <a:latin typeface="Times New Roman"/>
                <a:cs typeface="Times New Roman"/>
              </a:rPr>
              <a:t> </a:t>
            </a:r>
            <a:endParaRPr lang="en-US" dirty="0" smtClean="0">
              <a:latin typeface="Times New Roman"/>
              <a:cs typeface="Times New Roman"/>
            </a:endParaRPr>
          </a:p>
          <a:p>
            <a:pPr algn="just"/>
            <a:r>
              <a:rPr lang="tr-TR" dirty="0">
                <a:latin typeface="Times New Roman"/>
                <a:cs typeface="Times New Roman"/>
              </a:rPr>
              <a:t>Aynı zamanda 4154 öğrenci örnekleminde yapı geçerliliği çalışması yapılmıştır. Bu çalışmada madde-madde korelasyonları, </a:t>
            </a:r>
            <a:r>
              <a:rPr lang="tr-TR" dirty="0" err="1">
                <a:latin typeface="Times New Roman"/>
                <a:cs typeface="Times New Roman"/>
              </a:rPr>
              <a:t>tetrakorik</a:t>
            </a:r>
            <a:r>
              <a:rPr lang="tr-TR" dirty="0">
                <a:latin typeface="Times New Roman"/>
                <a:cs typeface="Times New Roman"/>
              </a:rPr>
              <a:t> korelasyon katsayısı ile hesaplanmış elde edilen korelasyon matrisi faktör analizine tabii tutulmuştur (Atılgan, 2005)</a:t>
            </a:r>
            <a:r>
              <a:rPr lang="en-US" dirty="0">
                <a:latin typeface="Times New Roman"/>
                <a:cs typeface="Times New Roman"/>
              </a:rPr>
              <a:t>. </a:t>
            </a:r>
          </a:p>
          <a:p>
            <a:pPr algn="just"/>
            <a:endParaRPr lang="en-US" dirty="0">
              <a:latin typeface="Times New Roman"/>
              <a:cs typeface="Times New Roman"/>
            </a:endParaRPr>
          </a:p>
        </p:txBody>
      </p:sp>
    </p:spTree>
    <p:extLst>
      <p:ext uri="{BB962C8B-B14F-4D97-AF65-F5344CB8AC3E}">
        <p14:creationId xmlns:p14="http://schemas.microsoft.com/office/powerpoint/2010/main" val="29989498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213343" y="1752600"/>
            <a:ext cx="8473457" cy="4715995"/>
          </a:xfrm>
        </p:spPr>
        <p:txBody>
          <a:bodyPr>
            <a:normAutofit/>
          </a:bodyPr>
          <a:lstStyle/>
          <a:p>
            <a:pPr algn="just"/>
            <a:r>
              <a:rPr lang="tr-TR" dirty="0" smtClean="0">
                <a:latin typeface="Times New Roman"/>
                <a:cs typeface="Times New Roman"/>
              </a:rPr>
              <a:t>Testin </a:t>
            </a:r>
            <a:r>
              <a:rPr lang="tr-TR" dirty="0">
                <a:latin typeface="Times New Roman"/>
                <a:cs typeface="Times New Roman"/>
              </a:rPr>
              <a:t>yapı geçerliliğine ait bazı sorunlar bulunmuştur. </a:t>
            </a:r>
            <a:r>
              <a:rPr lang="tr-TR" dirty="0" smtClean="0">
                <a:latin typeface="Times New Roman"/>
                <a:cs typeface="Times New Roman"/>
              </a:rPr>
              <a:t>Bunlar (Atılgan, 2005);</a:t>
            </a:r>
            <a:endParaRPr lang="en-US" dirty="0">
              <a:latin typeface="Times New Roman"/>
              <a:cs typeface="Times New Roman"/>
            </a:endParaRPr>
          </a:p>
          <a:p>
            <a:pPr lvl="0" algn="just"/>
            <a:r>
              <a:rPr lang="tr-TR" dirty="0">
                <a:latin typeface="Times New Roman"/>
                <a:cs typeface="Times New Roman"/>
              </a:rPr>
              <a:t>Bazı alt testlerin maddelerinin beklenen faktöre yeterince büyük yük vermediği gözlenmiştir.</a:t>
            </a:r>
            <a:endParaRPr lang="en-US" dirty="0">
              <a:latin typeface="Times New Roman"/>
              <a:cs typeface="Times New Roman"/>
            </a:endParaRPr>
          </a:p>
          <a:p>
            <a:pPr lvl="0" algn="just"/>
            <a:r>
              <a:rPr lang="tr-TR" dirty="0">
                <a:latin typeface="Times New Roman"/>
                <a:cs typeface="Times New Roman"/>
              </a:rPr>
              <a:t>Alt testlere ilişkin bazı maddelerin beklenen faktöre yeterince yük vermiş olmasına rağmen başka faktörlere de yük vermekte olduğundan </a:t>
            </a:r>
            <a:r>
              <a:rPr lang="tr-TR" dirty="0" err="1">
                <a:latin typeface="Times New Roman"/>
                <a:cs typeface="Times New Roman"/>
              </a:rPr>
              <a:t>binişik</a:t>
            </a:r>
            <a:r>
              <a:rPr lang="tr-TR" dirty="0">
                <a:latin typeface="Times New Roman"/>
                <a:cs typeface="Times New Roman"/>
              </a:rPr>
              <a:t> olduğu gözlemlenmiştir.</a:t>
            </a:r>
            <a:endParaRPr lang="en-US" dirty="0">
              <a:latin typeface="Times New Roman"/>
              <a:cs typeface="Times New Roman"/>
            </a:endParaRPr>
          </a:p>
          <a:p>
            <a:pPr lvl="0" algn="just"/>
            <a:r>
              <a:rPr lang="tr-TR" dirty="0">
                <a:latin typeface="Times New Roman"/>
                <a:cs typeface="Times New Roman"/>
              </a:rPr>
              <a:t>Kelime gruplaması ve şekil gruplaması alt testlerinin “akıl yürütme” yeteneğini ölçen bir yapı </a:t>
            </a:r>
            <a:r>
              <a:rPr lang="tr-TR" dirty="0" smtClean="0">
                <a:latin typeface="Times New Roman"/>
                <a:cs typeface="Times New Roman"/>
              </a:rPr>
              <a:t>oluşturmadığı gözlemlenmiştir. </a:t>
            </a:r>
            <a:endParaRPr lang="en-US" dirty="0">
              <a:latin typeface="Times New Roman"/>
              <a:cs typeface="Times New Roman"/>
            </a:endParaRPr>
          </a:p>
        </p:txBody>
      </p:sp>
    </p:spTree>
    <p:extLst>
      <p:ext uri="{BB962C8B-B14F-4D97-AF65-F5344CB8AC3E}">
        <p14:creationId xmlns:p14="http://schemas.microsoft.com/office/powerpoint/2010/main" val="26638212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lvl="1" algn="ctr" rtl="0">
              <a:spcBef>
                <a:spcPct val="0"/>
              </a:spcBef>
            </a:pPr>
            <a:r>
              <a:rPr lang="tr-TR" sz="2800" b="1" dirty="0" smtClean="0"/>
              <a:t>Test ile ilgili Norm Çalışmaları</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normAutofit/>
          </a:bodyPr>
          <a:lstStyle/>
          <a:p>
            <a:pPr algn="just"/>
            <a:r>
              <a:rPr lang="tr-TR" dirty="0" smtClean="0">
                <a:latin typeface="Times New Roman"/>
                <a:cs typeface="Times New Roman"/>
              </a:rPr>
              <a:t>Türkçeye </a:t>
            </a:r>
            <a:r>
              <a:rPr lang="tr-TR" dirty="0">
                <a:latin typeface="Times New Roman"/>
                <a:cs typeface="Times New Roman"/>
              </a:rPr>
              <a:t>uyarlanan TKT (7-11) in norm çalışmalarının MEB tarafından yapıldığı (Dirlik, 2013)araştırmalarda bulunmaktadır, fakat herhangi bir ayrıntı elde edilememiştir. Orijinal form ile ilgili olarak 56 alt testten oluşan bataryasının Chicago </a:t>
            </a:r>
            <a:r>
              <a:rPr lang="tr-TR" dirty="0" err="1">
                <a:latin typeface="Times New Roman"/>
                <a:cs typeface="Times New Roman"/>
              </a:rPr>
              <a:t>Universitesi’ndeki</a:t>
            </a:r>
            <a:r>
              <a:rPr lang="tr-TR" dirty="0">
                <a:latin typeface="Times New Roman"/>
                <a:cs typeface="Times New Roman"/>
              </a:rPr>
              <a:t> 250 öğrenci ye uygulaması ile normlarını belirlemiştir (</a:t>
            </a:r>
            <a:r>
              <a:rPr lang="tr-TR" dirty="0" err="1">
                <a:latin typeface="Times New Roman"/>
                <a:cs typeface="Times New Roman"/>
              </a:rPr>
              <a:t>Goodman</a:t>
            </a:r>
            <a:r>
              <a:rPr lang="tr-TR" dirty="0">
                <a:latin typeface="Times New Roman"/>
                <a:cs typeface="Times New Roman"/>
              </a:rPr>
              <a:t>, 1943).</a:t>
            </a:r>
            <a:endParaRPr lang="en-US" dirty="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4141279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0D0D0D"/>
                </a:solidFill>
              </a:rPr>
              <a:t>KAYNAKÇA</a:t>
            </a:r>
            <a:endParaRPr lang="en-US" dirty="0">
              <a:solidFill>
                <a:srgbClr val="0D0D0D"/>
              </a:solidFill>
            </a:endParaRPr>
          </a:p>
        </p:txBody>
      </p:sp>
      <p:sp>
        <p:nvSpPr>
          <p:cNvPr id="3" name="Content Placeholder 2"/>
          <p:cNvSpPr>
            <a:spLocks noGrp="1"/>
          </p:cNvSpPr>
          <p:nvPr>
            <p:ph idx="1"/>
          </p:nvPr>
        </p:nvSpPr>
        <p:spPr>
          <a:xfrm>
            <a:off x="457200" y="1752600"/>
            <a:ext cx="8229600" cy="4854891"/>
          </a:xfrm>
        </p:spPr>
        <p:txBody>
          <a:bodyPr>
            <a:noAutofit/>
          </a:bodyPr>
          <a:lstStyle/>
          <a:p>
            <a:pPr algn="just"/>
            <a:r>
              <a:rPr lang="tr-TR" dirty="0" smtClean="0">
                <a:latin typeface="Times New Roman"/>
                <a:cs typeface="Times New Roman"/>
              </a:rPr>
              <a:t>Atılgan</a:t>
            </a:r>
            <a:r>
              <a:rPr lang="tr-TR" dirty="0">
                <a:latin typeface="Times New Roman"/>
                <a:cs typeface="Times New Roman"/>
              </a:rPr>
              <a:t>, H. (2005). </a:t>
            </a:r>
            <a:r>
              <a:rPr lang="tr-TR" dirty="0" err="1">
                <a:latin typeface="Times New Roman"/>
                <a:cs typeface="Times New Roman"/>
              </a:rPr>
              <a:t>Türkçe'ye</a:t>
            </a:r>
            <a:r>
              <a:rPr lang="tr-TR" dirty="0">
                <a:latin typeface="Times New Roman"/>
                <a:cs typeface="Times New Roman"/>
              </a:rPr>
              <a:t> Uyarlanmış Temel Kabiliyetler Testi (TKT) 7-11'in Yapı Geçerliliği. </a:t>
            </a:r>
            <a:r>
              <a:rPr lang="tr-TR" i="1" dirty="0">
                <a:latin typeface="Times New Roman"/>
                <a:cs typeface="Times New Roman"/>
              </a:rPr>
              <a:t>Türk Psikolojik Danışma ve Rehberlik Dergisi</a:t>
            </a:r>
            <a:r>
              <a:rPr lang="tr-TR" dirty="0">
                <a:latin typeface="Times New Roman"/>
                <a:cs typeface="Times New Roman"/>
              </a:rPr>
              <a:t>, 57-72</a:t>
            </a:r>
            <a:r>
              <a:rPr lang="tr-TR" dirty="0" smtClean="0">
                <a:latin typeface="Times New Roman"/>
                <a:cs typeface="Times New Roman"/>
              </a:rPr>
              <a:t>.</a:t>
            </a:r>
          </a:p>
          <a:p>
            <a:pPr algn="just"/>
            <a:r>
              <a:rPr lang="tr-TR" dirty="0">
                <a:latin typeface="Times New Roman"/>
                <a:cs typeface="Times New Roman"/>
              </a:rPr>
              <a:t>Dirlik, E. (2013). Eğitim Kurumlarında Kullanılan Psikolojik Testlerin Ölçme Standartlarına Göre İncelenmesi. Ankara</a:t>
            </a:r>
            <a:endParaRPr lang="tr-TR" dirty="0" smtClean="0">
              <a:latin typeface="Times New Roman"/>
              <a:cs typeface="Times New Roman"/>
            </a:endParaRPr>
          </a:p>
          <a:p>
            <a:r>
              <a:rPr lang="tr-TR" dirty="0" err="1">
                <a:latin typeface="Times New Roman"/>
                <a:cs typeface="Times New Roman"/>
              </a:rPr>
              <a:t>Goodman</a:t>
            </a:r>
            <a:r>
              <a:rPr lang="tr-TR" dirty="0">
                <a:latin typeface="Times New Roman"/>
                <a:cs typeface="Times New Roman"/>
              </a:rPr>
              <a:t>, C. H. (1943). </a:t>
            </a:r>
            <a:r>
              <a:rPr lang="tr-TR" dirty="0" smtClean="0">
                <a:latin typeface="Times New Roman"/>
                <a:cs typeface="Times New Roman"/>
              </a:rPr>
              <a:t>A </a:t>
            </a:r>
            <a:r>
              <a:rPr lang="tr-TR" dirty="0" err="1" smtClean="0">
                <a:latin typeface="Times New Roman"/>
                <a:cs typeface="Times New Roman"/>
              </a:rPr>
              <a:t>factorıal</a:t>
            </a:r>
            <a:r>
              <a:rPr lang="tr-TR" dirty="0" smtClean="0">
                <a:latin typeface="Times New Roman"/>
                <a:cs typeface="Times New Roman"/>
              </a:rPr>
              <a:t> </a:t>
            </a:r>
            <a:r>
              <a:rPr lang="tr-TR" dirty="0" err="1" smtClean="0">
                <a:latin typeface="Times New Roman"/>
                <a:cs typeface="Times New Roman"/>
              </a:rPr>
              <a:t>analysıs</a:t>
            </a:r>
            <a:r>
              <a:rPr lang="tr-TR" dirty="0" smtClean="0">
                <a:latin typeface="Times New Roman"/>
                <a:cs typeface="Times New Roman"/>
              </a:rPr>
              <a:t> of </a:t>
            </a:r>
            <a:r>
              <a:rPr lang="tr-TR" dirty="0" err="1" smtClean="0">
                <a:latin typeface="Times New Roman"/>
                <a:cs typeface="Times New Roman"/>
              </a:rPr>
              <a:t>thurstone's</a:t>
            </a:r>
            <a:r>
              <a:rPr lang="tr-TR" dirty="0" smtClean="0">
                <a:latin typeface="Times New Roman"/>
                <a:cs typeface="Times New Roman"/>
              </a:rPr>
              <a:t> </a:t>
            </a:r>
            <a:r>
              <a:rPr lang="tr-TR" dirty="0" err="1" smtClean="0">
                <a:latin typeface="Times New Roman"/>
                <a:cs typeface="Times New Roman"/>
              </a:rPr>
              <a:t>sıxteen</a:t>
            </a:r>
            <a:r>
              <a:rPr lang="tr-TR" dirty="0" smtClean="0">
                <a:latin typeface="Times New Roman"/>
                <a:cs typeface="Times New Roman"/>
              </a:rPr>
              <a:t> </a:t>
            </a:r>
            <a:r>
              <a:rPr lang="tr-TR" dirty="0" err="1" smtClean="0">
                <a:latin typeface="Times New Roman"/>
                <a:cs typeface="Times New Roman"/>
              </a:rPr>
              <a:t>prımary</a:t>
            </a:r>
            <a:r>
              <a:rPr lang="tr-TR" dirty="0" smtClean="0">
                <a:latin typeface="Times New Roman"/>
                <a:cs typeface="Times New Roman"/>
              </a:rPr>
              <a:t> </a:t>
            </a:r>
            <a:r>
              <a:rPr lang="tr-TR" dirty="0" err="1" smtClean="0">
                <a:latin typeface="Times New Roman"/>
                <a:cs typeface="Times New Roman"/>
              </a:rPr>
              <a:t>mental</a:t>
            </a:r>
            <a:r>
              <a:rPr lang="tr-TR" dirty="0" smtClean="0">
                <a:latin typeface="Times New Roman"/>
                <a:cs typeface="Times New Roman"/>
              </a:rPr>
              <a:t> </a:t>
            </a:r>
            <a:r>
              <a:rPr lang="tr-TR" dirty="0" err="1" smtClean="0">
                <a:latin typeface="Times New Roman"/>
                <a:cs typeface="Times New Roman"/>
              </a:rPr>
              <a:t>abılıtıes</a:t>
            </a:r>
            <a:r>
              <a:rPr lang="tr-TR" dirty="0" smtClean="0">
                <a:latin typeface="Times New Roman"/>
                <a:cs typeface="Times New Roman"/>
              </a:rPr>
              <a:t> </a:t>
            </a:r>
            <a:r>
              <a:rPr lang="tr-TR" dirty="0" err="1" smtClean="0">
                <a:latin typeface="Times New Roman"/>
                <a:cs typeface="Times New Roman"/>
              </a:rPr>
              <a:t>tests</a:t>
            </a:r>
            <a:r>
              <a:rPr lang="tr-TR" dirty="0" smtClean="0">
                <a:latin typeface="Times New Roman"/>
                <a:cs typeface="Times New Roman"/>
              </a:rPr>
              <a:t>. </a:t>
            </a:r>
            <a:r>
              <a:rPr lang="tr-TR" i="1" dirty="0" err="1" smtClean="0">
                <a:latin typeface="Times New Roman"/>
                <a:cs typeface="Times New Roman"/>
              </a:rPr>
              <a:t>Psychometrıka</a:t>
            </a:r>
            <a:r>
              <a:rPr lang="tr-TR" dirty="0" smtClean="0">
                <a:latin typeface="Times New Roman"/>
                <a:cs typeface="Times New Roman"/>
              </a:rPr>
              <a:t>, </a:t>
            </a:r>
            <a:r>
              <a:rPr lang="tr-TR" dirty="0">
                <a:latin typeface="Times New Roman"/>
                <a:cs typeface="Times New Roman"/>
              </a:rPr>
              <a:t>141-151.</a:t>
            </a:r>
            <a:endParaRPr lang="en-US" dirty="0">
              <a:latin typeface="Times New Roman"/>
              <a:cs typeface="Times New Roman"/>
            </a:endParaRPr>
          </a:p>
          <a:p>
            <a:r>
              <a:rPr lang="tr-TR" dirty="0" err="1">
                <a:latin typeface="Times New Roman"/>
                <a:cs typeface="Times New Roman"/>
              </a:rPr>
              <a:t>Guilford</a:t>
            </a:r>
            <a:r>
              <a:rPr lang="tr-TR" dirty="0">
                <a:latin typeface="Times New Roman"/>
                <a:cs typeface="Times New Roman"/>
              </a:rPr>
              <a:t>, J. (1967). </a:t>
            </a:r>
            <a:r>
              <a:rPr lang="tr-TR" i="1" dirty="0" err="1">
                <a:latin typeface="Times New Roman"/>
                <a:cs typeface="Times New Roman"/>
              </a:rPr>
              <a:t>Natıonal</a:t>
            </a:r>
            <a:r>
              <a:rPr lang="tr-TR" i="1" dirty="0">
                <a:latin typeface="Times New Roman"/>
                <a:cs typeface="Times New Roman"/>
              </a:rPr>
              <a:t> Academy of </a:t>
            </a:r>
            <a:r>
              <a:rPr lang="tr-TR" i="1" dirty="0" err="1">
                <a:latin typeface="Times New Roman"/>
                <a:cs typeface="Times New Roman"/>
              </a:rPr>
              <a:t>Science</a:t>
            </a:r>
            <a:r>
              <a:rPr lang="tr-TR" i="1" dirty="0">
                <a:latin typeface="Times New Roman"/>
                <a:cs typeface="Times New Roman"/>
              </a:rPr>
              <a:t>; Louis </a:t>
            </a:r>
            <a:r>
              <a:rPr lang="tr-TR" i="1" dirty="0" err="1">
                <a:latin typeface="Times New Roman"/>
                <a:cs typeface="Times New Roman"/>
              </a:rPr>
              <a:t>Leon</a:t>
            </a:r>
            <a:r>
              <a:rPr lang="tr-TR" i="1" dirty="0">
                <a:latin typeface="Times New Roman"/>
                <a:cs typeface="Times New Roman"/>
              </a:rPr>
              <a:t> </a:t>
            </a:r>
            <a:r>
              <a:rPr lang="tr-TR" i="1" dirty="0" err="1">
                <a:latin typeface="Times New Roman"/>
                <a:cs typeface="Times New Roman"/>
              </a:rPr>
              <a:t>Thurstone</a:t>
            </a:r>
            <a:r>
              <a:rPr lang="tr-TR" i="1" dirty="0">
                <a:latin typeface="Times New Roman"/>
                <a:cs typeface="Times New Roman"/>
              </a:rPr>
              <a:t>.</a:t>
            </a:r>
            <a:r>
              <a:rPr lang="tr-TR" dirty="0">
                <a:latin typeface="Times New Roman"/>
                <a:cs typeface="Times New Roman"/>
              </a:rPr>
              <a:t> Washington D.C.: </a:t>
            </a:r>
            <a:r>
              <a:rPr lang="tr-TR" dirty="0" err="1">
                <a:latin typeface="Times New Roman"/>
                <a:cs typeface="Times New Roman"/>
              </a:rPr>
              <a:t>National</a:t>
            </a:r>
            <a:r>
              <a:rPr lang="tr-TR" dirty="0">
                <a:latin typeface="Times New Roman"/>
                <a:cs typeface="Times New Roman"/>
              </a:rPr>
              <a:t> Academy of </a:t>
            </a:r>
            <a:r>
              <a:rPr lang="tr-TR" dirty="0" err="1">
                <a:latin typeface="Times New Roman"/>
                <a:cs typeface="Times New Roman"/>
              </a:rPr>
              <a:t>Science</a:t>
            </a:r>
            <a:r>
              <a:rPr lang="tr-TR" dirty="0" smtClean="0">
                <a:latin typeface="Times New Roman"/>
                <a:cs typeface="Times New Roman"/>
              </a:rPr>
              <a:t>.</a:t>
            </a:r>
            <a:endParaRPr lang="en-US" dirty="0">
              <a:latin typeface="Times New Roman"/>
              <a:cs typeface="Times New Roman"/>
            </a:endParaRPr>
          </a:p>
          <a:p>
            <a:pPr algn="just"/>
            <a:r>
              <a:rPr lang="tr-TR" dirty="0">
                <a:latin typeface="Times New Roman"/>
                <a:cs typeface="Times New Roman"/>
              </a:rPr>
              <a:t>Sezer, Ş., &amp; Sarıgül, S. (2014). TKT 7-11 Sonuçlarına Göre Üstün Yetenekli Öğrencilerin Yetenek Alanlarının Analizi. </a:t>
            </a:r>
            <a:r>
              <a:rPr lang="tr-TR" i="1" dirty="0">
                <a:latin typeface="Times New Roman"/>
                <a:cs typeface="Times New Roman"/>
              </a:rPr>
              <a:t>Eğitim Bilimleri Araştırmaları Dergisi</a:t>
            </a:r>
            <a:r>
              <a:rPr lang="tr-TR" dirty="0">
                <a:latin typeface="Times New Roman"/>
                <a:cs typeface="Times New Roman"/>
              </a:rPr>
              <a:t>, 189-203.</a:t>
            </a:r>
            <a:endParaRPr lang="en-US" dirty="0">
              <a:latin typeface="Times New Roman"/>
              <a:cs typeface="Times New Roman"/>
            </a:endParaRPr>
          </a:p>
          <a:p>
            <a:pPr algn="just"/>
            <a:endParaRPr lang="en-US" dirty="0" smtClean="0">
              <a:latin typeface="Times New Roman"/>
              <a:cs typeface="Times New Roman"/>
            </a:endParaRPr>
          </a:p>
          <a:p>
            <a:pPr algn="just"/>
            <a:endParaRPr lang="en-US" dirty="0">
              <a:latin typeface="Times New Roman"/>
              <a:cs typeface="Times New Roman"/>
            </a:endParaRPr>
          </a:p>
        </p:txBody>
      </p:sp>
    </p:spTree>
    <p:extLst>
      <p:ext uri="{BB962C8B-B14F-4D97-AF65-F5344CB8AC3E}">
        <p14:creationId xmlns:p14="http://schemas.microsoft.com/office/powerpoint/2010/main" val="11817435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Apothecary">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ecary">
      <a:majorFont>
        <a:latin typeface="Book Antiqua"/>
        <a:ea typeface=""/>
        <a:cs typeface=""/>
        <a:font script="Jpan" typeface="ＭＳ Ｐ明朝"/>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微软雅黑"/>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Apothecary.thmx</Template>
  <TotalTime>430</TotalTime>
  <Words>670</Words>
  <Application>Microsoft Macintosh PowerPoint</Application>
  <PresentationFormat>On-screen Show (4:3)</PresentationFormat>
  <Paragraphs>35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Apothecary</vt:lpstr>
      <vt:lpstr>Ulusal ve uluslararası düzeyde uygulanan test programları (Yetenek testleri ve standart başarı testleri bağlamında)   Temel Kabiliyetler Testi- TKT </vt:lpstr>
      <vt:lpstr>Temel Kabiliyetler Testi (TKT)  </vt:lpstr>
      <vt:lpstr>PowerPoint Presentation</vt:lpstr>
      <vt:lpstr>PowerPoint Presentation</vt:lpstr>
      <vt:lpstr>PowerPoint Presentation</vt:lpstr>
      <vt:lpstr>TKT’nin geçerlİk güvenirlİk çalIşmalarI</vt:lpstr>
      <vt:lpstr>PowerPoint Presentation</vt:lpstr>
      <vt:lpstr>Test ile ilgili Norm Çalışmaları </vt:lpstr>
      <vt:lpstr>KAYNAKÇA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Ulusal ve uluslararası düzeyde uygulanan test programları (Yetenek testleri ve standart başarı testleri bağlamında)   Temel Kabiliyetler Testi- TKT </dc:title>
  <dc:creator>Fulya barış</dc:creator>
  <cp:lastModifiedBy>Fulya barış</cp:lastModifiedBy>
  <cp:revision>8</cp:revision>
  <dcterms:created xsi:type="dcterms:W3CDTF">2018-02-02T09:03:19Z</dcterms:created>
  <dcterms:modified xsi:type="dcterms:W3CDTF">2018-02-13T17:00:37Z</dcterms:modified>
</cp:coreProperties>
</file>