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tr-TR" dirty="0" err="1" smtClean="0"/>
              <a:t>Ovogenezis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1258888" y="692150"/>
            <a:ext cx="7086600" cy="731838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>Ovogenezis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0" y="1341438"/>
            <a:ext cx="6948488" cy="4525962"/>
          </a:xfrm>
        </p:spPr>
        <p:txBody>
          <a:bodyPr/>
          <a:lstStyle/>
          <a:p>
            <a:pPr algn="just"/>
            <a:endParaRPr lang="tr-TR" sz="2400" smtClean="0"/>
          </a:p>
          <a:p>
            <a:pPr algn="just"/>
            <a:r>
              <a:rPr lang="tr-TR" sz="2400" smtClean="0"/>
              <a:t>Dişi eşey hücresinin gelişip olgunlaşmasına denir</a:t>
            </a:r>
          </a:p>
          <a:p>
            <a:pPr algn="just"/>
            <a:r>
              <a:rPr lang="tr-TR" sz="2400" smtClean="0"/>
              <a:t>Prenatal dönemde </a:t>
            </a:r>
            <a:r>
              <a:rPr lang="tr-TR" sz="2400" b="1" smtClean="0"/>
              <a:t>primitif eşey hücreleri</a:t>
            </a:r>
            <a:r>
              <a:rPr lang="tr-TR" sz="2400" smtClean="0"/>
              <a:t> gonadlarda </a:t>
            </a:r>
            <a:r>
              <a:rPr lang="tr-TR" sz="2400" b="1" smtClean="0"/>
              <a:t>oogonyumlara</a:t>
            </a:r>
            <a:r>
              <a:rPr lang="tr-TR" sz="2400" smtClean="0"/>
              <a:t> farklılaşırlar</a:t>
            </a:r>
          </a:p>
          <a:p>
            <a:pPr algn="just"/>
            <a:r>
              <a:rPr lang="tr-TR" sz="2400" smtClean="0"/>
              <a:t>Oogonyumların bir kısmı büyüyerek </a:t>
            </a:r>
            <a:r>
              <a:rPr lang="tr-TR" sz="2400" b="1" smtClean="0"/>
              <a:t>primer oosit (oosit-I) </a:t>
            </a:r>
            <a:r>
              <a:rPr lang="tr-TR" sz="2400" smtClean="0"/>
              <a:t>lere dönüşürler</a:t>
            </a:r>
          </a:p>
          <a:p>
            <a:pPr algn="just"/>
            <a:r>
              <a:rPr lang="tr-TR" sz="2400" smtClean="0"/>
              <a:t>DNA ları replike olur ve tek katlı yassı epitel ile sarılarak </a:t>
            </a:r>
            <a:r>
              <a:rPr lang="tr-TR" sz="2400" b="1" smtClean="0"/>
              <a:t>primordial follikülleri </a:t>
            </a:r>
            <a:r>
              <a:rPr lang="tr-TR" sz="2400" smtClean="0"/>
              <a:t>meydana getirirler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Ovogenezis</a:t>
            </a:r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>
          <a:xfrm>
            <a:off x="0" y="1628775"/>
            <a:ext cx="6875463" cy="4525963"/>
          </a:xfrm>
        </p:spPr>
        <p:txBody>
          <a:bodyPr/>
          <a:lstStyle/>
          <a:p>
            <a:pPr algn="just"/>
            <a:r>
              <a:rPr lang="tr-TR" sz="2000" b="1" smtClean="0"/>
              <a:t>Primordial folliküllerin </a:t>
            </a:r>
            <a:r>
              <a:rPr lang="tr-TR" sz="2000" smtClean="0"/>
              <a:t>içindeki </a:t>
            </a:r>
            <a:r>
              <a:rPr lang="tr-TR" sz="2000" b="1" smtClean="0"/>
              <a:t>primer oositler</a:t>
            </a:r>
            <a:r>
              <a:rPr lang="tr-TR" sz="2000" smtClean="0"/>
              <a:t> </a:t>
            </a:r>
            <a:r>
              <a:rPr lang="tr-TR" sz="2000" b="1" smtClean="0"/>
              <a:t>ergenlik dönemine </a:t>
            </a:r>
            <a:r>
              <a:rPr lang="tr-TR" sz="2000" smtClean="0"/>
              <a:t>kadar beklerler</a:t>
            </a:r>
          </a:p>
          <a:p>
            <a:pPr algn="just"/>
            <a:r>
              <a:rPr lang="tr-TR" sz="2000" smtClean="0"/>
              <a:t>Ergenlikle birlikte </a:t>
            </a:r>
            <a:r>
              <a:rPr lang="tr-TR" sz="2000" b="1" smtClean="0"/>
              <a:t>FSH</a:t>
            </a:r>
            <a:r>
              <a:rPr lang="tr-TR" sz="2000" smtClean="0"/>
              <a:t> ve </a:t>
            </a:r>
            <a:r>
              <a:rPr lang="tr-TR" sz="2000" b="1" smtClean="0"/>
              <a:t>LH</a:t>
            </a:r>
            <a:r>
              <a:rPr lang="tr-TR" sz="2000" smtClean="0"/>
              <a:t> ın etkisiyle </a:t>
            </a:r>
            <a:r>
              <a:rPr lang="tr-TR" sz="2000" b="1" smtClean="0"/>
              <a:t>primordial folliküllerden</a:t>
            </a:r>
            <a:r>
              <a:rPr lang="tr-TR" sz="2000" smtClean="0"/>
              <a:t> sırasıyla </a:t>
            </a:r>
            <a:r>
              <a:rPr lang="tr-TR" sz="2000" b="1" smtClean="0"/>
              <a:t>Primer, Sekunder, Tersiyer </a:t>
            </a:r>
            <a:r>
              <a:rPr lang="tr-TR" sz="2000" smtClean="0"/>
              <a:t>ve </a:t>
            </a:r>
            <a:r>
              <a:rPr lang="tr-TR" sz="2000" b="1" smtClean="0"/>
              <a:t>Graf follikülleri </a:t>
            </a:r>
            <a:r>
              <a:rPr lang="tr-TR" sz="2000" smtClean="0"/>
              <a:t>gelişir.</a:t>
            </a:r>
          </a:p>
          <a:p>
            <a:pPr algn="just"/>
            <a:r>
              <a:rPr lang="tr-TR" sz="2000" smtClean="0"/>
              <a:t>Birinci olgunlaşma bölünmesi, ovulasyon sırasında veya ovulasyondan hemen önce şekillenir ve sonunda </a:t>
            </a:r>
            <a:r>
              <a:rPr lang="tr-TR" sz="2000" b="1" smtClean="0"/>
              <a:t>oosit-II</a:t>
            </a:r>
            <a:r>
              <a:rPr lang="tr-TR" sz="2000" smtClean="0"/>
              <a:t> ve </a:t>
            </a:r>
            <a:r>
              <a:rPr lang="tr-TR" sz="2000" b="1" smtClean="0"/>
              <a:t>birinci kutup hücresi </a:t>
            </a:r>
            <a:r>
              <a:rPr lang="tr-TR" sz="2000" smtClean="0"/>
              <a:t>oluşur</a:t>
            </a:r>
          </a:p>
          <a:p>
            <a:pPr algn="just"/>
            <a:r>
              <a:rPr lang="tr-TR" sz="2000" smtClean="0"/>
              <a:t>İkinci olgunlaşma bölünmesi, ovulasyandan sonra spermatazoonun  oosit-II ye girişi sırasında tamamlanır ve sonunda </a:t>
            </a:r>
            <a:r>
              <a:rPr lang="tr-TR" sz="2000" b="1" smtClean="0"/>
              <a:t>haploid kromozomlu olgun yumurta hücresi (ovum) </a:t>
            </a:r>
            <a:r>
              <a:rPr lang="tr-TR" sz="2000" smtClean="0"/>
              <a:t>ve </a:t>
            </a:r>
            <a:r>
              <a:rPr lang="tr-TR" sz="2000" b="1" smtClean="0"/>
              <a:t>ikinci kutup hücresi </a:t>
            </a:r>
            <a:r>
              <a:rPr lang="tr-TR" sz="2000" smtClean="0"/>
              <a:t>oluşur</a:t>
            </a:r>
          </a:p>
          <a:p>
            <a:pPr algn="just"/>
            <a:endParaRPr lang="tr-TR" sz="2000" smtClean="0"/>
          </a:p>
          <a:p>
            <a:pPr algn="just"/>
            <a:endParaRPr lang="tr-TR" sz="2400" smtClean="0"/>
          </a:p>
          <a:p>
            <a:pPr algn="just"/>
            <a:endParaRPr lang="tr-TR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Ekran Gösterisi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Ovogenezis</vt:lpstr>
      <vt:lpstr>Ovogenezis</vt:lpstr>
      <vt:lpstr>Ovogenezis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Ovogenezis</dc:title>
  <dc:creator>Borga TIRPAN</dc:creator>
  <cp:lastModifiedBy>masa üstü</cp:lastModifiedBy>
  <cp:revision>1</cp:revision>
  <dcterms:created xsi:type="dcterms:W3CDTF">2017-11-06T09:45:11Z</dcterms:created>
  <dcterms:modified xsi:type="dcterms:W3CDTF">2017-11-06T09:46:56Z</dcterms:modified>
</cp:coreProperties>
</file>