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9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Coğrafi Bilgi Sistemleri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(2-2)4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CBS Fonksiyonları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Veri Toplama (mekânsal ve mekânsal olmayan)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Veri işleme (veri işletme)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Veri Analizi (Mekansal &amp; İstatiksel Analiz) 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Veri Depolama (Veriyi daha etkin saklama)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Veri üretimi (Haritalama,  grafikler, tablolar, raporlar)</a:t>
            </a:r>
          </a:p>
        </p:txBody>
      </p:sp>
    </p:spTree>
    <p:extLst>
      <p:ext uri="{BB962C8B-B14F-4D97-AF65-F5344CB8AC3E}">
        <p14:creationId xmlns:p14="http://schemas.microsoft.com/office/powerpoint/2010/main" val="2164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CBS’de </a:t>
            </a:r>
            <a:r>
              <a:rPr lang="nb-NO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eri Çeşitleri</a:t>
            </a:r>
            <a:endParaRPr lang="nb-NO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r>
              <a:rPr lang="tr-TR" sz="1800" b="1" dirty="0"/>
              <a:t>1- Mekansal  Veri</a:t>
            </a:r>
          </a:p>
          <a:p>
            <a:r>
              <a:rPr lang="tr-TR" sz="1800" dirty="0"/>
              <a:t>A) Raster Veri (Fotoğraflar)</a:t>
            </a:r>
          </a:p>
          <a:p>
            <a:r>
              <a:rPr lang="tr-TR" sz="1800" dirty="0"/>
              <a:t>B) Vektörel Veri</a:t>
            </a:r>
          </a:p>
          <a:p>
            <a:r>
              <a:rPr lang="tr-TR" sz="1800" dirty="0"/>
              <a:t>B-1) Nokta (Point)</a:t>
            </a:r>
          </a:p>
          <a:p>
            <a:r>
              <a:rPr lang="tr-TR" sz="1800" dirty="0"/>
              <a:t>B-2) Çizgi (Line)</a:t>
            </a:r>
          </a:p>
          <a:p>
            <a:r>
              <a:rPr lang="tr-TR" sz="1800" dirty="0"/>
              <a:t>B-3) Poligon (Polygon)</a:t>
            </a:r>
          </a:p>
          <a:p>
            <a:r>
              <a:rPr lang="tr-TR" sz="1800" b="1" dirty="0"/>
              <a:t>2- Mekansal Olmayan Veri</a:t>
            </a:r>
          </a:p>
          <a:p>
            <a:r>
              <a:rPr lang="tr-TR" sz="1800" dirty="0"/>
              <a:t>A) Öznitelik Verisi</a:t>
            </a:r>
          </a:p>
        </p:txBody>
      </p:sp>
    </p:spTree>
    <p:extLst>
      <p:ext uri="{BB962C8B-B14F-4D97-AF65-F5344CB8AC3E}">
        <p14:creationId xmlns:p14="http://schemas.microsoft.com/office/powerpoint/2010/main" val="22669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CBS’de </a:t>
            </a:r>
            <a:r>
              <a:rPr lang="nb-NO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eri Çeşitleri</a:t>
            </a:r>
            <a:endParaRPr lang="nb-NO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r>
              <a:rPr lang="tr-TR" sz="1800" b="1" dirty="0"/>
              <a:t>Mekansal Bilgiler: </a:t>
            </a:r>
            <a:r>
              <a:rPr lang="tr-TR" sz="1800" dirty="0"/>
              <a:t>Coğrafi varlığın konumu, geometrisi, büyüklüğü ve biçimi hakkında bilgi verir</a:t>
            </a:r>
          </a:p>
          <a:p>
            <a:r>
              <a:rPr lang="tr-TR" sz="1800" dirty="0"/>
              <a:t>Mekansal (Coğrafi) veriler genel olarak iki kategoride gösterilebilir.</a:t>
            </a:r>
          </a:p>
          <a:p>
            <a:r>
              <a:rPr lang="tr-TR" sz="1800" dirty="0"/>
              <a:t>1- Vektörel Veri Türleri (vector data model)</a:t>
            </a:r>
          </a:p>
          <a:p>
            <a:r>
              <a:rPr lang="tr-TR" sz="1800" dirty="0"/>
              <a:t>2- Hücresel-Raster Veri Türleri (Raster data model)</a:t>
            </a:r>
          </a:p>
        </p:txBody>
      </p:sp>
    </p:spTree>
    <p:extLst>
      <p:ext uri="{BB962C8B-B14F-4D97-AF65-F5344CB8AC3E}">
        <p14:creationId xmlns:p14="http://schemas.microsoft.com/office/powerpoint/2010/main" val="15889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CBS’de </a:t>
            </a:r>
            <a:r>
              <a:rPr lang="nb-NO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eri Çeşitleri</a:t>
            </a:r>
            <a:endParaRPr lang="nb-NO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r>
              <a:rPr lang="tr-TR" sz="1800" b="1" dirty="0"/>
              <a:t>Mekansal Olmayan Bilgiler: </a:t>
            </a:r>
            <a:r>
              <a:rPr lang="tr-TR" sz="1800" dirty="0"/>
              <a:t>Geometri ve biçim dışındaki coğrafi varlığın diğer yapısal özellikleri hakkında bilgi verir. Tanımsal, Metinsel veya Sözel Bilgiler olarak ta bilinir.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Yaş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cinsiyet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İşsizlik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Yağış Oranı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Mülkiyet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Akarsu sayısı adı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Sokak cadde adı vb.</a:t>
            </a:r>
          </a:p>
        </p:txBody>
      </p:sp>
    </p:spTree>
    <p:extLst>
      <p:ext uri="{BB962C8B-B14F-4D97-AF65-F5344CB8AC3E}">
        <p14:creationId xmlns:p14="http://schemas.microsoft.com/office/powerpoint/2010/main" val="13137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CBS’de Vektörel Veri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7" name="Tablo 4">
            <a:extLst>
              <a:ext uri="{FF2B5EF4-FFF2-40B4-BE49-F238E27FC236}">
                <a16:creationId xmlns:a16="http://schemas.microsoft.com/office/drawing/2014/main" xmlns="" id="{2250387D-ADD8-4A7D-A8CE-1017C02D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66494"/>
              </p:ext>
            </p:extLst>
          </p:nvPr>
        </p:nvGraphicFramePr>
        <p:xfrm>
          <a:off x="1257301" y="1676400"/>
          <a:ext cx="6309237" cy="383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79">
                  <a:extLst>
                    <a:ext uri="{9D8B030D-6E8A-4147-A177-3AD203B41FA5}">
                      <a16:colId xmlns:a16="http://schemas.microsoft.com/office/drawing/2014/main" xmlns="" val="1213818286"/>
                    </a:ext>
                  </a:extLst>
                </a:gridCol>
                <a:gridCol w="2103079">
                  <a:extLst>
                    <a:ext uri="{9D8B030D-6E8A-4147-A177-3AD203B41FA5}">
                      <a16:colId xmlns:a16="http://schemas.microsoft.com/office/drawing/2014/main" xmlns="" val="2799438528"/>
                    </a:ext>
                  </a:extLst>
                </a:gridCol>
                <a:gridCol w="2103079">
                  <a:extLst>
                    <a:ext uri="{9D8B030D-6E8A-4147-A177-3AD203B41FA5}">
                      <a16:colId xmlns:a16="http://schemas.microsoft.com/office/drawing/2014/main" xmlns="" val="408131684"/>
                    </a:ext>
                  </a:extLst>
                </a:gridCol>
              </a:tblGrid>
              <a:tr h="765946"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Alan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Veri Türü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/>
                        <a:t>Veri Tipi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34772909"/>
                  </a:ext>
                </a:extLst>
              </a:tr>
              <a:tr h="1317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/>
                        <a:t>Ölçme</a:t>
                      </a:r>
                      <a:endParaRPr lang="tr-TR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tr-TR" sz="1800"/>
                        <a:t>Yollar, Boru Hatları → </a:t>
                      </a:r>
                      <a:r>
                        <a:rPr lang="tr-TR" sz="1800" baseline="0"/>
                        <a:t> </a:t>
                      </a:r>
                      <a:r>
                        <a:rPr lang="tr-TR" sz="1800"/>
                        <a:t>Elektrik hatları → </a:t>
                      </a:r>
                    </a:p>
                    <a:p>
                      <a:pPr lvl="0"/>
                      <a:r>
                        <a:rPr lang="tr-TR" sz="1800"/>
                        <a:t>Yükseklik →</a:t>
                      </a:r>
                    </a:p>
                    <a:p>
                      <a:pPr lvl="0"/>
                      <a:r>
                        <a:rPr lang="tr-TR" sz="2000"/>
                        <a:t>Kanalizasyon →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/>
                        <a:t> Çizgi</a:t>
                      </a:r>
                    </a:p>
                    <a:p>
                      <a:r>
                        <a:rPr lang="tr-TR"/>
                        <a:t> Çizgi</a:t>
                      </a:r>
                    </a:p>
                    <a:p>
                      <a:r>
                        <a:rPr lang="tr-TR"/>
                        <a:t> Nokta</a:t>
                      </a:r>
                    </a:p>
                    <a:p>
                      <a:r>
                        <a:rPr lang="tr-TR"/>
                        <a:t> Nokta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874868592"/>
                  </a:ext>
                </a:extLst>
              </a:tr>
              <a:tr h="9882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/>
                        <a:t>Vergilendirme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/>
                        <a:t>Parsel Bilgisi →</a:t>
                      </a:r>
                    </a:p>
                    <a:p>
                      <a:r>
                        <a:rPr lang="tr-TR"/>
                        <a:t>Vergi</a:t>
                      </a:r>
                      <a:r>
                        <a:rPr lang="tr-TR" baseline="0"/>
                        <a:t> Bilgisi →</a:t>
                      </a:r>
                    </a:p>
                    <a:p>
                      <a:r>
                        <a:rPr lang="tr-TR" baseline="0"/>
                        <a:t>Yüzölçümü →</a:t>
                      </a:r>
                      <a:endParaRPr lang="tr-TR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/>
                        <a:t>Poligon</a:t>
                      </a:r>
                    </a:p>
                    <a:p>
                      <a:r>
                        <a:rPr lang="tr-TR"/>
                        <a:t>Tanımsal</a:t>
                      </a:r>
                    </a:p>
                    <a:p>
                      <a:r>
                        <a:rPr lang="tr-TR"/>
                        <a:t>Tanımsal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955199276"/>
                  </a:ext>
                </a:extLst>
              </a:tr>
              <a:tr h="765946">
                <a:tc>
                  <a:txBody>
                    <a:bodyPr/>
                    <a:lstStyle/>
                    <a:p>
                      <a:pPr lvl="0"/>
                      <a:r>
                        <a:rPr lang="tr-TR" sz="1800" b="1"/>
                        <a:t>İstatiksel</a:t>
                      </a:r>
                      <a:endParaRPr lang="tr-TR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/>
                        <a:t>Herhangi bir veri türü →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Tanımsal (öznitelik)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71281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8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CBS’de </a:t>
            </a:r>
            <a:r>
              <a:rPr lang="nb-NO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eri Çeşitleri</a:t>
            </a:r>
            <a:endParaRPr lang="nb-NO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4" name="AutoShape 2"/>
          <p:cNvSpPr>
            <a:spLocks noChangeArrowheads="1"/>
          </p:cNvSpPr>
          <p:nvPr/>
        </p:nvSpPr>
        <p:spPr bwMode="auto">
          <a:xfrm>
            <a:off x="2400300" y="1219200"/>
            <a:ext cx="4229100" cy="990600"/>
          </a:xfrm>
          <a:prstGeom prst="flowChartInputOutput">
            <a:avLst/>
          </a:prstGeom>
          <a:solidFill>
            <a:srgbClr val="C4B4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graphicFrame>
        <p:nvGraphicFramePr>
          <p:cNvPr id="115" name="Object 8"/>
          <p:cNvGraphicFramePr>
            <a:graphicFrameLocks noChangeAspect="1"/>
          </p:cNvGraphicFramePr>
          <p:nvPr/>
        </p:nvGraphicFramePr>
        <p:xfrm>
          <a:off x="5086350" y="1371602"/>
          <a:ext cx="3095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Package" r:id="rId3" imgW="380880" imgH="485640" progId="Package">
                  <p:embed/>
                </p:oleObj>
              </mc:Choice>
              <mc:Fallback>
                <p:oleObj name="Package" r:id="rId3" imgW="380880" imgH="485640" progId="Packag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1371602"/>
                        <a:ext cx="3095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9"/>
          <p:cNvGraphicFramePr>
            <a:graphicFrameLocks noChangeAspect="1"/>
          </p:cNvGraphicFramePr>
          <p:nvPr/>
        </p:nvGraphicFramePr>
        <p:xfrm>
          <a:off x="6000750" y="990602"/>
          <a:ext cx="3095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Package" r:id="rId5" imgW="380880" imgH="485640" progId="Package">
                  <p:embed/>
                </p:oleObj>
              </mc:Choice>
              <mc:Fallback>
                <p:oleObj name="Package" r:id="rId5" imgW="380880" imgH="485640" progId="Packag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990602"/>
                        <a:ext cx="3095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Freeform 10"/>
          <p:cNvSpPr>
            <a:spLocks/>
          </p:cNvSpPr>
          <p:nvPr/>
        </p:nvSpPr>
        <p:spPr bwMode="auto">
          <a:xfrm>
            <a:off x="3429000" y="1219200"/>
            <a:ext cx="1657350" cy="990600"/>
          </a:xfrm>
          <a:custGeom>
            <a:avLst/>
            <a:gdLst>
              <a:gd name="T0" fmla="*/ 0 w 1392"/>
              <a:gd name="T1" fmla="*/ 624 h 624"/>
              <a:gd name="T2" fmla="*/ 384 w 1392"/>
              <a:gd name="T3" fmla="*/ 528 h 624"/>
              <a:gd name="T4" fmla="*/ 288 w 1392"/>
              <a:gd name="T5" fmla="*/ 480 h 624"/>
              <a:gd name="T6" fmla="*/ 384 w 1392"/>
              <a:gd name="T7" fmla="*/ 384 h 624"/>
              <a:gd name="T8" fmla="*/ 576 w 1392"/>
              <a:gd name="T9" fmla="*/ 288 h 624"/>
              <a:gd name="T10" fmla="*/ 960 w 1392"/>
              <a:gd name="T11" fmla="*/ 192 h 624"/>
              <a:gd name="T12" fmla="*/ 1104 w 1392"/>
              <a:gd name="T13" fmla="*/ 96 h 624"/>
              <a:gd name="T14" fmla="*/ 1392 w 1392"/>
              <a:gd name="T15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92" h="624">
                <a:moveTo>
                  <a:pt x="0" y="624"/>
                </a:moveTo>
                <a:cubicBezTo>
                  <a:pt x="168" y="588"/>
                  <a:pt x="336" y="552"/>
                  <a:pt x="384" y="528"/>
                </a:cubicBezTo>
                <a:cubicBezTo>
                  <a:pt x="432" y="504"/>
                  <a:pt x="288" y="504"/>
                  <a:pt x="288" y="480"/>
                </a:cubicBezTo>
                <a:cubicBezTo>
                  <a:pt x="288" y="456"/>
                  <a:pt x="336" y="416"/>
                  <a:pt x="384" y="384"/>
                </a:cubicBezTo>
                <a:cubicBezTo>
                  <a:pt x="432" y="352"/>
                  <a:pt x="480" y="320"/>
                  <a:pt x="576" y="288"/>
                </a:cubicBezTo>
                <a:cubicBezTo>
                  <a:pt x="672" y="256"/>
                  <a:pt x="872" y="224"/>
                  <a:pt x="960" y="192"/>
                </a:cubicBezTo>
                <a:cubicBezTo>
                  <a:pt x="1048" y="160"/>
                  <a:pt x="1032" y="128"/>
                  <a:pt x="1104" y="96"/>
                </a:cubicBezTo>
                <a:cubicBezTo>
                  <a:pt x="1176" y="64"/>
                  <a:pt x="1344" y="16"/>
                  <a:pt x="1392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graphicFrame>
        <p:nvGraphicFramePr>
          <p:cNvPr id="118" name="Object 13"/>
          <p:cNvGraphicFramePr>
            <a:graphicFrameLocks noChangeAspect="1"/>
          </p:cNvGraphicFramePr>
          <p:nvPr/>
        </p:nvGraphicFramePr>
        <p:xfrm>
          <a:off x="5429250" y="1371602"/>
          <a:ext cx="6286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lip" r:id="rId7" imgW="1200000" imgH="676012" progId="MS_ClipArt_Gallery.2">
                  <p:embed/>
                </p:oleObj>
              </mc:Choice>
              <mc:Fallback>
                <p:oleObj name="Clip" r:id="rId7" imgW="1200000" imgH="676012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1371602"/>
                        <a:ext cx="62865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14"/>
          <p:cNvGraphicFramePr>
            <a:graphicFrameLocks noChangeAspect="1"/>
          </p:cNvGraphicFramePr>
          <p:nvPr/>
        </p:nvGraphicFramePr>
        <p:xfrm>
          <a:off x="3143250" y="1143002"/>
          <a:ext cx="6286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lip" r:id="rId9" imgW="1200000" imgH="676012" progId="MS_ClipArt_Gallery.2">
                  <p:embed/>
                </p:oleObj>
              </mc:Choice>
              <mc:Fallback>
                <p:oleObj name="Clip" r:id="rId9" imgW="1200000" imgH="676012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143002"/>
                        <a:ext cx="62865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Rectangle 15"/>
          <p:cNvSpPr>
            <a:spLocks noChangeArrowheads="1"/>
          </p:cNvSpPr>
          <p:nvPr/>
        </p:nvSpPr>
        <p:spPr bwMode="auto">
          <a:xfrm>
            <a:off x="4857749" y="2895600"/>
            <a:ext cx="3272097" cy="254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1" name="Freeform 16"/>
          <p:cNvSpPr>
            <a:spLocks/>
          </p:cNvSpPr>
          <p:nvPr/>
        </p:nvSpPr>
        <p:spPr bwMode="auto">
          <a:xfrm>
            <a:off x="5086350" y="2895600"/>
            <a:ext cx="1432324" cy="2542712"/>
          </a:xfrm>
          <a:custGeom>
            <a:avLst/>
            <a:gdLst>
              <a:gd name="T0" fmla="*/ 0 w 1288"/>
              <a:gd name="T1" fmla="*/ 1536 h 1536"/>
              <a:gd name="T2" fmla="*/ 480 w 1288"/>
              <a:gd name="T3" fmla="*/ 1392 h 1536"/>
              <a:gd name="T4" fmla="*/ 480 w 1288"/>
              <a:gd name="T5" fmla="*/ 1200 h 1536"/>
              <a:gd name="T6" fmla="*/ 1008 w 1288"/>
              <a:gd name="T7" fmla="*/ 912 h 1536"/>
              <a:gd name="T8" fmla="*/ 1248 w 1288"/>
              <a:gd name="T9" fmla="*/ 768 h 1536"/>
              <a:gd name="T10" fmla="*/ 1248 w 1288"/>
              <a:gd name="T11" fmla="*/ 624 h 1536"/>
              <a:gd name="T12" fmla="*/ 1200 w 1288"/>
              <a:gd name="T13" fmla="*/ 480 h 1536"/>
              <a:gd name="T14" fmla="*/ 1152 w 1288"/>
              <a:gd name="T15" fmla="*/ 288 h 1536"/>
              <a:gd name="T16" fmla="*/ 1152 w 1288"/>
              <a:gd name="T17" fmla="*/ 144 h 1536"/>
              <a:gd name="T18" fmla="*/ 1200 w 1288"/>
              <a:gd name="T19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88" h="1536">
                <a:moveTo>
                  <a:pt x="0" y="1536"/>
                </a:moveTo>
                <a:cubicBezTo>
                  <a:pt x="200" y="1492"/>
                  <a:pt x="400" y="1448"/>
                  <a:pt x="480" y="1392"/>
                </a:cubicBezTo>
                <a:cubicBezTo>
                  <a:pt x="560" y="1336"/>
                  <a:pt x="392" y="1280"/>
                  <a:pt x="480" y="1200"/>
                </a:cubicBezTo>
                <a:cubicBezTo>
                  <a:pt x="568" y="1120"/>
                  <a:pt x="880" y="984"/>
                  <a:pt x="1008" y="912"/>
                </a:cubicBezTo>
                <a:cubicBezTo>
                  <a:pt x="1136" y="840"/>
                  <a:pt x="1208" y="816"/>
                  <a:pt x="1248" y="768"/>
                </a:cubicBezTo>
                <a:cubicBezTo>
                  <a:pt x="1288" y="720"/>
                  <a:pt x="1256" y="672"/>
                  <a:pt x="1248" y="624"/>
                </a:cubicBezTo>
                <a:cubicBezTo>
                  <a:pt x="1240" y="576"/>
                  <a:pt x="1216" y="536"/>
                  <a:pt x="1200" y="480"/>
                </a:cubicBezTo>
                <a:cubicBezTo>
                  <a:pt x="1184" y="424"/>
                  <a:pt x="1160" y="344"/>
                  <a:pt x="1152" y="288"/>
                </a:cubicBezTo>
                <a:cubicBezTo>
                  <a:pt x="1144" y="232"/>
                  <a:pt x="1144" y="192"/>
                  <a:pt x="1152" y="144"/>
                </a:cubicBezTo>
                <a:cubicBezTo>
                  <a:pt x="1160" y="96"/>
                  <a:pt x="1180" y="48"/>
                  <a:pt x="120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2" name="Freeform 17"/>
          <p:cNvSpPr>
            <a:spLocks/>
          </p:cNvSpPr>
          <p:nvPr/>
        </p:nvSpPr>
        <p:spPr bwMode="auto">
          <a:xfrm>
            <a:off x="6858000" y="3886202"/>
            <a:ext cx="414338" cy="874713"/>
          </a:xfrm>
          <a:custGeom>
            <a:avLst/>
            <a:gdLst>
              <a:gd name="T0" fmla="*/ 168 w 348"/>
              <a:gd name="T1" fmla="*/ 495 h 551"/>
              <a:gd name="T2" fmla="*/ 204 w 348"/>
              <a:gd name="T3" fmla="*/ 471 h 551"/>
              <a:gd name="T4" fmla="*/ 228 w 348"/>
              <a:gd name="T5" fmla="*/ 399 h 551"/>
              <a:gd name="T6" fmla="*/ 312 w 348"/>
              <a:gd name="T7" fmla="*/ 159 h 551"/>
              <a:gd name="T8" fmla="*/ 324 w 348"/>
              <a:gd name="T9" fmla="*/ 111 h 551"/>
              <a:gd name="T10" fmla="*/ 348 w 348"/>
              <a:gd name="T11" fmla="*/ 39 h 551"/>
              <a:gd name="T12" fmla="*/ 336 w 348"/>
              <a:gd name="T13" fmla="*/ 3 h 551"/>
              <a:gd name="T14" fmla="*/ 252 w 348"/>
              <a:gd name="T15" fmla="*/ 27 h 551"/>
              <a:gd name="T16" fmla="*/ 240 w 348"/>
              <a:gd name="T17" fmla="*/ 63 h 551"/>
              <a:gd name="T18" fmla="*/ 228 w 348"/>
              <a:gd name="T19" fmla="*/ 123 h 551"/>
              <a:gd name="T20" fmla="*/ 96 w 348"/>
              <a:gd name="T21" fmla="*/ 99 h 551"/>
              <a:gd name="T22" fmla="*/ 24 w 348"/>
              <a:gd name="T23" fmla="*/ 147 h 551"/>
              <a:gd name="T24" fmla="*/ 0 w 348"/>
              <a:gd name="T25" fmla="*/ 219 h 551"/>
              <a:gd name="T26" fmla="*/ 96 w 348"/>
              <a:gd name="T27" fmla="*/ 459 h 551"/>
              <a:gd name="T28" fmla="*/ 168 w 348"/>
              <a:gd name="T29" fmla="*/ 495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8" h="551">
                <a:moveTo>
                  <a:pt x="168" y="495"/>
                </a:moveTo>
                <a:cubicBezTo>
                  <a:pt x="180" y="487"/>
                  <a:pt x="196" y="483"/>
                  <a:pt x="204" y="471"/>
                </a:cubicBezTo>
                <a:cubicBezTo>
                  <a:pt x="217" y="450"/>
                  <a:pt x="228" y="399"/>
                  <a:pt x="228" y="399"/>
                </a:cubicBezTo>
                <a:cubicBezTo>
                  <a:pt x="246" y="154"/>
                  <a:pt x="214" y="290"/>
                  <a:pt x="312" y="159"/>
                </a:cubicBezTo>
                <a:cubicBezTo>
                  <a:pt x="316" y="143"/>
                  <a:pt x="319" y="127"/>
                  <a:pt x="324" y="111"/>
                </a:cubicBezTo>
                <a:cubicBezTo>
                  <a:pt x="331" y="87"/>
                  <a:pt x="348" y="39"/>
                  <a:pt x="348" y="39"/>
                </a:cubicBezTo>
                <a:cubicBezTo>
                  <a:pt x="344" y="27"/>
                  <a:pt x="348" y="8"/>
                  <a:pt x="336" y="3"/>
                </a:cubicBezTo>
                <a:cubicBezTo>
                  <a:pt x="329" y="0"/>
                  <a:pt x="263" y="23"/>
                  <a:pt x="252" y="27"/>
                </a:cubicBezTo>
                <a:cubicBezTo>
                  <a:pt x="248" y="39"/>
                  <a:pt x="243" y="51"/>
                  <a:pt x="240" y="63"/>
                </a:cubicBezTo>
                <a:cubicBezTo>
                  <a:pt x="235" y="83"/>
                  <a:pt x="246" y="114"/>
                  <a:pt x="228" y="123"/>
                </a:cubicBezTo>
                <a:cubicBezTo>
                  <a:pt x="214" y="130"/>
                  <a:pt x="121" y="105"/>
                  <a:pt x="96" y="99"/>
                </a:cubicBezTo>
                <a:cubicBezTo>
                  <a:pt x="48" y="111"/>
                  <a:pt x="45" y="100"/>
                  <a:pt x="24" y="147"/>
                </a:cubicBezTo>
                <a:cubicBezTo>
                  <a:pt x="14" y="170"/>
                  <a:pt x="0" y="219"/>
                  <a:pt x="0" y="219"/>
                </a:cubicBezTo>
                <a:cubicBezTo>
                  <a:pt x="15" y="342"/>
                  <a:pt x="27" y="356"/>
                  <a:pt x="96" y="459"/>
                </a:cubicBezTo>
                <a:cubicBezTo>
                  <a:pt x="113" y="485"/>
                  <a:pt x="140" y="551"/>
                  <a:pt x="168" y="495"/>
                </a:cubicBezTo>
                <a:close/>
              </a:path>
            </a:pathLst>
          </a:custGeom>
          <a:solidFill>
            <a:srgbClr val="C0C0C0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3" name="Freeform 18"/>
          <p:cNvSpPr>
            <a:spLocks/>
          </p:cNvSpPr>
          <p:nvPr/>
        </p:nvSpPr>
        <p:spPr bwMode="auto">
          <a:xfrm>
            <a:off x="7200900" y="2895602"/>
            <a:ext cx="428625" cy="430213"/>
          </a:xfrm>
          <a:custGeom>
            <a:avLst/>
            <a:gdLst>
              <a:gd name="T0" fmla="*/ 0 w 444"/>
              <a:gd name="T1" fmla="*/ 139 h 309"/>
              <a:gd name="T2" fmla="*/ 24 w 444"/>
              <a:gd name="T3" fmla="*/ 67 h 309"/>
              <a:gd name="T4" fmla="*/ 96 w 444"/>
              <a:gd name="T5" fmla="*/ 43 h 309"/>
              <a:gd name="T6" fmla="*/ 132 w 444"/>
              <a:gd name="T7" fmla="*/ 31 h 309"/>
              <a:gd name="T8" fmla="*/ 408 w 444"/>
              <a:gd name="T9" fmla="*/ 79 h 309"/>
              <a:gd name="T10" fmla="*/ 444 w 444"/>
              <a:gd name="T11" fmla="*/ 163 h 309"/>
              <a:gd name="T12" fmla="*/ 264 w 444"/>
              <a:gd name="T13" fmla="*/ 295 h 309"/>
              <a:gd name="T14" fmla="*/ 60 w 444"/>
              <a:gd name="T15" fmla="*/ 247 h 309"/>
              <a:gd name="T16" fmla="*/ 0 w 444"/>
              <a:gd name="T17" fmla="*/ 139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4" h="309">
                <a:moveTo>
                  <a:pt x="0" y="139"/>
                </a:moveTo>
                <a:cubicBezTo>
                  <a:pt x="8" y="115"/>
                  <a:pt x="16" y="91"/>
                  <a:pt x="24" y="67"/>
                </a:cubicBezTo>
                <a:cubicBezTo>
                  <a:pt x="32" y="43"/>
                  <a:pt x="72" y="51"/>
                  <a:pt x="96" y="43"/>
                </a:cubicBezTo>
                <a:cubicBezTo>
                  <a:pt x="108" y="39"/>
                  <a:pt x="132" y="31"/>
                  <a:pt x="132" y="31"/>
                </a:cubicBezTo>
                <a:cubicBezTo>
                  <a:pt x="180" y="34"/>
                  <a:pt x="352" y="0"/>
                  <a:pt x="408" y="79"/>
                </a:cubicBezTo>
                <a:cubicBezTo>
                  <a:pt x="426" y="104"/>
                  <a:pt x="427" y="138"/>
                  <a:pt x="444" y="163"/>
                </a:cubicBezTo>
                <a:cubicBezTo>
                  <a:pt x="423" y="309"/>
                  <a:pt x="420" y="281"/>
                  <a:pt x="264" y="295"/>
                </a:cubicBezTo>
                <a:cubicBezTo>
                  <a:pt x="166" y="286"/>
                  <a:pt x="132" y="295"/>
                  <a:pt x="60" y="247"/>
                </a:cubicBezTo>
                <a:cubicBezTo>
                  <a:pt x="5" y="164"/>
                  <a:pt x="21" y="202"/>
                  <a:pt x="0" y="139"/>
                </a:cubicBezTo>
                <a:close/>
              </a:path>
            </a:pathLst>
          </a:custGeom>
          <a:solidFill>
            <a:srgbClr val="C0C0C0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4" name="Rectangle 19"/>
          <p:cNvSpPr>
            <a:spLocks noChangeArrowheads="1"/>
          </p:cNvSpPr>
          <p:nvPr/>
        </p:nvSpPr>
        <p:spPr bwMode="auto">
          <a:xfrm>
            <a:off x="5314950" y="3657600"/>
            <a:ext cx="114300" cy="152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5" name="Rectangle 20"/>
          <p:cNvSpPr>
            <a:spLocks noChangeArrowheads="1"/>
          </p:cNvSpPr>
          <p:nvPr/>
        </p:nvSpPr>
        <p:spPr bwMode="auto">
          <a:xfrm>
            <a:off x="7486650" y="4343400"/>
            <a:ext cx="114300" cy="152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6" name="AutoShape 21"/>
          <p:cNvSpPr>
            <a:spLocks noChangeArrowheads="1"/>
          </p:cNvSpPr>
          <p:nvPr/>
        </p:nvSpPr>
        <p:spPr bwMode="auto">
          <a:xfrm rot="2700000">
            <a:off x="1697831" y="1639888"/>
            <a:ext cx="762000" cy="7620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7" name="AutoShape 22"/>
          <p:cNvSpPr>
            <a:spLocks noChangeArrowheads="1"/>
          </p:cNvSpPr>
          <p:nvPr/>
        </p:nvSpPr>
        <p:spPr bwMode="auto">
          <a:xfrm rot="2700000">
            <a:off x="6216253" y="1708548"/>
            <a:ext cx="971550" cy="602456"/>
          </a:xfrm>
          <a:prstGeom prst="curvedDownArrow">
            <a:avLst>
              <a:gd name="adj1" fmla="val 24190"/>
              <a:gd name="adj2" fmla="val 48379"/>
              <a:gd name="adj3" fmla="val 3333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128" name="Text Box 23"/>
          <p:cNvSpPr txBox="1">
            <a:spLocks noChangeArrowheads="1"/>
          </p:cNvSpPr>
          <p:nvPr/>
        </p:nvSpPr>
        <p:spPr bwMode="auto">
          <a:xfrm>
            <a:off x="3517273" y="2253734"/>
            <a:ext cx="16748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en-US" b="1"/>
              <a:t>GERÇEK DÜNYA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9" name="Text Box 27"/>
          <p:cNvSpPr txBox="1">
            <a:spLocks noChangeArrowheads="1"/>
          </p:cNvSpPr>
          <p:nvPr/>
        </p:nvSpPr>
        <p:spPr bwMode="auto">
          <a:xfrm>
            <a:off x="3006279" y="5438312"/>
            <a:ext cx="9165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en-US" b="1" dirty="0" smtClean="0"/>
              <a:t>RASTER</a:t>
            </a:r>
            <a:endParaRPr lang="en-US" altLang="en-US" dirty="0"/>
          </a:p>
        </p:txBody>
      </p:sp>
      <p:sp>
        <p:nvSpPr>
          <p:cNvPr id="130" name="Text Box 28"/>
          <p:cNvSpPr txBox="1">
            <a:spLocks noChangeArrowheads="1"/>
          </p:cNvSpPr>
          <p:nvPr/>
        </p:nvSpPr>
        <p:spPr bwMode="auto">
          <a:xfrm>
            <a:off x="5905303" y="5441375"/>
            <a:ext cx="9526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en-US" b="1" dirty="0"/>
              <a:t>VEKTÖR</a:t>
            </a:r>
            <a:endParaRPr lang="en-US" altLang="en-US" b="1" dirty="0"/>
          </a:p>
        </p:txBody>
      </p:sp>
      <p:grpSp>
        <p:nvGrpSpPr>
          <p:cNvPr id="131" name="Group 29"/>
          <p:cNvGrpSpPr>
            <a:grpSpLocks/>
          </p:cNvGrpSpPr>
          <p:nvPr/>
        </p:nvGrpSpPr>
        <p:grpSpPr bwMode="auto">
          <a:xfrm>
            <a:off x="2078831" y="2847512"/>
            <a:ext cx="2438010" cy="2590800"/>
            <a:chOff x="288" y="1824"/>
            <a:chExt cx="2592" cy="2112"/>
          </a:xfrm>
        </p:grpSpPr>
        <p:sp>
          <p:nvSpPr>
            <p:cNvPr id="132" name="Rectangle 30"/>
            <p:cNvSpPr>
              <a:spLocks noChangeArrowheads="1"/>
            </p:cNvSpPr>
            <p:nvPr/>
          </p:nvSpPr>
          <p:spPr bwMode="auto">
            <a:xfrm>
              <a:off x="288" y="182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33" name="Rectangle 31"/>
            <p:cNvSpPr>
              <a:spLocks noChangeArrowheads="1"/>
            </p:cNvSpPr>
            <p:nvPr/>
          </p:nvSpPr>
          <p:spPr bwMode="auto">
            <a:xfrm>
              <a:off x="576" y="182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34" name="Rectangle 32"/>
            <p:cNvSpPr>
              <a:spLocks noChangeArrowheads="1"/>
            </p:cNvSpPr>
            <p:nvPr/>
          </p:nvSpPr>
          <p:spPr bwMode="auto">
            <a:xfrm>
              <a:off x="864" y="182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35" name="Rectangle 33"/>
            <p:cNvSpPr>
              <a:spLocks noChangeArrowheads="1"/>
            </p:cNvSpPr>
            <p:nvPr/>
          </p:nvSpPr>
          <p:spPr bwMode="auto">
            <a:xfrm>
              <a:off x="1152" y="182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36" name="Rectangle 34"/>
            <p:cNvSpPr>
              <a:spLocks noChangeArrowheads="1"/>
            </p:cNvSpPr>
            <p:nvPr/>
          </p:nvSpPr>
          <p:spPr bwMode="auto">
            <a:xfrm>
              <a:off x="1440" y="182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37" name="Rectangle 35"/>
            <p:cNvSpPr>
              <a:spLocks noChangeArrowheads="1"/>
            </p:cNvSpPr>
            <p:nvPr/>
          </p:nvSpPr>
          <p:spPr bwMode="auto">
            <a:xfrm>
              <a:off x="1728" y="1824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38" name="Rectangle 36"/>
            <p:cNvSpPr>
              <a:spLocks noChangeArrowheads="1"/>
            </p:cNvSpPr>
            <p:nvPr/>
          </p:nvSpPr>
          <p:spPr bwMode="auto">
            <a:xfrm>
              <a:off x="2016" y="182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39" name="Rectangle 37"/>
            <p:cNvSpPr>
              <a:spLocks noChangeArrowheads="1"/>
            </p:cNvSpPr>
            <p:nvPr/>
          </p:nvSpPr>
          <p:spPr bwMode="auto">
            <a:xfrm>
              <a:off x="2304" y="1824"/>
              <a:ext cx="288" cy="192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0" name="Rectangle 38"/>
            <p:cNvSpPr>
              <a:spLocks noChangeArrowheads="1"/>
            </p:cNvSpPr>
            <p:nvPr/>
          </p:nvSpPr>
          <p:spPr bwMode="auto">
            <a:xfrm>
              <a:off x="2592" y="1824"/>
              <a:ext cx="288" cy="192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1" name="Rectangle 39"/>
            <p:cNvSpPr>
              <a:spLocks noChangeArrowheads="1"/>
            </p:cNvSpPr>
            <p:nvPr/>
          </p:nvSpPr>
          <p:spPr bwMode="auto">
            <a:xfrm>
              <a:off x="288" y="20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2" name="Rectangle 40"/>
            <p:cNvSpPr>
              <a:spLocks noChangeArrowheads="1"/>
            </p:cNvSpPr>
            <p:nvPr/>
          </p:nvSpPr>
          <p:spPr bwMode="auto">
            <a:xfrm>
              <a:off x="576" y="20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3" name="Rectangle 41"/>
            <p:cNvSpPr>
              <a:spLocks noChangeArrowheads="1"/>
            </p:cNvSpPr>
            <p:nvPr/>
          </p:nvSpPr>
          <p:spPr bwMode="auto">
            <a:xfrm>
              <a:off x="864" y="20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4" name="Rectangle 42"/>
            <p:cNvSpPr>
              <a:spLocks noChangeArrowheads="1"/>
            </p:cNvSpPr>
            <p:nvPr/>
          </p:nvSpPr>
          <p:spPr bwMode="auto">
            <a:xfrm>
              <a:off x="1152" y="20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5" name="Rectangle 43"/>
            <p:cNvSpPr>
              <a:spLocks noChangeArrowheads="1"/>
            </p:cNvSpPr>
            <p:nvPr/>
          </p:nvSpPr>
          <p:spPr bwMode="auto">
            <a:xfrm>
              <a:off x="1440" y="20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6" name="Rectangle 44"/>
            <p:cNvSpPr>
              <a:spLocks noChangeArrowheads="1"/>
            </p:cNvSpPr>
            <p:nvPr/>
          </p:nvSpPr>
          <p:spPr bwMode="auto">
            <a:xfrm>
              <a:off x="1728" y="2016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7" name="Rectangle 45"/>
            <p:cNvSpPr>
              <a:spLocks noChangeArrowheads="1"/>
            </p:cNvSpPr>
            <p:nvPr/>
          </p:nvSpPr>
          <p:spPr bwMode="auto">
            <a:xfrm>
              <a:off x="2016" y="20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8" name="Rectangle 46"/>
            <p:cNvSpPr>
              <a:spLocks noChangeArrowheads="1"/>
            </p:cNvSpPr>
            <p:nvPr/>
          </p:nvSpPr>
          <p:spPr bwMode="auto">
            <a:xfrm>
              <a:off x="2304" y="2016"/>
              <a:ext cx="288" cy="192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49" name="Rectangle 47"/>
            <p:cNvSpPr>
              <a:spLocks noChangeArrowheads="1"/>
            </p:cNvSpPr>
            <p:nvPr/>
          </p:nvSpPr>
          <p:spPr bwMode="auto">
            <a:xfrm>
              <a:off x="2592" y="2016"/>
              <a:ext cx="288" cy="192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0" name="Rectangle 48"/>
            <p:cNvSpPr>
              <a:spLocks noChangeArrowheads="1"/>
            </p:cNvSpPr>
            <p:nvPr/>
          </p:nvSpPr>
          <p:spPr bwMode="auto">
            <a:xfrm>
              <a:off x="288" y="22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1" name="Rectangle 49"/>
            <p:cNvSpPr>
              <a:spLocks noChangeArrowheads="1"/>
            </p:cNvSpPr>
            <p:nvPr/>
          </p:nvSpPr>
          <p:spPr bwMode="auto">
            <a:xfrm>
              <a:off x="576" y="2208"/>
              <a:ext cx="288" cy="192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2" name="Rectangle 50"/>
            <p:cNvSpPr>
              <a:spLocks noChangeArrowheads="1"/>
            </p:cNvSpPr>
            <p:nvPr/>
          </p:nvSpPr>
          <p:spPr bwMode="auto">
            <a:xfrm>
              <a:off x="864" y="22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1152" y="22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1440" y="22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728" y="2208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2016" y="22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304" y="22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592" y="22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88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576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864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1152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1440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1728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2016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2304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2592" y="240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288" y="259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576" y="259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864" y="259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1" name="Rectangle 69"/>
            <p:cNvSpPr>
              <a:spLocks noChangeArrowheads="1"/>
            </p:cNvSpPr>
            <p:nvPr/>
          </p:nvSpPr>
          <p:spPr bwMode="auto">
            <a:xfrm>
              <a:off x="1152" y="259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2" name="Rectangle 70"/>
            <p:cNvSpPr>
              <a:spLocks noChangeArrowheads="1"/>
            </p:cNvSpPr>
            <p:nvPr/>
          </p:nvSpPr>
          <p:spPr bwMode="auto">
            <a:xfrm>
              <a:off x="1440" y="2592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3" name="Rectangle 71"/>
            <p:cNvSpPr>
              <a:spLocks noChangeArrowheads="1"/>
            </p:cNvSpPr>
            <p:nvPr/>
          </p:nvSpPr>
          <p:spPr bwMode="auto">
            <a:xfrm>
              <a:off x="1728" y="259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4" name="Rectangle 72"/>
            <p:cNvSpPr>
              <a:spLocks noChangeArrowheads="1"/>
            </p:cNvSpPr>
            <p:nvPr/>
          </p:nvSpPr>
          <p:spPr bwMode="auto">
            <a:xfrm>
              <a:off x="2016" y="2592"/>
              <a:ext cx="288" cy="192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5" name="Rectangle 73"/>
            <p:cNvSpPr>
              <a:spLocks noChangeArrowheads="1"/>
            </p:cNvSpPr>
            <p:nvPr/>
          </p:nvSpPr>
          <p:spPr bwMode="auto">
            <a:xfrm>
              <a:off x="2304" y="259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6" name="Rectangle 74"/>
            <p:cNvSpPr>
              <a:spLocks noChangeArrowheads="1"/>
            </p:cNvSpPr>
            <p:nvPr/>
          </p:nvSpPr>
          <p:spPr bwMode="auto">
            <a:xfrm>
              <a:off x="2592" y="259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7" name="Rectangle 75"/>
            <p:cNvSpPr>
              <a:spLocks noChangeArrowheads="1"/>
            </p:cNvSpPr>
            <p:nvPr/>
          </p:nvSpPr>
          <p:spPr bwMode="auto">
            <a:xfrm>
              <a:off x="288" y="278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8" name="Rectangle 76"/>
            <p:cNvSpPr>
              <a:spLocks noChangeArrowheads="1"/>
            </p:cNvSpPr>
            <p:nvPr/>
          </p:nvSpPr>
          <p:spPr bwMode="auto">
            <a:xfrm>
              <a:off x="576" y="278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79" name="Rectangle 77"/>
            <p:cNvSpPr>
              <a:spLocks noChangeArrowheads="1"/>
            </p:cNvSpPr>
            <p:nvPr/>
          </p:nvSpPr>
          <p:spPr bwMode="auto">
            <a:xfrm>
              <a:off x="864" y="278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0" name="Rectangle 78"/>
            <p:cNvSpPr>
              <a:spLocks noChangeArrowheads="1"/>
            </p:cNvSpPr>
            <p:nvPr/>
          </p:nvSpPr>
          <p:spPr bwMode="auto">
            <a:xfrm>
              <a:off x="1152" y="278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1" name="Rectangle 79"/>
            <p:cNvSpPr>
              <a:spLocks noChangeArrowheads="1"/>
            </p:cNvSpPr>
            <p:nvPr/>
          </p:nvSpPr>
          <p:spPr bwMode="auto">
            <a:xfrm>
              <a:off x="1440" y="2784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2" name="Rectangle 80"/>
            <p:cNvSpPr>
              <a:spLocks noChangeArrowheads="1"/>
            </p:cNvSpPr>
            <p:nvPr/>
          </p:nvSpPr>
          <p:spPr bwMode="auto">
            <a:xfrm>
              <a:off x="1728" y="2784"/>
              <a:ext cx="288" cy="192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3" name="Rectangle 81"/>
            <p:cNvSpPr>
              <a:spLocks noChangeArrowheads="1"/>
            </p:cNvSpPr>
            <p:nvPr/>
          </p:nvSpPr>
          <p:spPr bwMode="auto">
            <a:xfrm>
              <a:off x="2016" y="2784"/>
              <a:ext cx="288" cy="192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4" name="Rectangle 82"/>
            <p:cNvSpPr>
              <a:spLocks noChangeArrowheads="1"/>
            </p:cNvSpPr>
            <p:nvPr/>
          </p:nvSpPr>
          <p:spPr bwMode="auto">
            <a:xfrm>
              <a:off x="2304" y="278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5" name="Rectangle 83"/>
            <p:cNvSpPr>
              <a:spLocks noChangeArrowheads="1"/>
            </p:cNvSpPr>
            <p:nvPr/>
          </p:nvSpPr>
          <p:spPr bwMode="auto">
            <a:xfrm>
              <a:off x="2592" y="2784"/>
              <a:ext cx="288" cy="192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6" name="Rectangle 84"/>
            <p:cNvSpPr>
              <a:spLocks noChangeArrowheads="1"/>
            </p:cNvSpPr>
            <p:nvPr/>
          </p:nvSpPr>
          <p:spPr bwMode="auto">
            <a:xfrm>
              <a:off x="288" y="297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7" name="Rectangle 85"/>
            <p:cNvSpPr>
              <a:spLocks noChangeArrowheads="1"/>
            </p:cNvSpPr>
            <p:nvPr/>
          </p:nvSpPr>
          <p:spPr bwMode="auto">
            <a:xfrm>
              <a:off x="576" y="297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8" name="Rectangle 86"/>
            <p:cNvSpPr>
              <a:spLocks noChangeArrowheads="1"/>
            </p:cNvSpPr>
            <p:nvPr/>
          </p:nvSpPr>
          <p:spPr bwMode="auto">
            <a:xfrm>
              <a:off x="864" y="297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89" name="Rectangle 87"/>
            <p:cNvSpPr>
              <a:spLocks noChangeArrowheads="1"/>
            </p:cNvSpPr>
            <p:nvPr/>
          </p:nvSpPr>
          <p:spPr bwMode="auto">
            <a:xfrm>
              <a:off x="1152" y="2976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0" name="Rectangle 88"/>
            <p:cNvSpPr>
              <a:spLocks noChangeArrowheads="1"/>
            </p:cNvSpPr>
            <p:nvPr/>
          </p:nvSpPr>
          <p:spPr bwMode="auto">
            <a:xfrm>
              <a:off x="1440" y="297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1" name="Rectangle 89"/>
            <p:cNvSpPr>
              <a:spLocks noChangeArrowheads="1"/>
            </p:cNvSpPr>
            <p:nvPr/>
          </p:nvSpPr>
          <p:spPr bwMode="auto">
            <a:xfrm>
              <a:off x="1728" y="2976"/>
              <a:ext cx="288" cy="192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2" name="Rectangle 90"/>
            <p:cNvSpPr>
              <a:spLocks noChangeArrowheads="1"/>
            </p:cNvSpPr>
            <p:nvPr/>
          </p:nvSpPr>
          <p:spPr bwMode="auto">
            <a:xfrm>
              <a:off x="2016" y="297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3" name="Rectangle 91"/>
            <p:cNvSpPr>
              <a:spLocks noChangeArrowheads="1"/>
            </p:cNvSpPr>
            <p:nvPr/>
          </p:nvSpPr>
          <p:spPr bwMode="auto">
            <a:xfrm>
              <a:off x="2304" y="297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4" name="Rectangle 92"/>
            <p:cNvSpPr>
              <a:spLocks noChangeArrowheads="1"/>
            </p:cNvSpPr>
            <p:nvPr/>
          </p:nvSpPr>
          <p:spPr bwMode="auto">
            <a:xfrm>
              <a:off x="2592" y="297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5" name="Rectangle 93"/>
            <p:cNvSpPr>
              <a:spLocks noChangeArrowheads="1"/>
            </p:cNvSpPr>
            <p:nvPr/>
          </p:nvSpPr>
          <p:spPr bwMode="auto">
            <a:xfrm>
              <a:off x="288" y="316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6" name="Rectangle 94"/>
            <p:cNvSpPr>
              <a:spLocks noChangeArrowheads="1"/>
            </p:cNvSpPr>
            <p:nvPr/>
          </p:nvSpPr>
          <p:spPr bwMode="auto">
            <a:xfrm>
              <a:off x="576" y="316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7" name="Rectangle 95"/>
            <p:cNvSpPr>
              <a:spLocks noChangeArrowheads="1"/>
            </p:cNvSpPr>
            <p:nvPr/>
          </p:nvSpPr>
          <p:spPr bwMode="auto">
            <a:xfrm>
              <a:off x="864" y="3168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8" name="Rectangle 96"/>
            <p:cNvSpPr>
              <a:spLocks noChangeArrowheads="1"/>
            </p:cNvSpPr>
            <p:nvPr/>
          </p:nvSpPr>
          <p:spPr bwMode="auto">
            <a:xfrm>
              <a:off x="1152" y="316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199" name="Rectangle 97"/>
            <p:cNvSpPr>
              <a:spLocks noChangeArrowheads="1"/>
            </p:cNvSpPr>
            <p:nvPr/>
          </p:nvSpPr>
          <p:spPr bwMode="auto">
            <a:xfrm>
              <a:off x="1440" y="316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0" name="Rectangle 98"/>
            <p:cNvSpPr>
              <a:spLocks noChangeArrowheads="1"/>
            </p:cNvSpPr>
            <p:nvPr/>
          </p:nvSpPr>
          <p:spPr bwMode="auto">
            <a:xfrm>
              <a:off x="1728" y="316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1" name="Rectangle 99"/>
            <p:cNvSpPr>
              <a:spLocks noChangeArrowheads="1"/>
            </p:cNvSpPr>
            <p:nvPr/>
          </p:nvSpPr>
          <p:spPr bwMode="auto">
            <a:xfrm>
              <a:off x="2016" y="316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2" name="Rectangle 100"/>
            <p:cNvSpPr>
              <a:spLocks noChangeArrowheads="1"/>
            </p:cNvSpPr>
            <p:nvPr/>
          </p:nvSpPr>
          <p:spPr bwMode="auto">
            <a:xfrm>
              <a:off x="2304" y="316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3" name="Rectangle 101"/>
            <p:cNvSpPr>
              <a:spLocks noChangeArrowheads="1"/>
            </p:cNvSpPr>
            <p:nvPr/>
          </p:nvSpPr>
          <p:spPr bwMode="auto">
            <a:xfrm>
              <a:off x="2592" y="316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288" y="33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5" name="Rectangle 103"/>
            <p:cNvSpPr>
              <a:spLocks noChangeArrowheads="1"/>
            </p:cNvSpPr>
            <p:nvPr/>
          </p:nvSpPr>
          <p:spPr bwMode="auto">
            <a:xfrm>
              <a:off x="576" y="3360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6" name="Rectangle 104"/>
            <p:cNvSpPr>
              <a:spLocks noChangeArrowheads="1"/>
            </p:cNvSpPr>
            <p:nvPr/>
          </p:nvSpPr>
          <p:spPr bwMode="auto">
            <a:xfrm>
              <a:off x="864" y="33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7" name="Rectangle 105"/>
            <p:cNvSpPr>
              <a:spLocks noChangeArrowheads="1"/>
            </p:cNvSpPr>
            <p:nvPr/>
          </p:nvSpPr>
          <p:spPr bwMode="auto">
            <a:xfrm>
              <a:off x="1152" y="33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1440" y="33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09" name="Rectangle 107"/>
            <p:cNvSpPr>
              <a:spLocks noChangeArrowheads="1"/>
            </p:cNvSpPr>
            <p:nvPr/>
          </p:nvSpPr>
          <p:spPr bwMode="auto">
            <a:xfrm>
              <a:off x="1728" y="33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0" name="Rectangle 108"/>
            <p:cNvSpPr>
              <a:spLocks noChangeArrowheads="1"/>
            </p:cNvSpPr>
            <p:nvPr/>
          </p:nvSpPr>
          <p:spPr bwMode="auto">
            <a:xfrm>
              <a:off x="2016" y="33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1" name="Rectangle 109"/>
            <p:cNvSpPr>
              <a:spLocks noChangeArrowheads="1"/>
            </p:cNvSpPr>
            <p:nvPr/>
          </p:nvSpPr>
          <p:spPr bwMode="auto">
            <a:xfrm>
              <a:off x="2304" y="33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2" name="Rectangle 110"/>
            <p:cNvSpPr>
              <a:spLocks noChangeArrowheads="1"/>
            </p:cNvSpPr>
            <p:nvPr/>
          </p:nvSpPr>
          <p:spPr bwMode="auto">
            <a:xfrm>
              <a:off x="2592" y="3360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3" name="Rectangle 111"/>
            <p:cNvSpPr>
              <a:spLocks noChangeArrowheads="1"/>
            </p:cNvSpPr>
            <p:nvPr/>
          </p:nvSpPr>
          <p:spPr bwMode="auto">
            <a:xfrm>
              <a:off x="288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4" name="Rectangle 112"/>
            <p:cNvSpPr>
              <a:spLocks noChangeArrowheads="1"/>
            </p:cNvSpPr>
            <p:nvPr/>
          </p:nvSpPr>
          <p:spPr bwMode="auto">
            <a:xfrm>
              <a:off x="576" y="3552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5" name="Rectangle 113"/>
            <p:cNvSpPr>
              <a:spLocks noChangeArrowheads="1"/>
            </p:cNvSpPr>
            <p:nvPr/>
          </p:nvSpPr>
          <p:spPr bwMode="auto">
            <a:xfrm>
              <a:off x="864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6" name="Rectangle 114"/>
            <p:cNvSpPr>
              <a:spLocks noChangeArrowheads="1"/>
            </p:cNvSpPr>
            <p:nvPr/>
          </p:nvSpPr>
          <p:spPr bwMode="auto">
            <a:xfrm>
              <a:off x="1152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7" name="Rectangle 115"/>
            <p:cNvSpPr>
              <a:spLocks noChangeArrowheads="1"/>
            </p:cNvSpPr>
            <p:nvPr/>
          </p:nvSpPr>
          <p:spPr bwMode="auto">
            <a:xfrm>
              <a:off x="1440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8" name="Rectangle 116"/>
            <p:cNvSpPr>
              <a:spLocks noChangeArrowheads="1"/>
            </p:cNvSpPr>
            <p:nvPr/>
          </p:nvSpPr>
          <p:spPr bwMode="auto">
            <a:xfrm>
              <a:off x="1728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19" name="Rectangle 117"/>
            <p:cNvSpPr>
              <a:spLocks noChangeArrowheads="1"/>
            </p:cNvSpPr>
            <p:nvPr/>
          </p:nvSpPr>
          <p:spPr bwMode="auto">
            <a:xfrm>
              <a:off x="2016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0" name="Rectangle 118"/>
            <p:cNvSpPr>
              <a:spLocks noChangeArrowheads="1"/>
            </p:cNvSpPr>
            <p:nvPr/>
          </p:nvSpPr>
          <p:spPr bwMode="auto">
            <a:xfrm>
              <a:off x="2304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1" name="Rectangle 119"/>
            <p:cNvSpPr>
              <a:spLocks noChangeArrowheads="1"/>
            </p:cNvSpPr>
            <p:nvPr/>
          </p:nvSpPr>
          <p:spPr bwMode="auto">
            <a:xfrm>
              <a:off x="2592" y="3552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2" name="Rectangle 120"/>
            <p:cNvSpPr>
              <a:spLocks noChangeArrowheads="1"/>
            </p:cNvSpPr>
            <p:nvPr/>
          </p:nvSpPr>
          <p:spPr bwMode="auto">
            <a:xfrm>
              <a:off x="288" y="3744"/>
              <a:ext cx="288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3" name="Rectangle 121"/>
            <p:cNvSpPr>
              <a:spLocks noChangeArrowheads="1"/>
            </p:cNvSpPr>
            <p:nvPr/>
          </p:nvSpPr>
          <p:spPr bwMode="auto">
            <a:xfrm>
              <a:off x="576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4" name="Rectangle 122"/>
            <p:cNvSpPr>
              <a:spLocks noChangeArrowheads="1"/>
            </p:cNvSpPr>
            <p:nvPr/>
          </p:nvSpPr>
          <p:spPr bwMode="auto">
            <a:xfrm>
              <a:off x="864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5" name="Rectangle 123"/>
            <p:cNvSpPr>
              <a:spLocks noChangeArrowheads="1"/>
            </p:cNvSpPr>
            <p:nvPr/>
          </p:nvSpPr>
          <p:spPr bwMode="auto">
            <a:xfrm>
              <a:off x="1152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6" name="Rectangle 124"/>
            <p:cNvSpPr>
              <a:spLocks noChangeArrowheads="1"/>
            </p:cNvSpPr>
            <p:nvPr/>
          </p:nvSpPr>
          <p:spPr bwMode="auto">
            <a:xfrm>
              <a:off x="1440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7" name="Rectangle 125"/>
            <p:cNvSpPr>
              <a:spLocks noChangeArrowheads="1"/>
            </p:cNvSpPr>
            <p:nvPr/>
          </p:nvSpPr>
          <p:spPr bwMode="auto">
            <a:xfrm>
              <a:off x="1728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8" name="Rectangle 126"/>
            <p:cNvSpPr>
              <a:spLocks noChangeArrowheads="1"/>
            </p:cNvSpPr>
            <p:nvPr/>
          </p:nvSpPr>
          <p:spPr bwMode="auto">
            <a:xfrm>
              <a:off x="2016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29" name="Rectangle 127"/>
            <p:cNvSpPr>
              <a:spLocks noChangeArrowheads="1"/>
            </p:cNvSpPr>
            <p:nvPr/>
          </p:nvSpPr>
          <p:spPr bwMode="auto">
            <a:xfrm>
              <a:off x="2304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30" name="Rectangle 128"/>
            <p:cNvSpPr>
              <a:spLocks noChangeArrowheads="1"/>
            </p:cNvSpPr>
            <p:nvPr/>
          </p:nvSpPr>
          <p:spPr bwMode="auto">
            <a:xfrm>
              <a:off x="2592" y="3744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4231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CBS’de </a:t>
            </a:r>
            <a:r>
              <a:rPr lang="nb-NO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eri Çeşitleri</a:t>
            </a:r>
            <a:endParaRPr lang="nb-NO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tr-TR" sz="1800" b="1" dirty="0" smtClean="0"/>
              <a:t>Raster</a:t>
            </a:r>
          </a:p>
          <a:p>
            <a:r>
              <a:rPr lang="tr-TR" sz="1800" dirty="0" smtClean="0"/>
              <a:t>Coğrafi </a:t>
            </a:r>
            <a:r>
              <a:rPr lang="tr-TR" sz="1800" dirty="0"/>
              <a:t>Özelliklerin Çekilmiş bir fotoğrafı gibidir.</a:t>
            </a:r>
          </a:p>
          <a:p>
            <a:r>
              <a:rPr lang="tr-TR" sz="1800" dirty="0"/>
              <a:t>Farklı özelliklerin ayrımı komşu piksellerin farklı renk değerleri veya tonlamasıyla olur.</a:t>
            </a:r>
          </a:p>
          <a:p>
            <a:r>
              <a:rPr lang="tr-TR" sz="1800" dirty="0"/>
              <a:t>Her piksel taşıdığı özelliği yansıtmak ve diğer özelliklerden ayırt edilmek üzere farklı bir renk koduna sahiptir.</a:t>
            </a:r>
          </a:p>
          <a:p>
            <a:r>
              <a:rPr lang="tr-TR" sz="1800" dirty="0"/>
              <a:t>Varlıklar yansıttıkları renk değerlerine veya bilgi tiplerine göre; renk skalasındaki değerlere atanırlar.</a:t>
            </a:r>
          </a:p>
        </p:txBody>
      </p:sp>
    </p:spTree>
    <p:extLst>
      <p:ext uri="{BB962C8B-B14F-4D97-AF65-F5344CB8AC3E}">
        <p14:creationId xmlns:p14="http://schemas.microsoft.com/office/powerpoint/2010/main" val="33462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12480</TotalTime>
  <Words>322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ekonomi</vt:lpstr>
      <vt:lpstr>1_Rics</vt:lpstr>
      <vt:lpstr>h.t.</vt:lpstr>
      <vt:lpstr>Package</vt:lpstr>
      <vt:lpstr>Clip</vt:lpstr>
      <vt:lpstr>PowerPoint Presentation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812</cp:revision>
  <cp:lastPrinted>2016-10-24T07:53:35Z</cp:lastPrinted>
  <dcterms:created xsi:type="dcterms:W3CDTF">2016-09-18T09:35:24Z</dcterms:created>
  <dcterms:modified xsi:type="dcterms:W3CDTF">2020-02-26T07:25:11Z</dcterms:modified>
</cp:coreProperties>
</file>