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378" r:id="rId2"/>
    <p:sldId id="386" r:id="rId3"/>
    <p:sldId id="379" r:id="rId4"/>
    <p:sldId id="384" r:id="rId5"/>
    <p:sldId id="38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51733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745851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3950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92653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42394374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833440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307450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8073046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618807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910011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086332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88694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379901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933614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4097326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21892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757623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4BBD1B2-97CF-40D4-8307-B09BB64D63B3}" type="datetimeFigureOut">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9CE1FEC-D279-42E8-A44A-2085FFE00E64}" type="slidenum">
              <a:rPr lang="tr-TR" smtClean="0"/>
              <a:pPr/>
              <a:t>‹#›</a:t>
            </a:fld>
            <a:endParaRPr lang="tr-TR"/>
          </a:p>
        </p:txBody>
      </p:sp>
    </p:spTree>
    <p:extLst>
      <p:ext uri="{BB962C8B-B14F-4D97-AF65-F5344CB8AC3E}">
        <p14:creationId xmlns:p14="http://schemas.microsoft.com/office/powerpoint/2010/main" val="1155176813"/>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smtClean="0">
                <a:solidFill>
                  <a:srgbClr val="FF0000"/>
                </a:solidFill>
                <a:effectLst>
                  <a:outerShdw blurRad="38100" dist="38100" dir="2700000" algn="tl">
                    <a:srgbClr val="000000">
                      <a:alpha val="43137"/>
                    </a:srgbClr>
                  </a:outerShdw>
                </a:effectLst>
              </a:rPr>
              <a:t>Tebligat Kanunu hükümlerine aykırılıklar ve yaptırımları</a:t>
            </a:r>
            <a:endParaRPr lang="tr-TR" dirty="0">
              <a:solidFill>
                <a:srgbClr val="FF0000"/>
              </a:solidFill>
            </a:endParaRPr>
          </a:p>
        </p:txBody>
      </p:sp>
      <p:sp>
        <p:nvSpPr>
          <p:cNvPr id="3" name="İçerik Yer Tutucusu 2"/>
          <p:cNvSpPr>
            <a:spLocks noGrp="1"/>
          </p:cNvSpPr>
          <p:nvPr>
            <p:ph idx="1"/>
          </p:nvPr>
        </p:nvSpPr>
        <p:spPr>
          <a:xfrm>
            <a:off x="0" y="260648"/>
            <a:ext cx="9144000" cy="6597352"/>
          </a:xfrm>
        </p:spPr>
        <p:txBody>
          <a:bodyPr>
            <a:normAutofit/>
          </a:bodyPr>
          <a:lstStyle/>
          <a:p>
            <a:r>
              <a:rPr lang="tr-TR" dirty="0"/>
              <a:t>Tebligat, belli hukukî işlem veya durumların Tebligat Kanunu’nda öngörülen </a:t>
            </a:r>
            <a:r>
              <a:rPr lang="tr-TR" dirty="0" smtClean="0"/>
              <a:t>şekilde </a:t>
            </a:r>
            <a:r>
              <a:rPr lang="tr-TR" dirty="0"/>
              <a:t>muhatabına veya muhatap adına kabule kanunen yetkili şahıslara yazılı ve resmi olarak bildirimi ile bu bildirimin </a:t>
            </a:r>
            <a:r>
              <a:rPr lang="tr-TR" dirty="0" smtClean="0"/>
              <a:t>yapıldığının</a:t>
            </a:r>
            <a:r>
              <a:rPr lang="tr-TR" dirty="0"/>
              <a:t>, yine aynı </a:t>
            </a:r>
            <a:r>
              <a:rPr lang="tr-TR" dirty="0" smtClean="0"/>
              <a:t>kanunda </a:t>
            </a:r>
            <a:r>
              <a:rPr lang="tr-TR" dirty="0"/>
              <a:t>öngörülen şekilde belgelendirilmesi </a:t>
            </a:r>
            <a:r>
              <a:rPr lang="tr-TR" dirty="0" smtClean="0"/>
              <a:t>işlemleri </a:t>
            </a:r>
            <a:r>
              <a:rPr lang="tr-TR" dirty="0"/>
              <a:t>bütünüdür. </a:t>
            </a:r>
          </a:p>
        </p:txBody>
      </p:sp>
    </p:spTree>
    <p:extLst>
      <p:ext uri="{BB962C8B-B14F-4D97-AF65-F5344CB8AC3E}">
        <p14:creationId xmlns:p14="http://schemas.microsoft.com/office/powerpoint/2010/main" val="2030074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Tebligat Kanunu ve tebligat mevzuatını oluşturan diğer düzenlemelerin hükümleri tebligata dair  şekli ve emredici hükümler içerdiğinden, bu hükümlere en ufak ayrıntısına kadar uyulması zorunludur. Aksi takdirde, tebligat hukuku esaslarına aykırılık durumu nedeniyle bazı hukuki sonuçlar (hukuki veya cezai yaptırımlar) söz konusu olur.</a:t>
            </a:r>
          </a:p>
          <a:p>
            <a:endParaRPr lang="tr-TR" dirty="0"/>
          </a:p>
        </p:txBody>
      </p:sp>
    </p:spTree>
    <p:extLst>
      <p:ext uri="{BB962C8B-B14F-4D97-AF65-F5344CB8AC3E}">
        <p14:creationId xmlns:p14="http://schemas.microsoft.com/office/powerpoint/2010/main" val="248620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836712"/>
          </a:xfrm>
        </p:spPr>
        <p:txBody>
          <a:bodyPr/>
          <a:lstStyle/>
          <a:p>
            <a:r>
              <a:rPr lang="tr-TR" b="1" dirty="0" smtClean="0">
                <a:solidFill>
                  <a:srgbClr val="FF0000"/>
                </a:solidFill>
                <a:effectLst>
                  <a:outerShdw blurRad="38100" dist="38100" dir="2700000" algn="tl">
                    <a:srgbClr val="000000">
                      <a:alpha val="43137"/>
                    </a:srgbClr>
                  </a:outerShdw>
                </a:effectLst>
              </a:rPr>
              <a:t>1-Usulsüz Tebligat (1)</a:t>
            </a:r>
            <a:endParaRPr lang="tr-TR" b="1" dirty="0">
              <a:solidFill>
                <a:srgbClr val="FF0000"/>
              </a:solidFill>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0" y="764704"/>
            <a:ext cx="9144000" cy="6093296"/>
          </a:xfrm>
        </p:spPr>
        <p:txBody>
          <a:bodyPr>
            <a:normAutofit/>
          </a:bodyPr>
          <a:lstStyle/>
          <a:p>
            <a:endParaRPr lang="tr-TR" sz="2000" dirty="0" smtClean="0"/>
          </a:p>
          <a:p>
            <a:r>
              <a:rPr lang="tr-TR" sz="2000" dirty="0" smtClean="0"/>
              <a:t>Belli hukukî işlem veya durumların Tebligat Kanunu’nda öngörülen şekilde </a:t>
            </a:r>
            <a:r>
              <a:rPr lang="tr-TR" sz="2000" dirty="0"/>
              <a:t>muhatabına veya muhatap adına kabule kanunen yetkili şahıslara yazılı </a:t>
            </a:r>
            <a:r>
              <a:rPr lang="tr-TR" sz="2000" dirty="0" smtClean="0"/>
              <a:t>ve resmi olarak bildirilmesi </a:t>
            </a:r>
            <a:r>
              <a:rPr lang="tr-TR" sz="2000" dirty="0"/>
              <a:t>ve bu </a:t>
            </a:r>
            <a:r>
              <a:rPr lang="tr-TR" sz="2000" dirty="0" smtClean="0"/>
              <a:t>bildirimin de yine kanuna uygun biçimde belgelendirilmesi </a:t>
            </a:r>
            <a:r>
              <a:rPr lang="tr-TR" sz="2000" dirty="0"/>
              <a:t>gerekir. </a:t>
            </a:r>
            <a:r>
              <a:rPr lang="tr-TR" sz="2000" dirty="0" smtClean="0"/>
              <a:t> Bu </a:t>
            </a:r>
            <a:r>
              <a:rPr lang="tr-TR" sz="2000" dirty="0"/>
              <a:t>iki şart </a:t>
            </a:r>
            <a:r>
              <a:rPr lang="tr-TR" sz="2000" dirty="0" smtClean="0"/>
              <a:t>(bildirim ve belgelendirme) birlikte gerçekleştirilmiş  olmasına rağmen </a:t>
            </a:r>
            <a:r>
              <a:rPr lang="tr-TR" sz="2000" dirty="0"/>
              <a:t> </a:t>
            </a:r>
            <a:r>
              <a:rPr lang="tr-TR" sz="2000" dirty="0" smtClean="0"/>
              <a:t>bunlardan sadece biri veya her ikisi açısından yasaya (Tebligat Kanunu) bir aykırılık söz konusu </a:t>
            </a:r>
            <a:r>
              <a:rPr lang="tr-TR" sz="2000" dirty="0"/>
              <a:t>ise </a:t>
            </a:r>
            <a:r>
              <a:rPr lang="tr-TR" sz="2000" dirty="0" smtClean="0"/>
              <a:t>tebligatın geçersizliğinden (yokluğundan) bazen de tebligatın usulsüzlüğünden söz edilir. </a:t>
            </a:r>
          </a:p>
        </p:txBody>
      </p:sp>
    </p:spTree>
    <p:extLst>
      <p:ext uri="{BB962C8B-B14F-4D97-AF65-F5344CB8AC3E}">
        <p14:creationId xmlns:p14="http://schemas.microsoft.com/office/powerpoint/2010/main" val="2394614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836712"/>
          </a:xfrm>
        </p:spPr>
        <p:txBody>
          <a:bodyPr/>
          <a:lstStyle/>
          <a:p>
            <a:r>
              <a:rPr lang="tr-TR" b="1" dirty="0" smtClean="0">
                <a:solidFill>
                  <a:srgbClr val="FF0000"/>
                </a:solidFill>
                <a:effectLst>
                  <a:outerShdw blurRad="38100" dist="38100" dir="2700000" algn="tl">
                    <a:srgbClr val="000000">
                      <a:alpha val="43137"/>
                    </a:srgbClr>
                  </a:outerShdw>
                </a:effectLst>
              </a:rPr>
              <a:t>1-Usulsüz Tebligat (2)</a:t>
            </a:r>
            <a:endParaRPr lang="tr-TR" b="1" dirty="0">
              <a:solidFill>
                <a:srgbClr val="FF0000"/>
              </a:solidFill>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0" y="764704"/>
            <a:ext cx="9144000" cy="6093296"/>
          </a:xfrm>
        </p:spPr>
        <p:txBody>
          <a:bodyPr>
            <a:normAutofit/>
          </a:bodyPr>
          <a:lstStyle/>
          <a:p>
            <a:endParaRPr lang="tr-TR" sz="2000" dirty="0" smtClean="0"/>
          </a:p>
          <a:p>
            <a:r>
              <a:rPr lang="tr-TR" sz="2000" dirty="0" smtClean="0"/>
              <a:t>Usulsüz tebligatın hukuki açıdan hüküm ve sonuçları Tebligat Kanunu’nun </a:t>
            </a:r>
            <a:r>
              <a:rPr lang="tr-TR" sz="2000" dirty="0"/>
              <a:t>«Usulüne aykırı tebliğin hükmü» </a:t>
            </a:r>
            <a:r>
              <a:rPr lang="tr-TR" sz="2000" dirty="0" smtClean="0"/>
              <a:t>başlıklı 32. maddesinde düzenlenmiştir. Bu hüküm uyarınca usulüne </a:t>
            </a:r>
            <a:r>
              <a:rPr lang="tr-TR" sz="2000" dirty="0"/>
              <a:t>aykırı yapılmış </a:t>
            </a:r>
            <a:r>
              <a:rPr lang="tr-TR" sz="2000" dirty="0" smtClean="0"/>
              <a:t>bir tebliğ kural olarak geçerli olmaz, bir başka deyişle hukuken hüküm ve sonuç doğurmaz. </a:t>
            </a:r>
            <a:r>
              <a:rPr lang="tr-TR" sz="2000" dirty="0" smtClean="0"/>
              <a:t>Muhatap </a:t>
            </a:r>
            <a:r>
              <a:rPr lang="tr-TR" sz="2000" dirty="0"/>
              <a:t>usulsüz tebliği </a:t>
            </a:r>
            <a:r>
              <a:rPr lang="tr-TR" sz="2000" dirty="0" smtClean="0"/>
              <a:t>öğrenememiş ise  bu takdirde tebligat </a:t>
            </a:r>
            <a:r>
              <a:rPr lang="tr-TR" sz="2000" dirty="0"/>
              <a:t>geçersiz </a:t>
            </a:r>
            <a:r>
              <a:rPr lang="tr-TR" sz="2000" dirty="0" smtClean="0"/>
              <a:t>sayılır. </a:t>
            </a:r>
          </a:p>
        </p:txBody>
      </p:sp>
    </p:spTree>
    <p:extLst>
      <p:ext uri="{BB962C8B-B14F-4D97-AF65-F5344CB8AC3E}">
        <p14:creationId xmlns:p14="http://schemas.microsoft.com/office/powerpoint/2010/main" val="2394614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764704"/>
          </a:xfrm>
        </p:spPr>
        <p:txBody>
          <a:bodyPr/>
          <a:lstStyle/>
          <a:p>
            <a:r>
              <a:rPr lang="tr-TR" b="1" dirty="0" smtClean="0">
                <a:solidFill>
                  <a:srgbClr val="FF0000"/>
                </a:solidFill>
                <a:effectLst>
                  <a:outerShdw blurRad="38100" dist="38100" dir="2700000" algn="tl">
                    <a:srgbClr val="000000">
                      <a:alpha val="43137"/>
                    </a:srgbClr>
                  </a:outerShdw>
                </a:effectLst>
              </a:rPr>
              <a:t>2-Tebligat </a:t>
            </a:r>
            <a:r>
              <a:rPr lang="tr-TR" b="1" dirty="0" smtClean="0">
                <a:solidFill>
                  <a:srgbClr val="FF0000"/>
                </a:solidFill>
                <a:effectLst>
                  <a:outerShdw blurRad="38100" dist="38100" dir="2700000" algn="tl">
                    <a:srgbClr val="000000">
                      <a:alpha val="43137"/>
                    </a:srgbClr>
                  </a:outerShdw>
                </a:effectLst>
              </a:rPr>
              <a:t>Suçları</a:t>
            </a:r>
            <a:endParaRPr lang="tr-TR" b="1"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836712"/>
            <a:ext cx="9144000" cy="6021288"/>
          </a:xfrm>
        </p:spPr>
        <p:txBody>
          <a:bodyPr>
            <a:noAutofit/>
          </a:bodyPr>
          <a:lstStyle/>
          <a:p>
            <a:endParaRPr lang="tr-TR" sz="2000" dirty="0" smtClean="0"/>
          </a:p>
          <a:p>
            <a:r>
              <a:rPr lang="tr-TR" sz="2000" dirty="0" smtClean="0"/>
              <a:t>7201 sayılı Tebligat Kanunu’nun </a:t>
            </a:r>
            <a:r>
              <a:rPr lang="tr-TR" sz="2000" i="1" dirty="0" smtClean="0"/>
              <a:t>«Cezai Hükümler»</a:t>
            </a:r>
            <a:r>
              <a:rPr lang="tr-TR" sz="2000" dirty="0" smtClean="0"/>
              <a:t>  başlığını taşıyan </a:t>
            </a:r>
            <a:r>
              <a:rPr lang="tr-TR" sz="2000" i="1" dirty="0"/>
              <a:t>Üçüncü </a:t>
            </a:r>
            <a:r>
              <a:rPr lang="tr-TR" sz="2000" i="1" dirty="0" smtClean="0"/>
              <a:t>Bap</a:t>
            </a:r>
            <a:r>
              <a:rPr lang="tr-TR" sz="2000" dirty="0" smtClean="0"/>
              <a:t>’ında  bu kanun hükümlerine aykırı eylemlerden suç teşkil edenler ve bunlar için öngörülen cezai yaptırımlar toplam 5 madde halinde düzenlenmiştir. Burada yer alan suçlara tebligat suçları adı verilir. Günümüzde yürürlükte olan tebligat suçlarını beş başlık halinde toplamak mümkündür: </a:t>
            </a:r>
          </a:p>
          <a:p>
            <a:pPr>
              <a:buNone/>
            </a:pPr>
            <a:endParaRPr lang="tr-TR" sz="2000" dirty="0" smtClean="0"/>
          </a:p>
          <a:p>
            <a:pPr>
              <a:buFont typeface="+mj-lt"/>
              <a:buAutoNum type="arabicPeriod"/>
            </a:pPr>
            <a:r>
              <a:rPr lang="tr-TR" sz="2000" b="1" i="1" dirty="0" smtClean="0"/>
              <a:t>Kanunu </a:t>
            </a:r>
            <a:r>
              <a:rPr lang="tr-TR" sz="2000" b="1" i="1" dirty="0"/>
              <a:t>tatbik ile mükellef olanların </a:t>
            </a:r>
            <a:r>
              <a:rPr lang="tr-TR" sz="2000" b="1" i="1" dirty="0" smtClean="0"/>
              <a:t>işleyecekleri suçlar</a:t>
            </a:r>
            <a:endParaRPr lang="tr-TR" sz="2000" b="1" i="1" dirty="0"/>
          </a:p>
          <a:p>
            <a:pPr>
              <a:buFont typeface="+mj-lt"/>
              <a:buAutoNum type="arabicPeriod"/>
            </a:pPr>
            <a:r>
              <a:rPr lang="tr-TR" sz="2000" b="1" i="1" dirty="0" smtClean="0"/>
              <a:t>Yanlış adres bildirmek suçu </a:t>
            </a:r>
          </a:p>
          <a:p>
            <a:pPr>
              <a:buFont typeface="+mj-lt"/>
              <a:buAutoNum type="arabicPeriod"/>
            </a:pPr>
            <a:r>
              <a:rPr lang="tr-TR" sz="2000" b="1" i="1" dirty="0" smtClean="0"/>
              <a:t>Tebliğ </a:t>
            </a:r>
            <a:r>
              <a:rPr lang="tr-TR" sz="2000" b="1" i="1" dirty="0"/>
              <a:t>evrakının muhatabına verilmemesi ve tebligatı kabulden </a:t>
            </a:r>
            <a:r>
              <a:rPr lang="tr-TR" sz="2000" b="1" i="1" dirty="0" smtClean="0"/>
              <a:t>kaçınma suçu</a:t>
            </a:r>
          </a:p>
          <a:p>
            <a:pPr>
              <a:buFont typeface="+mj-lt"/>
              <a:buAutoNum type="arabicPeriod"/>
            </a:pPr>
            <a:r>
              <a:rPr lang="tr-TR" sz="2000" b="1" i="1" dirty="0" smtClean="0"/>
              <a:t>Yalan beyan suçu </a:t>
            </a:r>
          </a:p>
          <a:p>
            <a:pPr>
              <a:buFont typeface="+mj-lt"/>
              <a:buAutoNum type="arabicPeriod"/>
            </a:pPr>
            <a:r>
              <a:rPr lang="tr-TR" sz="2000" b="1" i="1" dirty="0" smtClean="0"/>
              <a:t>Tebliğ </a:t>
            </a:r>
            <a:r>
              <a:rPr lang="tr-TR" sz="2000" b="1" i="1" dirty="0"/>
              <a:t>evrakının taliki ile ilgili </a:t>
            </a:r>
            <a:r>
              <a:rPr lang="tr-TR" sz="2000" b="1" i="1" dirty="0" smtClean="0"/>
              <a:t>suçlar</a:t>
            </a: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347</TotalTime>
  <Words>284</Words>
  <Application>Microsoft Office PowerPoint</Application>
  <PresentationFormat>Ekran Gösterisi (4:3)</PresentationFormat>
  <Paragraphs>18</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Century Gothic</vt:lpstr>
      <vt:lpstr>Wingdings 3</vt:lpstr>
      <vt:lpstr>Dilim</vt:lpstr>
      <vt:lpstr>Tebligat Kanunu hükümlerine aykırılıklar ve yaptırımları</vt:lpstr>
      <vt:lpstr>PowerPoint Sunusu</vt:lpstr>
      <vt:lpstr>1-Usulsüz Tebligat (1)</vt:lpstr>
      <vt:lpstr>1-Usulsüz Tebligat (2)</vt:lpstr>
      <vt:lpstr>2-Tebligat Suçları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ADUZEP  Adalet Uzaktan Önlisans Programı 2013-2014  Eğitim-Öğretim Yılı Yargı Örgütü Dersleri</dc:title>
  <dc:creator>hakan</dc:creator>
  <cp:lastModifiedBy>Pelin Atila Yoruk</cp:lastModifiedBy>
  <cp:revision>48</cp:revision>
  <dcterms:created xsi:type="dcterms:W3CDTF">2013-09-24T13:25:28Z</dcterms:created>
  <dcterms:modified xsi:type="dcterms:W3CDTF">2017-11-13T18:06:47Z</dcterms:modified>
</cp:coreProperties>
</file>