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9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Calibri"/>
                <a:cs typeface="Calibri"/>
              </a:rPr>
              <a:t>ENZİMLER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57177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KİM 319 BİYOKİMYA I</a:t>
            </a:r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942" y="355600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ENZİMLER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Calibri"/>
                <a:cs typeface="Calibri"/>
              </a:rPr>
              <a:t>Enzimler</a:t>
            </a:r>
            <a:r>
              <a:rPr lang="en-US" sz="2400" dirty="0">
                <a:latin typeface="Calibri"/>
                <a:cs typeface="Calibri"/>
              </a:rPr>
              <a:t>, </a:t>
            </a:r>
            <a:r>
              <a:rPr lang="en-US" sz="2400" dirty="0" err="1">
                <a:latin typeface="Calibri"/>
                <a:cs typeface="Calibri"/>
              </a:rPr>
              <a:t>biyolojik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sistemlerin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reaksiyon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katalizörleridirler</a:t>
            </a:r>
            <a:r>
              <a:rPr lang="en-US" sz="2400" dirty="0">
                <a:latin typeface="Calibri"/>
                <a:cs typeface="Calibri"/>
              </a:rPr>
              <a:t>; </a:t>
            </a:r>
            <a:r>
              <a:rPr lang="en-US" sz="2400" dirty="0" err="1">
                <a:latin typeface="Calibri"/>
                <a:cs typeface="Calibri"/>
              </a:rPr>
              <a:t>biyokimyasal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olayların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vücutta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yaşam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ile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uyumlu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bir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şekilde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gerçekleşmesini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sağlayan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kimyasal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ajanlardır</a:t>
            </a:r>
            <a:r>
              <a:rPr lang="en-US" sz="2400" dirty="0">
                <a:latin typeface="Calibri"/>
                <a:cs typeface="Calibri"/>
              </a:rPr>
              <a:t>. </a:t>
            </a:r>
          </a:p>
          <a:p>
            <a:pPr marL="0" indent="0">
              <a:buNone/>
            </a:pPr>
            <a:r>
              <a:rPr lang="en-US" sz="2400" dirty="0" err="1">
                <a:latin typeface="Calibri"/>
                <a:cs typeface="Calibri"/>
              </a:rPr>
              <a:t>Biyolojik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katalizörler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olarak</a:t>
            </a:r>
            <a:r>
              <a:rPr lang="en-US" sz="2400" dirty="0">
                <a:latin typeface="Calibri"/>
                <a:cs typeface="Calibri"/>
              </a:rPr>
              <a:t> da </a:t>
            </a:r>
            <a:r>
              <a:rPr lang="en-US" sz="2400" dirty="0" err="1" smtClean="0">
                <a:latin typeface="Calibri"/>
                <a:cs typeface="Calibri"/>
              </a:rPr>
              <a:t>tanımlanırlar</a:t>
            </a:r>
            <a:r>
              <a:rPr lang="en-US" sz="2400" dirty="0" smtClean="0">
                <a:latin typeface="Calibri"/>
                <a:cs typeface="Calibri"/>
              </a:rPr>
              <a:t>.</a:t>
            </a:r>
          </a:p>
          <a:p>
            <a:pPr algn="just"/>
            <a:r>
              <a:rPr lang="tr-TR" sz="2400" dirty="0">
                <a:latin typeface="Calibri"/>
                <a:cs typeface="Calibri"/>
              </a:rPr>
              <a:t>Enzimlerle katalize edilen tepkimeye katılan kimyasal moleküllere </a:t>
            </a:r>
            <a:r>
              <a:rPr lang="tr-TR" sz="2400" b="1" dirty="0" err="1">
                <a:solidFill>
                  <a:srgbClr val="FF00FF"/>
                </a:solidFill>
                <a:latin typeface="Calibri"/>
                <a:cs typeface="Calibri"/>
              </a:rPr>
              <a:t>substrat</a:t>
            </a:r>
            <a:r>
              <a:rPr lang="tr-TR" sz="2400" dirty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lang="tr-TR" sz="2400" dirty="0">
                <a:latin typeface="Calibri"/>
                <a:cs typeface="Calibri"/>
              </a:rPr>
              <a:t>adı verilir.</a:t>
            </a:r>
          </a:p>
          <a:p>
            <a:pPr algn="just"/>
            <a:r>
              <a:rPr lang="tr-TR" sz="2400" dirty="0">
                <a:latin typeface="Calibri"/>
                <a:cs typeface="Calibri"/>
              </a:rPr>
              <a:t>Enzimler, </a:t>
            </a:r>
          </a:p>
          <a:p>
            <a:pPr algn="just">
              <a:buNone/>
            </a:pPr>
            <a:r>
              <a:rPr lang="tr-TR" sz="2400" dirty="0">
                <a:latin typeface="Calibri"/>
                <a:cs typeface="Calibri"/>
              </a:rPr>
              <a:t>    -spesifik kimyasal reaksiyonları hızlandırırlar; </a:t>
            </a:r>
          </a:p>
          <a:p>
            <a:pPr algn="just">
              <a:buNone/>
            </a:pPr>
            <a:r>
              <a:rPr lang="tr-TR" sz="2400" dirty="0">
                <a:latin typeface="Calibri"/>
                <a:cs typeface="Calibri"/>
              </a:rPr>
              <a:t>    -</a:t>
            </a:r>
            <a:r>
              <a:rPr lang="tr-TR" sz="2400" dirty="0" err="1">
                <a:latin typeface="Calibri"/>
                <a:cs typeface="Calibri"/>
              </a:rPr>
              <a:t>substratları</a:t>
            </a:r>
            <a:r>
              <a:rPr lang="tr-TR" sz="2400" dirty="0">
                <a:latin typeface="Calibri"/>
                <a:cs typeface="Calibri"/>
              </a:rPr>
              <a:t> için yüksek derecede </a:t>
            </a:r>
            <a:r>
              <a:rPr lang="tr-TR" sz="2400" dirty="0" err="1">
                <a:latin typeface="Calibri"/>
                <a:cs typeface="Calibri"/>
              </a:rPr>
              <a:t>spesifiteye</a:t>
            </a:r>
            <a:r>
              <a:rPr lang="tr-TR" sz="2400" dirty="0">
                <a:latin typeface="Calibri"/>
                <a:cs typeface="Calibri"/>
              </a:rPr>
              <a:t> </a:t>
            </a:r>
            <a:r>
              <a:rPr lang="tr-TR" sz="2400" dirty="0" smtClean="0">
                <a:latin typeface="Calibri"/>
                <a:cs typeface="Calibri"/>
              </a:rPr>
              <a:t>sahiptirler</a:t>
            </a:r>
            <a:r>
              <a:rPr lang="tr-TR" sz="2400" dirty="0">
                <a:latin typeface="Calibri"/>
                <a:cs typeface="Calibri"/>
              </a:rPr>
              <a:t>.</a:t>
            </a:r>
          </a:p>
          <a:p>
            <a:pPr marL="0" indent="0">
              <a:buNone/>
            </a:pPr>
            <a:endParaRPr lang="en-US" sz="2400" dirty="0">
              <a:latin typeface="Calibri"/>
              <a:cs typeface="Calibri"/>
            </a:endParaRPr>
          </a:p>
          <a:p>
            <a:pPr marL="0" indent="0">
              <a:buNone/>
            </a:pPr>
            <a:endParaRPr lang="en-US"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66206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Enzimelerin</a:t>
            </a:r>
            <a:r>
              <a:rPr lang="en-US" dirty="0" smtClean="0"/>
              <a:t> </a:t>
            </a:r>
            <a:r>
              <a:rPr lang="en-US" dirty="0" err="1" smtClean="0"/>
              <a:t>Adlandırılması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Sınıflandırılması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Calibri"/>
                <a:cs typeface="Calibri"/>
              </a:rPr>
              <a:t>Birçok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enzim</a:t>
            </a:r>
            <a:r>
              <a:rPr lang="en-US" sz="2400" dirty="0">
                <a:latin typeface="Calibri"/>
                <a:cs typeface="Calibri"/>
              </a:rPr>
              <a:t>, </a:t>
            </a:r>
            <a:r>
              <a:rPr lang="en-US" sz="2400" dirty="0" err="1">
                <a:latin typeface="Calibri"/>
                <a:cs typeface="Calibri"/>
              </a:rPr>
              <a:t>substratlarının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adına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veya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aktivitelerini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tanımlayan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bir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kelime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veya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sözcük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grubuna</a:t>
            </a:r>
            <a:r>
              <a:rPr lang="en-US" sz="2400" dirty="0">
                <a:latin typeface="Calibri"/>
                <a:cs typeface="Calibri"/>
              </a:rPr>
              <a:t> “</a:t>
            </a:r>
            <a:r>
              <a:rPr lang="en-US" sz="2400" dirty="0" err="1">
                <a:latin typeface="Calibri"/>
                <a:cs typeface="Calibri"/>
              </a:rPr>
              <a:t>az</a:t>
            </a:r>
            <a:r>
              <a:rPr lang="en-US" sz="2400" dirty="0">
                <a:latin typeface="Calibri"/>
                <a:cs typeface="Calibri"/>
              </a:rPr>
              <a:t>” </a:t>
            </a:r>
            <a:r>
              <a:rPr lang="en-US" sz="2400" dirty="0" err="1">
                <a:latin typeface="Calibri"/>
                <a:cs typeface="Calibri"/>
              </a:rPr>
              <a:t>soneki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ekleyerek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adlandırılır</a:t>
            </a:r>
            <a:r>
              <a:rPr lang="en-US" sz="2400" dirty="0">
                <a:latin typeface="Calibri"/>
                <a:cs typeface="Calibri"/>
              </a:rPr>
              <a:t>. </a:t>
            </a:r>
          </a:p>
          <a:p>
            <a:pPr marL="0" indent="0">
              <a:buNone/>
            </a:pPr>
            <a:r>
              <a:rPr lang="en-US" sz="2400" dirty="0" err="1">
                <a:latin typeface="Calibri"/>
                <a:cs typeface="Calibri"/>
              </a:rPr>
              <a:t>Substratı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Tanımlayan</a:t>
            </a:r>
            <a:r>
              <a:rPr lang="en-US" sz="2400" dirty="0">
                <a:latin typeface="Calibri"/>
                <a:cs typeface="Calibri"/>
              </a:rPr>
              <a:t>; </a:t>
            </a:r>
            <a:r>
              <a:rPr lang="en-US" sz="2400" dirty="0" err="1">
                <a:latin typeface="Calibri"/>
                <a:cs typeface="Calibri"/>
              </a:rPr>
              <a:t>Üreaz</a:t>
            </a:r>
            <a:r>
              <a:rPr lang="en-US" sz="2400" dirty="0">
                <a:latin typeface="Calibri"/>
                <a:cs typeface="Calibri"/>
              </a:rPr>
              <a:t>, </a:t>
            </a:r>
            <a:r>
              <a:rPr lang="en-US" sz="2400" dirty="0" err="1">
                <a:latin typeface="Calibri"/>
                <a:cs typeface="Calibri"/>
              </a:rPr>
              <a:t>amilaz</a:t>
            </a:r>
            <a:r>
              <a:rPr lang="en-US" sz="2400" dirty="0">
                <a:latin typeface="Calibri"/>
                <a:cs typeface="Calibri"/>
              </a:rPr>
              <a:t>, </a:t>
            </a:r>
            <a:r>
              <a:rPr lang="en-US" sz="2400" dirty="0" err="1">
                <a:latin typeface="Calibri"/>
                <a:cs typeface="Calibri"/>
              </a:rPr>
              <a:t>arjinaz</a:t>
            </a:r>
            <a:r>
              <a:rPr lang="en-US" sz="2400" dirty="0">
                <a:latin typeface="Calibri"/>
                <a:cs typeface="Calibri"/>
              </a:rPr>
              <a:t>, </a:t>
            </a:r>
            <a:r>
              <a:rPr lang="en-US" sz="2400" dirty="0" err="1">
                <a:latin typeface="Calibri"/>
                <a:cs typeface="Calibri"/>
              </a:rPr>
              <a:t>proteaz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lipaz</a:t>
            </a:r>
            <a:r>
              <a:rPr lang="en-US" sz="2400" dirty="0">
                <a:latin typeface="Calibri"/>
                <a:cs typeface="Calibri"/>
              </a:rPr>
              <a:t> vb. </a:t>
            </a:r>
          </a:p>
          <a:p>
            <a:pPr marL="0" indent="0">
              <a:buNone/>
            </a:pPr>
            <a:r>
              <a:rPr lang="en-US" sz="2400" dirty="0" err="1">
                <a:latin typeface="Calibri"/>
                <a:cs typeface="Calibri"/>
              </a:rPr>
              <a:t>Tepkimeyi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Tanımlayan</a:t>
            </a:r>
            <a:r>
              <a:rPr lang="en-US" sz="2400" dirty="0">
                <a:latin typeface="Calibri"/>
                <a:cs typeface="Calibri"/>
              </a:rPr>
              <a:t>;  DNA </a:t>
            </a:r>
            <a:r>
              <a:rPr lang="en-US" sz="2400" dirty="0" err="1">
                <a:latin typeface="Calibri"/>
                <a:cs typeface="Calibri"/>
              </a:rPr>
              <a:t>polimeraz</a:t>
            </a:r>
            <a:r>
              <a:rPr lang="en-US" sz="2400" dirty="0">
                <a:latin typeface="Calibri"/>
                <a:cs typeface="Calibri"/>
              </a:rPr>
              <a:t>, </a:t>
            </a:r>
            <a:r>
              <a:rPr lang="en-US" sz="2400" dirty="0" err="1">
                <a:latin typeface="Calibri"/>
                <a:cs typeface="Calibri"/>
              </a:rPr>
              <a:t>laktat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dehidrojenaz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ve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adenilat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siklaz</a:t>
            </a:r>
            <a:r>
              <a:rPr lang="en-US" sz="2400" dirty="0">
                <a:latin typeface="Calibri"/>
                <a:cs typeface="Calibri"/>
              </a:rPr>
              <a:t> vb. </a:t>
            </a:r>
            <a:endParaRPr lang="en-US" sz="2400" dirty="0" smtClean="0">
              <a:latin typeface="Calibri"/>
              <a:cs typeface="Calibri"/>
            </a:endParaRPr>
          </a:p>
          <a:p>
            <a:pPr marL="0" indent="0">
              <a:buNone/>
            </a:pPr>
            <a:endParaRPr lang="en-US" sz="2400" dirty="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tr-TR" sz="2400" dirty="0">
                <a:latin typeface="Calibri"/>
                <a:cs typeface="Calibri"/>
              </a:rPr>
              <a:t>Sistematik adlandırma sisteminde her enzime </a:t>
            </a:r>
            <a:r>
              <a:rPr lang="tr-TR" sz="2400" dirty="0">
                <a:solidFill>
                  <a:schemeClr val="tx2"/>
                </a:solidFill>
                <a:latin typeface="Calibri"/>
                <a:cs typeface="Calibri"/>
              </a:rPr>
              <a:t>enzim komisyonu (EC)</a:t>
            </a:r>
            <a:r>
              <a:rPr lang="tr-TR" sz="2400" dirty="0">
                <a:latin typeface="Calibri"/>
                <a:cs typeface="Calibri"/>
              </a:rPr>
              <a:t> tarafından verilen dört rakamlı kod numarası ve </a:t>
            </a:r>
            <a:r>
              <a:rPr lang="tr-TR" sz="2400" dirty="0" err="1">
                <a:latin typeface="Calibri"/>
                <a:cs typeface="Calibri"/>
              </a:rPr>
              <a:t>katalizlediği</a:t>
            </a:r>
            <a:r>
              <a:rPr lang="tr-TR" sz="2400" dirty="0">
                <a:latin typeface="Calibri"/>
                <a:cs typeface="Calibri"/>
              </a:rPr>
              <a:t> reaksiyonu tanıtan sistematik ad </a:t>
            </a:r>
            <a:r>
              <a:rPr lang="tr-TR" sz="2400" dirty="0" smtClean="0">
                <a:latin typeface="Calibri"/>
                <a:cs typeface="Calibri"/>
              </a:rPr>
              <a:t>verilir</a:t>
            </a:r>
            <a:r>
              <a:rPr lang="en-US" sz="2400" dirty="0" smtClean="0">
                <a:latin typeface="Calibri"/>
                <a:cs typeface="Calibri"/>
              </a:rPr>
              <a:t>.</a:t>
            </a:r>
            <a:endParaRPr lang="en-US"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626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Enzimelerin</a:t>
            </a:r>
            <a:r>
              <a:rPr lang="en-US" dirty="0"/>
              <a:t> </a:t>
            </a:r>
            <a:r>
              <a:rPr lang="en-US" dirty="0" err="1"/>
              <a:t>Adlandırılması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Sınıflandırılması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Enzimler</a:t>
            </a:r>
            <a:r>
              <a:rPr lang="en-US" dirty="0"/>
              <a:t> </a:t>
            </a:r>
            <a:r>
              <a:rPr lang="en-US" dirty="0" err="1"/>
              <a:t>başlıca</a:t>
            </a:r>
            <a:r>
              <a:rPr lang="en-US" dirty="0"/>
              <a:t> </a:t>
            </a:r>
            <a:r>
              <a:rPr lang="en-US" dirty="0" err="1"/>
              <a:t>altı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sınıfa</a:t>
            </a:r>
            <a:r>
              <a:rPr lang="en-US" dirty="0"/>
              <a:t> </a:t>
            </a:r>
            <a:r>
              <a:rPr lang="en-US" dirty="0" err="1"/>
              <a:t>ayrılır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	1. </a:t>
            </a:r>
            <a:r>
              <a:rPr lang="en-US" dirty="0" err="1"/>
              <a:t>Oksido-redüktazlar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2. </a:t>
            </a:r>
            <a:r>
              <a:rPr lang="en-US" dirty="0" err="1"/>
              <a:t>Transferazlar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3. </a:t>
            </a:r>
            <a:r>
              <a:rPr lang="en-US" dirty="0" err="1"/>
              <a:t>Hidrolazlar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4. </a:t>
            </a:r>
            <a:r>
              <a:rPr lang="en-US" dirty="0" err="1"/>
              <a:t>Lyazlar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5. </a:t>
            </a:r>
            <a:r>
              <a:rPr lang="en-US" dirty="0" err="1"/>
              <a:t>İzomerazlar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6. </a:t>
            </a:r>
            <a:r>
              <a:rPr lang="en-US" dirty="0" err="1"/>
              <a:t>Ligazlar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666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Enzim</a:t>
            </a:r>
            <a:r>
              <a:rPr lang="en-US" dirty="0" smtClean="0"/>
              <a:t> </a:t>
            </a:r>
            <a:r>
              <a:rPr lang="en-US" dirty="0" err="1" smtClean="0"/>
              <a:t>Katalizi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Canlı</a:t>
            </a:r>
            <a:r>
              <a:rPr lang="en-US" dirty="0"/>
              <a:t> </a:t>
            </a:r>
            <a:r>
              <a:rPr lang="en-US" dirty="0" err="1"/>
              <a:t>sistemler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reaksiyonların</a:t>
            </a:r>
            <a:r>
              <a:rPr lang="en-US" dirty="0"/>
              <a:t> </a:t>
            </a:r>
            <a:r>
              <a:rPr lang="en-US" dirty="0" err="1"/>
              <a:t>enzimatik</a:t>
            </a:r>
            <a:r>
              <a:rPr lang="en-US" dirty="0"/>
              <a:t> </a:t>
            </a:r>
            <a:r>
              <a:rPr lang="en-US" dirty="0" err="1"/>
              <a:t>katalizi</a:t>
            </a:r>
            <a:r>
              <a:rPr lang="en-US" dirty="0"/>
              <a:t> </a:t>
            </a:r>
            <a:r>
              <a:rPr lang="en-US" dirty="0" err="1"/>
              <a:t>esastır</a:t>
            </a:r>
            <a:r>
              <a:rPr lang="en-US" dirty="0"/>
              <a:t>; </a:t>
            </a:r>
            <a:r>
              <a:rPr lang="en-US" dirty="0" err="1"/>
              <a:t>biyolojik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şartlar</a:t>
            </a:r>
            <a:r>
              <a:rPr lang="en-US" dirty="0"/>
              <a:t> </a:t>
            </a:r>
            <a:r>
              <a:rPr lang="en-US" dirty="0" err="1"/>
              <a:t>altında</a:t>
            </a:r>
            <a:r>
              <a:rPr lang="en-US" dirty="0"/>
              <a:t> </a:t>
            </a:r>
            <a:r>
              <a:rPr lang="en-US" dirty="0" err="1"/>
              <a:t>katalizlenmeyen</a:t>
            </a:r>
            <a:r>
              <a:rPr lang="en-US" dirty="0"/>
              <a:t> </a:t>
            </a:r>
            <a:r>
              <a:rPr lang="en-US" dirty="0" err="1"/>
              <a:t>reaksiyonlar</a:t>
            </a:r>
            <a:r>
              <a:rPr lang="en-US" dirty="0"/>
              <a:t>, </a:t>
            </a:r>
            <a:r>
              <a:rPr lang="en-US" dirty="0" err="1"/>
              <a:t>yavaş</a:t>
            </a:r>
            <a:r>
              <a:rPr lang="en-US" dirty="0"/>
              <a:t> </a:t>
            </a:r>
            <a:r>
              <a:rPr lang="en-US" dirty="0" err="1"/>
              <a:t>olmak</a:t>
            </a:r>
            <a:r>
              <a:rPr lang="en-US" dirty="0"/>
              <a:t> </a:t>
            </a:r>
            <a:r>
              <a:rPr lang="en-US" dirty="0" err="1" smtClean="0"/>
              <a:t>eğilimindedirler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Enzimlerde</a:t>
            </a:r>
            <a:r>
              <a:rPr lang="en-US" dirty="0"/>
              <a:t>,  </a:t>
            </a:r>
            <a:r>
              <a:rPr lang="en-US" dirty="0" err="1"/>
              <a:t>substratın</a:t>
            </a:r>
            <a:r>
              <a:rPr lang="en-US" dirty="0"/>
              <a:t> </a:t>
            </a:r>
            <a:r>
              <a:rPr lang="en-US" dirty="0" err="1"/>
              <a:t>bağlandığı</a:t>
            </a:r>
            <a:r>
              <a:rPr lang="en-US" dirty="0"/>
              <a:t>, </a:t>
            </a:r>
            <a:r>
              <a:rPr lang="en-US" dirty="0" err="1"/>
              <a:t>enzim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değişikliğe</a:t>
            </a:r>
            <a:r>
              <a:rPr lang="en-US" dirty="0"/>
              <a:t> </a:t>
            </a:r>
            <a:r>
              <a:rPr lang="en-US" dirty="0" err="1"/>
              <a:t>uğratıldığı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bileşiğe</a:t>
            </a:r>
            <a:r>
              <a:rPr lang="en-US" dirty="0"/>
              <a:t> </a:t>
            </a:r>
            <a:r>
              <a:rPr lang="en-US" dirty="0" err="1"/>
              <a:t>dönüştürüldüğü</a:t>
            </a:r>
            <a:r>
              <a:rPr lang="en-US" dirty="0"/>
              <a:t> </a:t>
            </a:r>
            <a:r>
              <a:rPr lang="en-US" dirty="0" err="1"/>
              <a:t>bölgeye</a:t>
            </a:r>
            <a:r>
              <a:rPr lang="en-US" dirty="0"/>
              <a:t> "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merkez</a:t>
            </a:r>
            <a:r>
              <a:rPr lang="en-US" dirty="0"/>
              <a:t>" </a:t>
            </a:r>
            <a:r>
              <a:rPr lang="en-US" dirty="0" err="1"/>
              <a:t>adı</a:t>
            </a:r>
            <a:r>
              <a:rPr lang="en-US" dirty="0"/>
              <a:t> </a:t>
            </a:r>
            <a:r>
              <a:rPr lang="en-US" dirty="0" err="1"/>
              <a:t>verilir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/>
              <a:t>merkezde</a:t>
            </a:r>
            <a:r>
              <a:rPr lang="en-US" dirty="0"/>
              <a:t> en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aminoasit</a:t>
            </a:r>
            <a:r>
              <a:rPr lang="en-US" dirty="0"/>
              <a:t> </a:t>
            </a: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rol</a:t>
            </a:r>
            <a:r>
              <a:rPr lang="en-US" dirty="0"/>
              <a:t> </a:t>
            </a:r>
            <a:r>
              <a:rPr lang="en-US" dirty="0" err="1"/>
              <a:t>oynar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03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Calibri"/>
                <a:cs typeface="Calibri"/>
              </a:rPr>
              <a:t>Enzimlerin  </a:t>
            </a:r>
            <a:r>
              <a:rPr lang="tr-TR" dirty="0" err="1" smtClean="0">
                <a:latin typeface="Calibri"/>
                <a:cs typeface="Calibri"/>
              </a:rPr>
              <a:t>Spesifikliği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Calibri"/>
                <a:cs typeface="Calibri"/>
              </a:rPr>
              <a:t>Enzimlerin </a:t>
            </a:r>
            <a:r>
              <a:rPr lang="tr-TR" sz="2800" dirty="0" err="1">
                <a:latin typeface="Calibri"/>
                <a:cs typeface="Calibri"/>
              </a:rPr>
              <a:t>spesifikliği</a:t>
            </a:r>
            <a:r>
              <a:rPr lang="tr-TR" sz="2800" dirty="0">
                <a:latin typeface="Calibri"/>
                <a:cs typeface="Calibri"/>
              </a:rPr>
              <a:t> veya özgüllüğü, katalize ettikleri belirli reaksiyonlar ile ilgili özellikleridir. Enzimler için çeşitli </a:t>
            </a:r>
            <a:r>
              <a:rPr lang="tr-TR" sz="2800" dirty="0" err="1">
                <a:latin typeface="Calibri"/>
                <a:cs typeface="Calibri"/>
              </a:rPr>
              <a:t>spesifiklikler</a:t>
            </a:r>
            <a:r>
              <a:rPr lang="tr-TR" sz="2800" dirty="0">
                <a:latin typeface="Calibri"/>
                <a:cs typeface="Calibri"/>
              </a:rPr>
              <a:t> (özgüllükler) </a:t>
            </a:r>
            <a:r>
              <a:rPr lang="tr-TR" sz="2800" dirty="0" smtClean="0">
                <a:latin typeface="Calibri"/>
                <a:cs typeface="Calibri"/>
              </a:rPr>
              <a:t>tanımlanmıştır:</a:t>
            </a:r>
          </a:p>
          <a:p>
            <a:pPr algn="just"/>
            <a:endParaRPr lang="tr-TR" sz="2800" b="1" dirty="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tr-TR" sz="2800" b="1" dirty="0" smtClean="0">
                <a:solidFill>
                  <a:srgbClr val="FF00FF"/>
                </a:solidFill>
                <a:latin typeface="Calibri"/>
                <a:cs typeface="Calibri"/>
              </a:rPr>
              <a:t>1)Mutlak </a:t>
            </a:r>
            <a:r>
              <a:rPr lang="tr-TR" sz="2800" b="1" dirty="0" err="1" smtClean="0">
                <a:solidFill>
                  <a:srgbClr val="FF00FF"/>
                </a:solidFill>
                <a:latin typeface="Calibri"/>
                <a:cs typeface="Calibri"/>
              </a:rPr>
              <a:t>spesifiklik</a:t>
            </a:r>
            <a:r>
              <a:rPr lang="tr-TR" sz="2800" b="1" i="1" dirty="0" smtClean="0">
                <a:latin typeface="Calibri"/>
                <a:cs typeface="Calibri"/>
              </a:rPr>
              <a:t> </a:t>
            </a:r>
          </a:p>
          <a:p>
            <a:pPr marL="0" indent="0">
              <a:buNone/>
            </a:pPr>
            <a:r>
              <a:rPr lang="tr-TR" sz="2800" b="1" dirty="0" smtClean="0">
                <a:solidFill>
                  <a:srgbClr val="FF00FF"/>
                </a:solidFill>
                <a:latin typeface="Calibri"/>
                <a:cs typeface="Calibri"/>
              </a:rPr>
              <a:t>2)Grup </a:t>
            </a:r>
            <a:r>
              <a:rPr lang="tr-TR" sz="2800" b="1" dirty="0" err="1" smtClean="0">
                <a:solidFill>
                  <a:srgbClr val="FF00FF"/>
                </a:solidFill>
                <a:latin typeface="Calibri"/>
                <a:cs typeface="Calibri"/>
              </a:rPr>
              <a:t>spesifikliği</a:t>
            </a:r>
            <a:endParaRPr lang="tr-TR" sz="2800" b="1" dirty="0" smtClean="0">
              <a:solidFill>
                <a:srgbClr val="FF00FF"/>
              </a:solidFill>
              <a:latin typeface="Calibri"/>
              <a:cs typeface="Calibri"/>
            </a:endParaRPr>
          </a:p>
          <a:p>
            <a:pPr>
              <a:buNone/>
            </a:pPr>
            <a:r>
              <a:rPr lang="tr-TR" sz="2800" b="1" dirty="0">
                <a:solidFill>
                  <a:srgbClr val="FF00FF"/>
                </a:solidFill>
                <a:latin typeface="Calibri"/>
                <a:cs typeface="Calibri"/>
              </a:rPr>
              <a:t>3</a:t>
            </a:r>
            <a:r>
              <a:rPr lang="tr-TR" sz="2800" b="1" dirty="0" smtClean="0">
                <a:solidFill>
                  <a:srgbClr val="FF00FF"/>
                </a:solidFill>
                <a:latin typeface="Calibri"/>
                <a:cs typeface="Calibri"/>
              </a:rPr>
              <a:t>)Bağ </a:t>
            </a:r>
            <a:r>
              <a:rPr lang="tr-TR" sz="2800" b="1" dirty="0" err="1" smtClean="0">
                <a:solidFill>
                  <a:srgbClr val="FF00FF"/>
                </a:solidFill>
                <a:latin typeface="Calibri"/>
                <a:cs typeface="Calibri"/>
              </a:rPr>
              <a:t>spesifikliği</a:t>
            </a:r>
            <a:endParaRPr lang="tr-TR" sz="2800" b="1" dirty="0">
              <a:latin typeface="Calibri"/>
              <a:cs typeface="Calibri"/>
            </a:endParaRPr>
          </a:p>
          <a:p>
            <a:pPr>
              <a:buNone/>
            </a:pPr>
            <a:r>
              <a:rPr lang="tr-TR" sz="2800" b="1" dirty="0">
                <a:solidFill>
                  <a:srgbClr val="FF00FF"/>
                </a:solidFill>
                <a:latin typeface="Calibri"/>
                <a:cs typeface="Calibri"/>
              </a:rPr>
              <a:t>4</a:t>
            </a:r>
            <a:r>
              <a:rPr lang="tr-TR" sz="2800" b="1" dirty="0" smtClean="0">
                <a:solidFill>
                  <a:srgbClr val="FF00FF"/>
                </a:solidFill>
                <a:latin typeface="Calibri"/>
                <a:cs typeface="Calibri"/>
              </a:rPr>
              <a:t>)</a:t>
            </a:r>
            <a:r>
              <a:rPr lang="tr-TR" sz="2800" b="1" dirty="0" err="1" smtClean="0">
                <a:solidFill>
                  <a:srgbClr val="FF00FF"/>
                </a:solidFill>
                <a:latin typeface="Calibri"/>
                <a:cs typeface="Calibri"/>
              </a:rPr>
              <a:t>Stereospesifiklik</a:t>
            </a:r>
            <a:endParaRPr lang="en-US"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73306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Enzim</a:t>
            </a:r>
            <a:r>
              <a:rPr lang="en-US" dirty="0" smtClean="0"/>
              <a:t> </a:t>
            </a:r>
            <a:r>
              <a:rPr lang="en-US" dirty="0" err="1" smtClean="0"/>
              <a:t>Kinetikleri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Enzimatik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reaksiyonların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hızlarının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deneysel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parametrelerdeki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değişmelerle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nasıl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değiştiklerinin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incelenmesi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enzim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kinetikleri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olarak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bilinir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. </a:t>
            </a:r>
          </a:p>
          <a:p>
            <a:pPr marL="0" indent="0">
              <a:buNone/>
            </a:pPr>
            <a:endParaRPr lang="en-US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Bir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enzimatik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reaksiyonun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hızı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enzim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etkisiyle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zaman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birimi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başına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(1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dakikada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veya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1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saniyede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)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oluşan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ürünün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veya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ürüne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dönüşen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substratın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miktarına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göre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ifade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/>
                <a:cs typeface="Calibri"/>
              </a:rPr>
              <a:t>edilir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Bir enzimin aktivitesi, o enzim tarafından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katalizlenen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enzimatik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reaksiyonun hızının, enzim etkisiyle optimal koşullarda belirli sürede ürüne dönüştürülen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substrat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miktarına göre </a:t>
            </a: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ifadesidir.</a:t>
            </a:r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6772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>
                <a:latin typeface="Tahoma" charset="0"/>
              </a:rPr>
              <a:t>Enzimatik</a:t>
            </a:r>
            <a:r>
              <a:rPr lang="tr-TR" dirty="0" smtClean="0">
                <a:latin typeface="Tahoma" charset="0"/>
              </a:rPr>
              <a:t> Bir Reaksiyonun Hızını Etkileyen Faktörler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tr-TR" sz="2600" dirty="0" err="1" smtClean="0">
                <a:latin typeface="Tahoma" charset="0"/>
              </a:rPr>
              <a:t>Enzimatik</a:t>
            </a:r>
            <a:r>
              <a:rPr lang="tr-TR" sz="2600" dirty="0" smtClean="0">
                <a:latin typeface="Tahoma" charset="0"/>
              </a:rPr>
              <a:t> bir reaksiyonun hızını etkileyen birçok faktörden bazıları şunlardır: </a:t>
            </a:r>
          </a:p>
          <a:p>
            <a:pPr marL="0" indent="0" algn="just">
              <a:lnSpc>
                <a:spcPct val="90000"/>
              </a:lnSpc>
              <a:buNone/>
            </a:pPr>
            <a:endParaRPr lang="tr-TR" sz="2600" dirty="0" smtClean="0">
              <a:latin typeface="Tahoma" charset="0"/>
            </a:endParaRPr>
          </a:p>
          <a:p>
            <a:pPr marL="609600" indent="-609600" algn="just">
              <a:lnSpc>
                <a:spcPct val="90000"/>
              </a:lnSpc>
              <a:buFont typeface="Wingdings" charset="0"/>
              <a:buAutoNum type="arabicPeriod"/>
            </a:pPr>
            <a:r>
              <a:rPr lang="tr-TR" sz="2600" dirty="0" smtClean="0">
                <a:latin typeface="Tahoma" charset="0"/>
              </a:rPr>
              <a:t>Enzim konsantrasyonu, </a:t>
            </a:r>
          </a:p>
          <a:p>
            <a:pPr marL="609600" indent="-609600" algn="just">
              <a:lnSpc>
                <a:spcPct val="90000"/>
              </a:lnSpc>
              <a:buFont typeface="Wingdings" charset="0"/>
              <a:buAutoNum type="arabicPeriod"/>
            </a:pPr>
            <a:r>
              <a:rPr lang="tr-TR" sz="2600" dirty="0" err="1" smtClean="0">
                <a:latin typeface="Tahoma" charset="0"/>
              </a:rPr>
              <a:t>substrat</a:t>
            </a:r>
            <a:r>
              <a:rPr lang="tr-TR" sz="2600" dirty="0" smtClean="0">
                <a:latin typeface="Tahoma" charset="0"/>
              </a:rPr>
              <a:t> konsantrasyonu, </a:t>
            </a:r>
          </a:p>
          <a:p>
            <a:pPr marL="609600" indent="-609600" algn="just">
              <a:lnSpc>
                <a:spcPct val="90000"/>
              </a:lnSpc>
              <a:buFont typeface="Wingdings" charset="0"/>
              <a:buAutoNum type="arabicPeriod"/>
            </a:pPr>
            <a:r>
              <a:rPr lang="tr-TR" sz="2600" dirty="0" err="1" smtClean="0">
                <a:latin typeface="Tahoma" charset="0"/>
              </a:rPr>
              <a:t>pH</a:t>
            </a:r>
            <a:r>
              <a:rPr lang="tr-TR" sz="2600" dirty="0" smtClean="0">
                <a:latin typeface="Tahoma" charset="0"/>
              </a:rPr>
              <a:t>, ısı veya sıcaklık, </a:t>
            </a:r>
          </a:p>
          <a:p>
            <a:pPr marL="609600" indent="-609600" algn="just">
              <a:lnSpc>
                <a:spcPct val="90000"/>
              </a:lnSpc>
              <a:buFont typeface="Wingdings" charset="0"/>
              <a:buAutoNum type="arabicPeriod"/>
            </a:pPr>
            <a:r>
              <a:rPr lang="tr-TR" sz="2600" dirty="0" smtClean="0">
                <a:latin typeface="Tahoma" charset="0"/>
              </a:rPr>
              <a:t>Zaman, </a:t>
            </a:r>
          </a:p>
          <a:p>
            <a:pPr marL="609600" indent="-609600" algn="just">
              <a:lnSpc>
                <a:spcPct val="90000"/>
              </a:lnSpc>
              <a:buFont typeface="Wingdings" charset="0"/>
              <a:buAutoNum type="arabicPeriod"/>
            </a:pPr>
            <a:r>
              <a:rPr lang="tr-TR" sz="2600" dirty="0" smtClean="0">
                <a:latin typeface="Tahoma" charset="0"/>
              </a:rPr>
              <a:t>Işık ve diğer fiziksel faktörler, </a:t>
            </a:r>
          </a:p>
          <a:p>
            <a:pPr marL="609600" indent="-609600" algn="just">
              <a:lnSpc>
                <a:spcPct val="90000"/>
              </a:lnSpc>
              <a:buFont typeface="Wingdings" charset="0"/>
              <a:buAutoNum type="arabicPeriod"/>
            </a:pPr>
            <a:r>
              <a:rPr lang="tr-TR" sz="2600" dirty="0" smtClean="0">
                <a:latin typeface="Tahoma" charset="0"/>
              </a:rPr>
              <a:t>İyonların doğası ve konsantrasyonu,</a:t>
            </a:r>
          </a:p>
          <a:p>
            <a:pPr marL="609600" indent="-609600" algn="just">
              <a:lnSpc>
                <a:spcPct val="90000"/>
              </a:lnSpc>
              <a:buFont typeface="Wingdings" charset="0"/>
              <a:buAutoNum type="arabicPeriod"/>
            </a:pPr>
            <a:r>
              <a:rPr lang="tr-TR" sz="2600" dirty="0" smtClean="0">
                <a:latin typeface="Tahoma" charset="0"/>
              </a:rPr>
              <a:t>Hormonlar ve diğer biyokimyasal faktörler, reaksiyon ürünleri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669923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370</Words>
  <Application>Microsoft Macintosh PowerPoint</Application>
  <PresentationFormat>On-screen Show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ENZİMLER</vt:lpstr>
      <vt:lpstr>ENZİMLER</vt:lpstr>
      <vt:lpstr>Enzimelerin Adlandırılması ve Sınıflandırılması</vt:lpstr>
      <vt:lpstr>Enzimelerin Adlandırılması ve Sınıflandırılması</vt:lpstr>
      <vt:lpstr>Enzim Katalizi</vt:lpstr>
      <vt:lpstr>Enzimlerin  Spesifikliği</vt:lpstr>
      <vt:lpstr>Enzim Kinetikleri</vt:lpstr>
      <vt:lpstr>Enzimatik Bir Reaksiyonun Hızını Etkileyen Faktörler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17</cp:revision>
  <dcterms:created xsi:type="dcterms:W3CDTF">2018-05-08T12:08:33Z</dcterms:created>
  <dcterms:modified xsi:type="dcterms:W3CDTF">2018-05-09T12:40:14Z</dcterms:modified>
</cp:coreProperties>
</file>