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60" r:id="rId4"/>
    <p:sldId id="261" r:id="rId5"/>
    <p:sldId id="258" r:id="rId6"/>
    <p:sldId id="265" r:id="rId7"/>
    <p:sldId id="262" r:id="rId8"/>
    <p:sldId id="264"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2635727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7F39C6-DFD8-4DA9-A4C0-77680B5B199F}" type="datetimeFigureOut">
              <a:rPr lang="tr-TR" smtClean="0"/>
              <a:t>14.9.2017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343023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3569686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1216907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2267320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806644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759099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13420635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8031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3030926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E7F39C6-DFD8-4DA9-A4C0-77680B5B199F}" type="datetimeFigureOut">
              <a:rPr lang="tr-TR" smtClean="0"/>
              <a:t>14.9.2017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250837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E7F39C6-DFD8-4DA9-A4C0-77680B5B199F}" type="datetimeFigureOut">
              <a:rPr lang="tr-TR" smtClean="0"/>
              <a:t>14.9.2017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350643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E7F39C6-DFD8-4DA9-A4C0-77680B5B199F}" type="datetimeFigureOut">
              <a:rPr lang="tr-TR" smtClean="0"/>
              <a:t>14.9.2017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228367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E7F39C6-DFD8-4DA9-A4C0-77680B5B199F}" type="datetimeFigureOut">
              <a:rPr lang="tr-TR" smtClean="0"/>
              <a:t>14.9.2017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1827452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7F39C6-DFD8-4DA9-A4C0-77680B5B199F}" type="datetimeFigureOut">
              <a:rPr lang="tr-TR" smtClean="0"/>
              <a:t>14.9.2017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338640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7F39C6-DFD8-4DA9-A4C0-77680B5B199F}" type="datetimeFigureOut">
              <a:rPr lang="tr-TR" smtClean="0"/>
              <a:t>14.9.2017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126755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7F39C6-DFD8-4DA9-A4C0-77680B5B199F}" type="datetimeFigureOut">
              <a:rPr lang="tr-TR" smtClean="0"/>
              <a:t>14.9.2017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FE6BCC-FEC8-407A-8D39-0B45D4A59384}" type="slidenum">
              <a:rPr lang="tr-TR" smtClean="0"/>
              <a:t>‹#›</a:t>
            </a:fld>
            <a:endParaRPr lang="tr-TR"/>
          </a:p>
        </p:txBody>
      </p:sp>
    </p:spTree>
    <p:extLst>
      <p:ext uri="{BB962C8B-B14F-4D97-AF65-F5344CB8AC3E}">
        <p14:creationId xmlns:p14="http://schemas.microsoft.com/office/powerpoint/2010/main" val="1581374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E7F39C6-DFD8-4DA9-A4C0-77680B5B199F}" type="datetimeFigureOut">
              <a:rPr lang="tr-TR" smtClean="0"/>
              <a:t>14.9.2017</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FE6BCC-FEC8-407A-8D39-0B45D4A59384}" type="slidenum">
              <a:rPr lang="tr-TR" smtClean="0"/>
              <a:t>‹#›</a:t>
            </a:fld>
            <a:endParaRPr lang="tr-TR"/>
          </a:p>
        </p:txBody>
      </p:sp>
    </p:spTree>
    <p:extLst>
      <p:ext uri="{BB962C8B-B14F-4D97-AF65-F5344CB8AC3E}">
        <p14:creationId xmlns:p14="http://schemas.microsoft.com/office/powerpoint/2010/main" val="206597204"/>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pozitivizm</a:t>
            </a:r>
            <a:endParaRPr lang="tr-TR" dirty="0"/>
          </a:p>
        </p:txBody>
      </p:sp>
      <p:sp>
        <p:nvSpPr>
          <p:cNvPr id="3" name="Alt Başlık 2"/>
          <p:cNvSpPr>
            <a:spLocks noGrp="1"/>
          </p:cNvSpPr>
          <p:nvPr>
            <p:ph type="subTitle" idx="1"/>
          </p:nvPr>
        </p:nvSpPr>
        <p:spPr/>
        <p:txBody>
          <a:bodyPr/>
          <a:lstStyle/>
          <a:p>
            <a:r>
              <a:rPr lang="tr-TR" dirty="0" smtClean="0"/>
              <a:t>A. </a:t>
            </a:r>
            <a:r>
              <a:rPr lang="tr-TR" dirty="0" err="1"/>
              <a:t>C</a:t>
            </a:r>
            <a:r>
              <a:rPr lang="tr-TR" dirty="0" err="1" smtClean="0"/>
              <a:t>omte</a:t>
            </a:r>
            <a:endParaRPr lang="tr-TR" dirty="0"/>
          </a:p>
        </p:txBody>
      </p:sp>
    </p:spTree>
    <p:extLst>
      <p:ext uri="{BB962C8B-B14F-4D97-AF65-F5344CB8AC3E}">
        <p14:creationId xmlns:p14="http://schemas.microsoft.com/office/powerpoint/2010/main" val="566179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1460500"/>
          </a:xfrm>
        </p:spPr>
        <p:txBody>
          <a:bodyPr/>
          <a:lstStyle/>
          <a:p>
            <a:pPr algn="l"/>
            <a:r>
              <a:rPr lang="tr-TR" dirty="0" err="1" smtClean="0"/>
              <a:t>A.Comte</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 </a:t>
            </a:r>
            <a:r>
              <a:rPr lang="tr-TR" dirty="0" err="1" smtClean="0"/>
              <a:t>Auguste</a:t>
            </a:r>
            <a:r>
              <a:rPr lang="tr-TR" dirty="0" smtClean="0"/>
              <a:t> </a:t>
            </a:r>
            <a:r>
              <a:rPr lang="tr-TR" dirty="0" err="1" smtClean="0"/>
              <a:t>Comte'un</a:t>
            </a:r>
            <a:r>
              <a:rPr lang="tr-TR" dirty="0" smtClean="0"/>
              <a:t> 19. yüzyılda ortaya attığı düşüncedir.</a:t>
            </a:r>
          </a:p>
          <a:p>
            <a:r>
              <a:rPr lang="tr-TR" dirty="0" smtClean="0"/>
              <a:t>Felsefede olgularla desteklenen ya da olgularla ilgili verilere dayanan bilginin tek sağlam bilgi türü olduğu görüşü</a:t>
            </a:r>
          </a:p>
          <a:p>
            <a:r>
              <a:rPr lang="tr-TR" dirty="0" smtClean="0"/>
              <a:t>Genel çizgileriyle </a:t>
            </a:r>
            <a:r>
              <a:rPr lang="tr-TR" dirty="0" err="1" smtClean="0"/>
              <a:t>olguculuk</a:t>
            </a:r>
            <a:r>
              <a:rPr lang="tr-TR" dirty="0" smtClean="0"/>
              <a:t>, deney konusu edilebilecek olgularla ilgili, yani en geniş anlamıyla bilimsel bilginin sağlam bilgi olduğunu vurgular.</a:t>
            </a:r>
          </a:p>
          <a:p>
            <a:r>
              <a:rPr lang="tr-TR" dirty="0" smtClean="0"/>
              <a:t>Pozitivizm terimini ilk kullanan Saint </a:t>
            </a:r>
            <a:r>
              <a:rPr lang="tr-TR" dirty="0" err="1" smtClean="0"/>
              <a:t>Simon</a:t>
            </a:r>
            <a:r>
              <a:rPr lang="tr-TR" dirty="0" smtClean="0"/>
              <a:t> (Sen </a:t>
            </a:r>
            <a:r>
              <a:rPr lang="tr-TR" dirty="0" err="1" smtClean="0"/>
              <a:t>Simon</a:t>
            </a:r>
            <a:r>
              <a:rPr lang="tr-TR" dirty="0" smtClean="0"/>
              <a:t>)'dur</a:t>
            </a:r>
          </a:p>
          <a:p>
            <a:r>
              <a:rPr lang="tr-TR" dirty="0" smtClean="0"/>
              <a:t>Bu felsefeyi geliştirip sistemleştiren </a:t>
            </a:r>
            <a:r>
              <a:rPr lang="tr-TR" dirty="0" err="1" smtClean="0"/>
              <a:t>August</a:t>
            </a:r>
            <a:r>
              <a:rPr lang="tr-TR" dirty="0" smtClean="0"/>
              <a:t> </a:t>
            </a:r>
            <a:r>
              <a:rPr lang="tr-TR" dirty="0" err="1" smtClean="0"/>
              <a:t>Comte</a:t>
            </a:r>
            <a:r>
              <a:rPr lang="tr-TR" dirty="0" smtClean="0"/>
              <a:t> (</a:t>
            </a:r>
            <a:r>
              <a:rPr lang="tr-TR" dirty="0" err="1" smtClean="0"/>
              <a:t>Ogüst</a:t>
            </a:r>
            <a:r>
              <a:rPr lang="tr-TR" dirty="0" smtClean="0"/>
              <a:t> </a:t>
            </a:r>
            <a:r>
              <a:rPr lang="tr-TR" dirty="0" err="1" smtClean="0"/>
              <a:t>Komt</a:t>
            </a:r>
            <a:r>
              <a:rPr lang="tr-TR" dirty="0" smtClean="0"/>
              <a:t>)'tur. </a:t>
            </a:r>
            <a:r>
              <a:rPr lang="tr-TR" dirty="0" err="1" smtClean="0"/>
              <a:t>Comte</a:t>
            </a:r>
            <a:r>
              <a:rPr lang="tr-TR" dirty="0" smtClean="0"/>
              <a:t>, sebep ve sonuçların gözetlenmesi gerektiğini savunmuştur. </a:t>
            </a:r>
            <a:endParaRPr lang="tr-TR" dirty="0"/>
          </a:p>
        </p:txBody>
      </p:sp>
    </p:spTree>
    <p:extLst>
      <p:ext uri="{BB962C8B-B14F-4D97-AF65-F5344CB8AC3E}">
        <p14:creationId xmlns:p14="http://schemas.microsoft.com/office/powerpoint/2010/main" val="46573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Pozitivizm</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Bilinebilir olanın sadece olgular olduğunu savunan felsefi bir akımdır.</a:t>
            </a:r>
          </a:p>
          <a:p>
            <a:r>
              <a:rPr lang="tr-TR" dirty="0" smtClean="0"/>
              <a:t>Pozitivizmde tek bir bilim mantığı vardır. Bilim başlığını taşıyan her türlü etkinlik buna uymak zorundadır.</a:t>
            </a:r>
          </a:p>
          <a:p>
            <a:r>
              <a:rPr lang="tr-TR" dirty="0" smtClean="0"/>
              <a:t>Pozitivizmde tüm bilimler fiziğe indirgeme çabası vardır. Bu anlayışa göre </a:t>
            </a:r>
            <a:r>
              <a:rPr lang="tr-TR" dirty="0" err="1" smtClean="0"/>
              <a:t>A.Comte</a:t>
            </a:r>
            <a:r>
              <a:rPr lang="tr-TR" dirty="0" smtClean="0"/>
              <a:t> </a:t>
            </a:r>
            <a:r>
              <a:rPr lang="tr-TR" dirty="0" err="1"/>
              <a:t>S</a:t>
            </a:r>
            <a:r>
              <a:rPr lang="tr-TR" dirty="0" err="1" smtClean="0"/>
              <a:t>osyoloji’yi</a:t>
            </a:r>
            <a:r>
              <a:rPr lang="tr-TR" dirty="0" smtClean="0"/>
              <a:t> bile Sosyal Fizik olarak adlandırmıştır.</a:t>
            </a:r>
          </a:p>
          <a:p>
            <a:r>
              <a:rPr lang="tr-TR" dirty="0" smtClean="0"/>
              <a:t>Pozitivist bakış açısında gözlem  ve deney tek bilgi kaynağıdır.</a:t>
            </a:r>
          </a:p>
          <a:p>
            <a:r>
              <a:rPr lang="tr-TR" dirty="0" smtClean="0"/>
              <a:t>Gerçekliğin doğru ölçüm ve sayısallaştırmayla tanımlanabileceğini ve anlaşılabileceğini savunur.</a:t>
            </a:r>
          </a:p>
          <a:p>
            <a:pPr marL="0" indent="0">
              <a:buNone/>
            </a:pPr>
            <a:endParaRPr lang="tr-TR" dirty="0" smtClean="0"/>
          </a:p>
          <a:p>
            <a:endParaRPr lang="tr-TR" dirty="0"/>
          </a:p>
        </p:txBody>
      </p:sp>
    </p:spTree>
    <p:extLst>
      <p:ext uri="{BB962C8B-B14F-4D97-AF65-F5344CB8AC3E}">
        <p14:creationId xmlns:p14="http://schemas.microsoft.com/office/powerpoint/2010/main" val="34634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l"/>
            <a:r>
              <a:rPr lang="tr-TR" dirty="0" err="1"/>
              <a:t>A.Comte</a:t>
            </a:r>
            <a:endParaRPr lang="tr-TR" dirty="0"/>
          </a:p>
        </p:txBody>
      </p:sp>
      <p:sp>
        <p:nvSpPr>
          <p:cNvPr id="3" name="İçerik Yer Tutucusu 2"/>
          <p:cNvSpPr>
            <a:spLocks noGrp="1"/>
          </p:cNvSpPr>
          <p:nvPr>
            <p:ph idx="1"/>
          </p:nvPr>
        </p:nvSpPr>
        <p:spPr>
          <a:xfrm>
            <a:off x="1331910" y="1981199"/>
            <a:ext cx="10018713" cy="3124201"/>
          </a:xfrm>
        </p:spPr>
        <p:txBody>
          <a:bodyPr/>
          <a:lstStyle/>
          <a:p>
            <a:r>
              <a:rPr lang="tr-TR" dirty="0" err="1" smtClean="0"/>
              <a:t>Comte’a</a:t>
            </a:r>
            <a:r>
              <a:rPr lang="tr-TR" dirty="0" smtClean="0"/>
              <a:t> göre bilimsel incelemeler gerçek yasalarını bulmak için fenomenlerin çözülmesiyle sınırlı olmalıdır.</a:t>
            </a:r>
            <a:endParaRPr lang="tr-TR" dirty="0"/>
          </a:p>
        </p:txBody>
      </p:sp>
    </p:spTree>
    <p:extLst>
      <p:ext uri="{BB962C8B-B14F-4D97-AF65-F5344CB8AC3E}">
        <p14:creationId xmlns:p14="http://schemas.microsoft.com/office/powerpoint/2010/main" val="4053499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0"/>
            <a:ext cx="10018713" cy="1485901"/>
          </a:xfrm>
        </p:spPr>
        <p:txBody>
          <a:bodyPr/>
          <a:lstStyle/>
          <a:p>
            <a:r>
              <a:rPr lang="tr-TR" dirty="0" smtClean="0"/>
              <a:t>Üç hal kanunu</a:t>
            </a:r>
            <a:endParaRPr lang="tr-TR" dirty="0"/>
          </a:p>
        </p:txBody>
      </p:sp>
      <p:sp>
        <p:nvSpPr>
          <p:cNvPr id="3" name="İçerik Yer Tutucusu 2"/>
          <p:cNvSpPr>
            <a:spLocks noGrp="1"/>
          </p:cNvSpPr>
          <p:nvPr>
            <p:ph idx="1"/>
          </p:nvPr>
        </p:nvSpPr>
        <p:spPr>
          <a:xfrm>
            <a:off x="1484310" y="1943100"/>
            <a:ext cx="10018713" cy="4737099"/>
          </a:xfrm>
        </p:spPr>
        <p:txBody>
          <a:bodyPr>
            <a:normAutofit/>
          </a:bodyPr>
          <a:lstStyle/>
          <a:p>
            <a:r>
              <a:rPr lang="tr-TR" dirty="0" err="1" smtClean="0"/>
              <a:t>Comte</a:t>
            </a:r>
            <a:r>
              <a:rPr lang="tr-TR" dirty="0" smtClean="0"/>
              <a:t>,"Tarihi Toplumsal Evre" anlayışını "Üç Hal Kanunu" ile açıklar</a:t>
            </a:r>
            <a:r>
              <a:rPr lang="tr-TR" dirty="0" smtClean="0"/>
              <a:t>.</a:t>
            </a:r>
          </a:p>
          <a:p>
            <a:r>
              <a:rPr lang="tr-TR" dirty="0" smtClean="0"/>
              <a:t>Dinî çağ, metafizik çağ, pozitivist </a:t>
            </a:r>
            <a:r>
              <a:rPr lang="tr-TR" dirty="0" err="1" smtClean="0"/>
              <a:t>çağ’dır</a:t>
            </a:r>
            <a:r>
              <a:rPr lang="tr-TR" dirty="0" smtClean="0"/>
              <a:t>. </a:t>
            </a:r>
          </a:p>
          <a:p>
            <a:r>
              <a:rPr lang="tr-TR" dirty="0" smtClean="0"/>
              <a:t>Üçüncü çağı karakterize eden pozitif tutum, olayların özünün kavranabileceğini reddeder. Bu anlayışa göre ancak fenomenleri tespit etmek mümkündür. Bunlarla ilgili kanunları tanıyabilmek ve bu yolla da gelecek fenomenleri önceden haber verebilmek bilimsel çalışmanın özünü teşkil eder. Bu fikre dayanılarak dinî ve metafizik unsurlar bir kenara bırakılır.</a:t>
            </a:r>
          </a:p>
          <a:p>
            <a:r>
              <a:rPr lang="tr-TR" dirty="0" smtClean="0"/>
              <a:t>Çeşitli ilim dalları da bu pozitif devreye aynı anda değil zamanla erişmişlerdir.</a:t>
            </a:r>
            <a:endParaRPr lang="tr-TR" dirty="0" smtClean="0"/>
          </a:p>
          <a:p>
            <a:endParaRPr lang="tr-TR" dirty="0"/>
          </a:p>
        </p:txBody>
      </p:sp>
    </p:spTree>
    <p:extLst>
      <p:ext uri="{BB962C8B-B14F-4D97-AF65-F5344CB8AC3E}">
        <p14:creationId xmlns:p14="http://schemas.microsoft.com/office/powerpoint/2010/main" val="381986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hal kanunu</a:t>
            </a:r>
          </a:p>
        </p:txBody>
      </p:sp>
      <p:sp>
        <p:nvSpPr>
          <p:cNvPr id="3" name="İçerik Yer Tutucusu 2"/>
          <p:cNvSpPr>
            <a:spLocks noGrp="1"/>
          </p:cNvSpPr>
          <p:nvPr>
            <p:ph idx="1"/>
          </p:nvPr>
        </p:nvSpPr>
        <p:spPr/>
        <p:txBody>
          <a:bodyPr>
            <a:normAutofit fontScale="85000" lnSpcReduction="10000"/>
          </a:bodyPr>
          <a:lstStyle/>
          <a:p>
            <a:r>
              <a:rPr lang="tr-TR" dirty="0"/>
              <a:t>Teolojik </a:t>
            </a:r>
            <a:r>
              <a:rPr lang="tr-TR" dirty="0" smtClean="0"/>
              <a:t>(Dinî) evre</a:t>
            </a:r>
            <a:r>
              <a:rPr lang="tr-TR" dirty="0"/>
              <a:t>: Fenomenlerin tanrısal ya da manevi nedenlerle açıklandığı evre insanların her şeyi din ile açıkladığı bu dönem ortaçağa kadar uzanır.</a:t>
            </a:r>
          </a:p>
          <a:p>
            <a:r>
              <a:rPr lang="tr-TR" dirty="0"/>
              <a:t>Metafizik evre: Olayların oluşunun soyut kuvvetlerle açıklandığı dönem toplumsal olayların özgürlük eşitlik gibi soyut kavramlarla açıklanması 1789'a kadar sürmüştür.</a:t>
            </a:r>
          </a:p>
          <a:p>
            <a:r>
              <a:rPr lang="tr-TR" dirty="0"/>
              <a:t>Pozitif evre: Bu evrede insan sadece gözlemlenebilir olana yönelir. Yalnızca olaylar arasındaki yasalar ya da değişmez bağlantılar incelenir. Ona göre bu evre insan düşüncesinin ve gelişiminin en yüksek basamağıdır. </a:t>
            </a:r>
            <a:r>
              <a:rPr lang="tr-TR" dirty="0" err="1"/>
              <a:t>Comte</a:t>
            </a:r>
            <a:r>
              <a:rPr lang="tr-TR" dirty="0"/>
              <a:t> bu süreci bir insanın çocukluktan yetişkinliğe geçiş aşamalarına benzetir. Bununla birlikte </a:t>
            </a:r>
            <a:r>
              <a:rPr lang="tr-TR" dirty="0" err="1"/>
              <a:t>Comte</a:t>
            </a:r>
            <a:r>
              <a:rPr lang="tr-TR" dirty="0"/>
              <a:t>, “Pozitivizm </a:t>
            </a:r>
            <a:r>
              <a:rPr lang="tr-TR" dirty="0" err="1"/>
              <a:t>niçinlerle</a:t>
            </a:r>
            <a:r>
              <a:rPr lang="tr-TR" dirty="0"/>
              <a:t> uğraşmaz ama nasılları iyi bilir” ilkesini koyar.</a:t>
            </a:r>
          </a:p>
          <a:p>
            <a:endParaRPr lang="tr-TR" dirty="0"/>
          </a:p>
        </p:txBody>
      </p:sp>
    </p:spTree>
    <p:extLst>
      <p:ext uri="{BB962C8B-B14F-4D97-AF65-F5344CB8AC3E}">
        <p14:creationId xmlns:p14="http://schemas.microsoft.com/office/powerpoint/2010/main" val="89484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Pozitivist anlayışta eğitim</a:t>
            </a:r>
            <a:endParaRPr lang="tr-TR" dirty="0"/>
          </a:p>
        </p:txBody>
      </p:sp>
      <p:sp>
        <p:nvSpPr>
          <p:cNvPr id="3" name="İçerik Yer Tutucusu 2"/>
          <p:cNvSpPr>
            <a:spLocks noGrp="1"/>
          </p:cNvSpPr>
          <p:nvPr>
            <p:ph idx="1"/>
          </p:nvPr>
        </p:nvSpPr>
        <p:spPr/>
        <p:txBody>
          <a:bodyPr>
            <a:normAutofit lnSpcReduction="10000"/>
          </a:bodyPr>
          <a:lstStyle/>
          <a:p>
            <a:r>
              <a:rPr lang="tr-TR" dirty="0" smtClean="0"/>
              <a:t>Pozitivist felsefeye göre eğitimin amacı, insanları modern bilimi temel alan, batıl inançları ve metafiziksel spekülasyonları reddeden birey olarak yetiştirmektir.</a:t>
            </a:r>
          </a:p>
          <a:p>
            <a:r>
              <a:rPr lang="tr-TR" dirty="0" smtClean="0"/>
              <a:t>Pozitivistlere göre önerme ancak ve ancak doğruluğu ya da yanlışlığı ampirik gözlem yoluyla kesinleştirilmesi olanaklıysa bilimseldir.</a:t>
            </a:r>
          </a:p>
          <a:p>
            <a:r>
              <a:rPr lang="tr-TR" dirty="0" smtClean="0"/>
              <a:t>Pozitivist felsefenin eğitim, okul sınıf yönetimi bağlamında eğitime etkisi oldukça önemlidir. Eğitim, okul ve sınıf yönetiminde ast-üst, öğretmen-öğrenci ilişkilerinde objektif bir yaklaşımın olması esastır.</a:t>
            </a:r>
            <a:endParaRPr lang="tr-TR" dirty="0"/>
          </a:p>
        </p:txBody>
      </p:sp>
    </p:spTree>
    <p:extLst>
      <p:ext uri="{BB962C8B-B14F-4D97-AF65-F5344CB8AC3E}">
        <p14:creationId xmlns:p14="http://schemas.microsoft.com/office/powerpoint/2010/main" val="1128747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Pozitivist Anlayışta</a:t>
            </a:r>
            <a:endParaRPr lang="tr-TR" dirty="0"/>
          </a:p>
        </p:txBody>
      </p:sp>
      <p:sp>
        <p:nvSpPr>
          <p:cNvPr id="3" name="İçerik Yer Tutucusu 2"/>
          <p:cNvSpPr>
            <a:spLocks noGrp="1"/>
          </p:cNvSpPr>
          <p:nvPr>
            <p:ph idx="1"/>
          </p:nvPr>
        </p:nvSpPr>
        <p:spPr/>
        <p:txBody>
          <a:bodyPr/>
          <a:lstStyle/>
          <a:p>
            <a:r>
              <a:rPr lang="tr-TR" dirty="0" smtClean="0"/>
              <a:t>Gelecekte, bilimsel düşünen filozof devlete hakim olacaktır. Tanrı’ya saygı yerine insana saygı esas alınmaktadır.</a:t>
            </a:r>
            <a:endParaRPr lang="tr-TR" dirty="0"/>
          </a:p>
        </p:txBody>
      </p:sp>
    </p:spTree>
    <p:extLst>
      <p:ext uri="{BB962C8B-B14F-4D97-AF65-F5344CB8AC3E}">
        <p14:creationId xmlns:p14="http://schemas.microsoft.com/office/powerpoint/2010/main" val="137392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1" y="685801"/>
            <a:ext cx="10018713" cy="711200"/>
          </a:xfrm>
        </p:spPr>
        <p:txBody>
          <a:bodyPr/>
          <a:lstStyle/>
          <a:p>
            <a:pPr algn="l"/>
            <a:r>
              <a:rPr lang="tr-TR" dirty="0" smtClean="0"/>
              <a:t>KAYNAKÇA</a:t>
            </a:r>
            <a:endParaRPr lang="tr-TR" dirty="0"/>
          </a:p>
        </p:txBody>
      </p:sp>
      <p:sp>
        <p:nvSpPr>
          <p:cNvPr id="3" name="İçerik Yer Tutucusu 2"/>
          <p:cNvSpPr>
            <a:spLocks noGrp="1"/>
          </p:cNvSpPr>
          <p:nvPr>
            <p:ph idx="1"/>
          </p:nvPr>
        </p:nvSpPr>
        <p:spPr>
          <a:xfrm>
            <a:off x="1484310" y="1397001"/>
            <a:ext cx="10018713" cy="4940299"/>
          </a:xfrm>
        </p:spPr>
        <p:txBody>
          <a:bodyPr/>
          <a:lstStyle/>
          <a:p>
            <a:r>
              <a:rPr lang="tr-TR" dirty="0" smtClean="0"/>
              <a:t>Veysel Sönmez, «</a:t>
            </a:r>
            <a:r>
              <a:rPr lang="tr-TR" dirty="0" err="1" smtClean="0"/>
              <a:t>Auguste</a:t>
            </a:r>
            <a:r>
              <a:rPr lang="tr-TR" dirty="0" smtClean="0"/>
              <a:t> </a:t>
            </a:r>
            <a:r>
              <a:rPr lang="tr-TR" dirty="0" err="1" smtClean="0"/>
              <a:t>Comte</a:t>
            </a:r>
            <a:r>
              <a:rPr lang="tr-TR" dirty="0"/>
              <a:t> </a:t>
            </a:r>
            <a:r>
              <a:rPr lang="tr-TR" dirty="0" smtClean="0"/>
              <a:t>(1798-1857) Pozitivizm (</a:t>
            </a:r>
            <a:r>
              <a:rPr lang="tr-TR" dirty="0" err="1" smtClean="0"/>
              <a:t>Olguculuk</a:t>
            </a:r>
            <a:r>
              <a:rPr lang="tr-TR" dirty="0" smtClean="0"/>
              <a:t>)», DEUHYO ED 2010, 3(3), 161-163.</a:t>
            </a:r>
          </a:p>
          <a:p>
            <a:r>
              <a:rPr lang="tr-TR" dirty="0" smtClean="0"/>
              <a:t>Necla Şahin Fırat «Pozitivist Yaklaşımın Eğitim Yönetimi Alanına Yansıması, Alana Getirdiği Katkı ve Sınırlılıkları», Dokuz Eylül Üniversitesi Buca Eğitim Fakültesi Dergisi 2006, 20: 40-51.</a:t>
            </a:r>
          </a:p>
          <a:p>
            <a:r>
              <a:rPr lang="tr-TR" dirty="0" smtClean="0"/>
              <a:t>Kemal Aytaç, Avrupa Eğitim Tarihi, M.Ü.İ.F.V. Yay., İstanbul 1998.</a:t>
            </a:r>
            <a:endParaRPr lang="tr-TR" dirty="0" smtClean="0"/>
          </a:p>
          <a:p>
            <a:endParaRPr lang="tr-TR" dirty="0"/>
          </a:p>
        </p:txBody>
      </p:sp>
    </p:spTree>
    <p:extLst>
      <p:ext uri="{BB962C8B-B14F-4D97-AF65-F5344CB8AC3E}">
        <p14:creationId xmlns:p14="http://schemas.microsoft.com/office/powerpoint/2010/main" val="354138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Paralaks</Template>
  <TotalTime>87</TotalTime>
  <Words>522</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Corbel</vt:lpstr>
      <vt:lpstr>Paralaks</vt:lpstr>
      <vt:lpstr>pozitivizm</vt:lpstr>
      <vt:lpstr>A.Comte</vt:lpstr>
      <vt:lpstr>Pozitivizm</vt:lpstr>
      <vt:lpstr>A.Comte</vt:lpstr>
      <vt:lpstr>Üç hal kanunu</vt:lpstr>
      <vt:lpstr>Üç hal kanunu</vt:lpstr>
      <vt:lpstr>Pozitivist anlayışta eğitim</vt:lpstr>
      <vt:lpstr>Pozitivist Anlayışta</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pozitivizm</dc:title>
  <dc:creator>halise</dc:creator>
  <cp:lastModifiedBy>userr</cp:lastModifiedBy>
  <cp:revision>9</cp:revision>
  <dcterms:created xsi:type="dcterms:W3CDTF">2017-04-28T08:08:49Z</dcterms:created>
  <dcterms:modified xsi:type="dcterms:W3CDTF">2017-09-14T10:05:24Z</dcterms:modified>
</cp:coreProperties>
</file>