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60" r:id="rId2"/>
    <p:sldId id="312" r:id="rId3"/>
    <p:sldId id="313" r:id="rId4"/>
    <p:sldId id="314" r:id="rId5"/>
    <p:sldId id="315" r:id="rId6"/>
    <p:sldId id="316" r:id="rId7"/>
    <p:sldId id="317" r:id="rId8"/>
    <p:sldId id="318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27"/>
    <p:restoredTop sz="96327"/>
  </p:normalViewPr>
  <p:slideViewPr>
    <p:cSldViewPr snapToGrid="0" snapToObjects="1">
      <p:cViewPr varScale="1">
        <p:scale>
          <a:sx n="126" d="100"/>
          <a:sy n="126" d="100"/>
        </p:scale>
        <p:origin x="2328" y="192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/>
              <a:t>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13. </a:t>
            </a:r>
            <a:r>
              <a:rPr lang="en-US" sz="4000" dirty="0" err="1"/>
              <a:t>Hafta</a:t>
            </a:r>
            <a:br>
              <a:rPr lang="en-US" sz="4000"/>
            </a:br>
            <a:br>
              <a:rPr lang="en-US" sz="400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Sınıflandırma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 err="1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Serifsiz</a:t>
            </a:r>
            <a:r>
              <a:rPr lang="tr-TR" sz="3500" dirty="0">
                <a:latin typeface="Calibri" panose="020F0502020204030204" pitchFamily="34" charset="0"/>
                <a:ea typeface="Baskerville" panose="02020502070401020303" pitchFamily="18" charset="0"/>
                <a:cs typeface="Calibri" panose="020F0502020204030204" pitchFamily="34" charset="0"/>
              </a:rPr>
              <a:t> yazılar: bütün hatlar aynı kalınlıktadır, geometrik bir tasarıma sahiptir.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3500" dirty="0">
              <a:latin typeface="Rockwell" panose="02060603020205020403" pitchFamily="18" charset="77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r>
              <a:rPr lang="tr-TR" sz="3500" dirty="0" err="1">
                <a:latin typeface="Futura Medium" panose="020B0602020204020303" pitchFamily="34" charset="-79"/>
                <a:ea typeface="Baskerville" panose="02020502070401020303" pitchFamily="18" charset="0"/>
                <a:cs typeface="Futura Medium" panose="020B0602020204020303" pitchFamily="34" charset="-79"/>
              </a:rPr>
              <a:t>Furuta</a:t>
            </a:r>
            <a:r>
              <a:rPr lang="tr-TR" sz="3500" dirty="0">
                <a:latin typeface="Futura Medium" panose="020B0602020204020303" pitchFamily="34" charset="-79"/>
                <a:ea typeface="Baskerville" panose="02020502070401020303" pitchFamily="18" charset="0"/>
                <a:cs typeface="Futura Medium" panose="020B0602020204020303" pitchFamily="34" charset="-79"/>
              </a:rPr>
              <a:t>: a, b, c, ç, d, e, f, g, ğ, h, ı, i, j, k, l, m, n, o, ö, p, r, s, ş, t, u, ü, v, y, z 123456789  .,:-?!</a:t>
            </a:r>
          </a:p>
          <a:p>
            <a:endParaRPr lang="tr-TR" sz="3500" dirty="0">
              <a:latin typeface="Rockwell" panose="02060603020205020403" pitchFamily="18" charset="77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r>
              <a:rPr lang="tr-TR" sz="3500" dirty="0" err="1">
                <a:latin typeface="Helvetica" pitchFamily="2" charset="0"/>
                <a:ea typeface="Baskerville" panose="02020502070401020303" pitchFamily="18" charset="0"/>
                <a:cs typeface="Bodoni MT" panose="020F0502020204030204" pitchFamily="34" charset="0"/>
              </a:rPr>
              <a:t>Helvetica</a:t>
            </a:r>
            <a:r>
              <a:rPr lang="tr-TR" sz="3500" dirty="0">
                <a:latin typeface="Helvetica" pitchFamily="2" charset="0"/>
                <a:ea typeface="Baskerville" panose="02020502070401020303" pitchFamily="18" charset="0"/>
                <a:cs typeface="Bodoni MT" panose="020F0502020204030204" pitchFamily="34" charset="0"/>
              </a:rPr>
              <a:t>: a, b, c, ç, d, e, f, g, ğ, h, ı, i, j, k, l, m, n, o, ö, p, r, s, ş, t, u, ü, v, y, z 123456789  .,:-?!</a:t>
            </a:r>
          </a:p>
          <a:p>
            <a:endParaRPr lang="tr-TR" sz="3500" dirty="0">
              <a:latin typeface="Rockwell" panose="02060603020205020403" pitchFamily="18" charset="77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15DEB16-7B72-8248-BCFA-8DDED69B8FDE}"/>
              </a:ext>
            </a:extLst>
          </p:cNvPr>
          <p:cNvSpPr/>
          <p:nvPr/>
        </p:nvSpPr>
        <p:spPr>
          <a:xfrm>
            <a:off x="5254336" y="3101615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35B01D0-E1F5-5240-B43D-FFBB86A7335C}"/>
              </a:ext>
            </a:extLst>
          </p:cNvPr>
          <p:cNvSpPr/>
          <p:nvPr/>
        </p:nvSpPr>
        <p:spPr>
          <a:xfrm>
            <a:off x="5609759" y="5240781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4C6C84F-43F6-C243-92AF-839FA89AB5BB}"/>
              </a:ext>
            </a:extLst>
          </p:cNvPr>
          <p:cNvSpPr/>
          <p:nvPr/>
        </p:nvSpPr>
        <p:spPr>
          <a:xfrm>
            <a:off x="2677390" y="3063376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7B84CDE-339A-184D-9839-03F7097D2F2F}"/>
              </a:ext>
            </a:extLst>
          </p:cNvPr>
          <p:cNvSpPr/>
          <p:nvPr/>
        </p:nvSpPr>
        <p:spPr>
          <a:xfrm>
            <a:off x="3204537" y="5230390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616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Sınıflandırma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500" dirty="0" err="1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Univers</a:t>
            </a:r>
            <a:r>
              <a:rPr lang="tr-TR" sz="4500" dirty="0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: a, b, c, ç, d, e, f, g, ğ, h, ı, i, j, k, l, m, n, o, ö, p, r, s, ş, t, u, ü, v, y, z 123456789  .,:-?!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4500" dirty="0">
              <a:latin typeface="Gill Sans MT" panose="020B0502020104020203" pitchFamily="34" charset="77"/>
              <a:cs typeface="Didot" panose="02000503000000020003" pitchFamily="2" charset="-79"/>
            </a:endParaRPr>
          </a:p>
          <a:p>
            <a:r>
              <a:rPr lang="tr-TR" sz="4500" dirty="0" err="1">
                <a:latin typeface="Gill Sans MT" panose="020B0502020104020203" pitchFamily="34" charset="77"/>
                <a:cs typeface="Calibri" panose="020F0502020204030204" pitchFamily="34" charset="0"/>
              </a:rPr>
              <a:t>Gill</a:t>
            </a:r>
            <a:r>
              <a:rPr lang="tr-TR" sz="4500" dirty="0">
                <a:latin typeface="Gill Sans MT" panose="020B0502020104020203" pitchFamily="34" charset="77"/>
                <a:cs typeface="Calibri" panose="020F0502020204030204" pitchFamily="34" charset="0"/>
              </a:rPr>
              <a:t>: </a:t>
            </a:r>
            <a:r>
              <a:rPr lang="tr-TR" sz="4500" dirty="0">
                <a:latin typeface="Gill Sans MT" panose="020B0502020104020203" pitchFamily="34" charset="77"/>
                <a:ea typeface="Baskerville" panose="02020502070401020303" pitchFamily="18" charset="0"/>
                <a:cs typeface="Bodoni MT" panose="020F0502020204030204" pitchFamily="34" charset="0"/>
              </a:rPr>
              <a:t>a, b, c, ç, d, e, f, g, ğ, h, ı, i, j, k, l, m, n, o, ö, p, r, s, ş, t, u, ü, v, y, z 123456789  .,:-?!</a:t>
            </a: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0E3A872-6AE2-514D-B901-E030AB66487D}"/>
              </a:ext>
            </a:extLst>
          </p:cNvPr>
          <p:cNvSpPr/>
          <p:nvPr/>
        </p:nvSpPr>
        <p:spPr>
          <a:xfrm>
            <a:off x="8478982" y="4925291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D465B08-B6B8-CA4E-91BA-B72B8DC34647}"/>
              </a:ext>
            </a:extLst>
          </p:cNvPr>
          <p:cNvSpPr/>
          <p:nvPr/>
        </p:nvSpPr>
        <p:spPr>
          <a:xfrm>
            <a:off x="4714009" y="2905631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EEA6EEE-4E33-5B46-ADB0-B13FE07489EE}"/>
              </a:ext>
            </a:extLst>
          </p:cNvPr>
          <p:cNvSpPr/>
          <p:nvPr/>
        </p:nvSpPr>
        <p:spPr>
          <a:xfrm>
            <a:off x="2175163" y="2857500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BB0F91D-3FD6-E147-B010-609771255728}"/>
              </a:ext>
            </a:extLst>
          </p:cNvPr>
          <p:cNvSpPr/>
          <p:nvPr/>
        </p:nvSpPr>
        <p:spPr>
          <a:xfrm>
            <a:off x="6118669" y="4970546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38C56AA-4B09-A74D-A881-9D5050C49893}"/>
              </a:ext>
            </a:extLst>
          </p:cNvPr>
          <p:cNvSpPr/>
          <p:nvPr/>
        </p:nvSpPr>
        <p:spPr>
          <a:xfrm>
            <a:off x="3525982" y="1610051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ABB2CF9-78BC-3F4B-B090-596B721F6144}"/>
              </a:ext>
            </a:extLst>
          </p:cNvPr>
          <p:cNvSpPr/>
          <p:nvPr/>
        </p:nvSpPr>
        <p:spPr>
          <a:xfrm>
            <a:off x="2118487" y="4315747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382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Sınıflandırma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b="1" dirty="0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Gotik yazılar:</a:t>
            </a:r>
          </a:p>
          <a:p>
            <a:r>
              <a:rPr lang="tr-TR" sz="3500" dirty="0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15.yy – Almanya’da yaygın kullanılmaktaydı.</a:t>
            </a:r>
          </a:p>
          <a:p>
            <a:endParaRPr lang="tr-TR" sz="3500" dirty="0">
              <a:latin typeface="Univers" panose="020B0503020202020204" pitchFamily="34" charset="0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r>
              <a:rPr lang="tr-TR" sz="3500" dirty="0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Örnekler: Gotik, </a:t>
            </a:r>
            <a:r>
              <a:rPr lang="tr-TR" sz="3500" dirty="0" err="1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Fraktur</a:t>
            </a:r>
            <a:r>
              <a:rPr lang="tr-TR" sz="3500" dirty="0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, </a:t>
            </a:r>
            <a:r>
              <a:rPr lang="tr-TR" sz="3500" dirty="0" err="1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Schwabacher</a:t>
            </a:r>
            <a:r>
              <a:rPr lang="tr-TR" sz="3500" dirty="0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, </a:t>
            </a:r>
            <a:r>
              <a:rPr lang="tr-TR" sz="3500" dirty="0" err="1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Old</a:t>
            </a:r>
            <a:r>
              <a:rPr lang="tr-TR" sz="3500" dirty="0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 English</a:t>
            </a:r>
          </a:p>
          <a:p>
            <a:endParaRPr lang="tr-TR" sz="3500" dirty="0">
              <a:latin typeface="Univers" panose="020B0503020202020204" pitchFamily="34" charset="0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r>
              <a:rPr lang="tr-TR" sz="3500" b="1" dirty="0">
                <a:latin typeface="Univers" panose="020B0503020202020204" pitchFamily="34" charset="0"/>
                <a:ea typeface="Baskerville" panose="02020502070401020303" pitchFamily="18" charset="0"/>
                <a:cs typeface="Bodoni MT" panose="020F0502020204030204" pitchFamily="34" charset="0"/>
              </a:rPr>
              <a:t>El yazıları: Serbest ve biçimsel yazılar:</a:t>
            </a:r>
          </a:p>
          <a:p>
            <a:r>
              <a:rPr lang="tr-TR" sz="3500" dirty="0">
                <a:latin typeface="Vivaldi" panose="020F0502020204030204" pitchFamily="34" charset="0"/>
                <a:cs typeface="Vivaldi" panose="020F0502020204030204" pitchFamily="34" charset="0"/>
              </a:rPr>
              <a:t>Vivaldi: </a:t>
            </a:r>
            <a:r>
              <a:rPr lang="tr-TR" sz="3500" dirty="0">
                <a:latin typeface="Vivaldi" panose="020F0502020204030204" pitchFamily="34" charset="0"/>
                <a:ea typeface="Baskerville" panose="02020502070401020303" pitchFamily="18" charset="0"/>
                <a:cs typeface="Vivaldi" panose="020F0502020204030204" pitchFamily="34" charset="0"/>
              </a:rPr>
              <a:t>a, b, c, ç, d, e, f, g, ğ, h, ı, i, j, k, l, m, n, o, ö, p, r, s, ş, t, u, ü, v, y, z 123456789  .,:-?!</a:t>
            </a:r>
          </a:p>
          <a:p>
            <a:endParaRPr lang="tr-TR" sz="3500" dirty="0">
              <a:latin typeface="Univers" panose="020B0503020202020204" pitchFamily="34" charset="0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endParaRPr lang="tr-TR" sz="3500" dirty="0">
              <a:latin typeface="Univers" panose="020B0503020202020204" pitchFamily="34" charset="0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endParaRPr lang="tr-TR" sz="3500" dirty="0">
              <a:latin typeface="Univers" panose="020B0503020202020204" pitchFamily="34" charset="0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endParaRPr lang="tr-TR" sz="3500" dirty="0">
              <a:latin typeface="Gill Sans MT" panose="020B0502020104020203" pitchFamily="34" charset="77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AC3697D-5783-B64C-8473-2EC4698049DE}"/>
              </a:ext>
            </a:extLst>
          </p:cNvPr>
          <p:cNvSpPr/>
          <p:nvPr/>
        </p:nvSpPr>
        <p:spPr>
          <a:xfrm>
            <a:off x="5140036" y="5240781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CBC750B-FC52-D24C-9042-9088D0DF7A04}"/>
              </a:ext>
            </a:extLst>
          </p:cNvPr>
          <p:cNvSpPr/>
          <p:nvPr/>
        </p:nvSpPr>
        <p:spPr>
          <a:xfrm>
            <a:off x="9593168" y="5203802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1CDBBAE-693F-6F49-BD25-038A7BADFAE7}"/>
              </a:ext>
            </a:extLst>
          </p:cNvPr>
          <p:cNvSpPr/>
          <p:nvPr/>
        </p:nvSpPr>
        <p:spPr>
          <a:xfrm>
            <a:off x="2518616" y="5214193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621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Sınıflandırma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9402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 err="1">
                <a:latin typeface="Mistral" panose="03090702030407020403" pitchFamily="66" charset="0"/>
                <a:cs typeface="Vivaldi" panose="020F0502020204030204" pitchFamily="34" charset="0"/>
              </a:rPr>
              <a:t>Mistral</a:t>
            </a:r>
            <a:r>
              <a:rPr lang="tr-TR" sz="3500" dirty="0">
                <a:latin typeface="Mistral" panose="03090702030407020403" pitchFamily="66" charset="0"/>
                <a:cs typeface="Vivaldi" panose="020F0502020204030204" pitchFamily="34" charset="0"/>
              </a:rPr>
              <a:t>: </a:t>
            </a:r>
            <a:r>
              <a:rPr lang="tr-TR" sz="3500" dirty="0">
                <a:latin typeface="Mistral" panose="03090702030407020403" pitchFamily="66" charset="0"/>
                <a:ea typeface="Baskerville" panose="02020502070401020303" pitchFamily="18" charset="0"/>
                <a:cs typeface="Vivaldi" panose="020F0502020204030204" pitchFamily="34" charset="0"/>
              </a:rPr>
              <a:t>a, b, c, ç, d, e, f, g, ğ, h, ı, i, j, k, l, m, n, o, ö, p, r, s, ş, t, u, ü, v, y, z 123456789  .,:-?!</a:t>
            </a:r>
          </a:p>
          <a:p>
            <a:endParaRPr lang="tr-TR" sz="3500" dirty="0">
              <a:latin typeface="Brush Script MT" panose="03060802040406070304" pitchFamily="66" charset="-122"/>
              <a:ea typeface="Brush Script MT" panose="03060802040406070304" pitchFamily="66" charset="-122"/>
              <a:cs typeface="Brush Script MT" panose="03060802040406070304" pitchFamily="66" charset="-122"/>
            </a:endParaRPr>
          </a:p>
          <a:p>
            <a:r>
              <a:rPr lang="tr-TR" sz="3500" dirty="0" err="1"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Brush</a:t>
            </a:r>
            <a:r>
              <a:rPr lang="tr-TR" sz="3500" dirty="0"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: a, b, c, ç, d, e, f, g, ğ, h, ı, i, j, k, l, m, n, o, ö, p, r, s, ş, t, u, ü, v, y, z 123456789  .,:-?!</a:t>
            </a:r>
          </a:p>
          <a:p>
            <a:endParaRPr lang="tr-TR" sz="3500" dirty="0">
              <a:latin typeface="Brush Script MT" panose="03060802040406070304" pitchFamily="66" charset="-122"/>
              <a:ea typeface="Brush Script MT" panose="03060802040406070304" pitchFamily="66" charset="-122"/>
              <a:cs typeface="Brush Script MT" panose="03060802040406070304" pitchFamily="66" charset="-122"/>
            </a:endParaRPr>
          </a:p>
          <a:p>
            <a:r>
              <a:rPr lang="tr-TR" sz="4000" dirty="0" err="1">
                <a:latin typeface="Palace Script MT" panose="020F0502020204030204" pitchFamily="34" charset="0"/>
                <a:ea typeface="Brush Script MT" panose="03060802040406070304" pitchFamily="66" charset="-122"/>
                <a:cs typeface="Palace Script MT" panose="020F0502020204030204" pitchFamily="34" charset="0"/>
              </a:rPr>
              <a:t>Palace</a:t>
            </a:r>
            <a:r>
              <a:rPr lang="tr-TR" sz="4000" dirty="0">
                <a:latin typeface="Palace Script MT" panose="020F0502020204030204" pitchFamily="34" charset="0"/>
                <a:ea typeface="Brush Script MT" panose="03060802040406070304" pitchFamily="66" charset="-122"/>
                <a:cs typeface="Palace Script MT" panose="020F0502020204030204" pitchFamily="34" charset="0"/>
              </a:rPr>
              <a:t> </a:t>
            </a:r>
            <a:r>
              <a:rPr lang="tr-TR" sz="4000" dirty="0" err="1">
                <a:latin typeface="Palace Script MT" panose="020F0502020204030204" pitchFamily="34" charset="0"/>
                <a:ea typeface="Brush Script MT" panose="03060802040406070304" pitchFamily="66" charset="-122"/>
                <a:cs typeface="Palace Script MT" panose="020F0502020204030204" pitchFamily="34" charset="0"/>
              </a:rPr>
              <a:t>Script</a:t>
            </a:r>
            <a:r>
              <a:rPr lang="tr-TR" sz="4000" dirty="0">
                <a:latin typeface="Palace Script MT" panose="020F0502020204030204" pitchFamily="34" charset="0"/>
                <a:ea typeface="Brush Script MT" panose="03060802040406070304" pitchFamily="66" charset="-122"/>
                <a:cs typeface="Palace Script MT" panose="020F0502020204030204" pitchFamily="34" charset="0"/>
              </a:rPr>
              <a:t>: a, b, c, ç, d, e, f, g, ğ, h, ı, i, j, k, l, m, n, o, ö, p, r, s, ş, t, u, ü, v, y, z 123456789  .,:-?!</a:t>
            </a:r>
          </a:p>
          <a:p>
            <a:endParaRPr lang="tr-TR" sz="3500" dirty="0">
              <a:latin typeface="Brush Script MT" panose="03060802040406070304" pitchFamily="66" charset="-122"/>
              <a:ea typeface="Brush Script MT" panose="03060802040406070304" pitchFamily="66" charset="-122"/>
              <a:cs typeface="Brush Script MT" panose="03060802040406070304" pitchFamily="66" charset="-122"/>
            </a:endParaRPr>
          </a:p>
          <a:p>
            <a:endParaRPr lang="tr-TR" sz="3500" dirty="0">
              <a:latin typeface="Mistral" panose="03090702030407020403" pitchFamily="66" charset="0"/>
              <a:ea typeface="Baskerville" panose="02020502070401020303" pitchFamily="18" charset="0"/>
              <a:cs typeface="Vivaldi" panose="020F0502020204030204" pitchFamily="34" charset="0"/>
            </a:endParaRPr>
          </a:p>
          <a:p>
            <a:endParaRPr lang="tr-TR" sz="3500" dirty="0">
              <a:latin typeface="Univers" panose="020B0503020202020204" pitchFamily="34" charset="0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endParaRPr lang="tr-TR" sz="3500" dirty="0">
              <a:latin typeface="Univers" panose="020B0503020202020204" pitchFamily="34" charset="0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endParaRPr lang="tr-TR" sz="3500" dirty="0">
              <a:latin typeface="Univers" panose="020B0503020202020204" pitchFamily="34" charset="0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endParaRPr lang="tr-TR" sz="3500" dirty="0">
              <a:latin typeface="Gill Sans MT" panose="020B0502020104020203" pitchFamily="34" charset="77"/>
              <a:ea typeface="Baskerville" panose="02020502070401020303" pitchFamily="18" charset="0"/>
              <a:cs typeface="Bodoni MT" panose="020F0502020204030204" pitchFamily="34" charset="0"/>
            </a:endParaRP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EFE8CDC-569D-FF4F-8954-233E3AC09CDC}"/>
              </a:ext>
            </a:extLst>
          </p:cNvPr>
          <p:cNvSpPr/>
          <p:nvPr/>
        </p:nvSpPr>
        <p:spPr>
          <a:xfrm>
            <a:off x="7571509" y="1493455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D8BBA5E-21A4-6D49-99A8-7F5CA092D545}"/>
              </a:ext>
            </a:extLst>
          </p:cNvPr>
          <p:cNvSpPr/>
          <p:nvPr/>
        </p:nvSpPr>
        <p:spPr>
          <a:xfrm>
            <a:off x="8413173" y="3049660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81567D-AE7C-EE4B-AAC8-FBB6CFB33924}"/>
              </a:ext>
            </a:extLst>
          </p:cNvPr>
          <p:cNvSpPr/>
          <p:nvPr/>
        </p:nvSpPr>
        <p:spPr>
          <a:xfrm>
            <a:off x="7270173" y="4793045"/>
            <a:ext cx="394854" cy="571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337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1EC8960-1A86-2046-B81D-E84DFCB4B1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2" r="22076"/>
          <a:stretch/>
        </p:blipFill>
        <p:spPr bwMode="auto">
          <a:xfrm>
            <a:off x="5797238" y="1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Dizgi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804997" y="2272142"/>
            <a:ext cx="4706803" cy="4346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</a:rPr>
              <a:t>Kaynak</a:t>
            </a:r>
            <a:r>
              <a:rPr lang="en-US" sz="2000" dirty="0">
                <a:solidFill>
                  <a:srgbClr val="000000"/>
                </a:solidFill>
              </a:rPr>
              <a:t> CC: https://</a:t>
            </a:r>
            <a:r>
              <a:rPr lang="en-US" sz="2000" dirty="0" err="1">
                <a:solidFill>
                  <a:srgbClr val="000000"/>
                </a:solidFill>
              </a:rPr>
              <a:t>en.wikipedia.org</a:t>
            </a:r>
            <a:r>
              <a:rPr lang="en-US" sz="2000" dirty="0">
                <a:solidFill>
                  <a:srgbClr val="000000"/>
                </a:solidFill>
              </a:rPr>
              <a:t>/wiki/Typography#/media/</a:t>
            </a:r>
            <a:r>
              <a:rPr lang="en-US" sz="2000" dirty="0" err="1">
                <a:solidFill>
                  <a:srgbClr val="000000"/>
                </a:solidFill>
              </a:rPr>
              <a:t>File:Metal_movable_type.jpg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sz="1100" kern="1200">
                <a:solidFill>
                  <a:srgbClr val="898989"/>
                </a:solidFill>
                <a:latin typeface="Calibri" panose="020F0502020204030204"/>
                <a:ea typeface="+mn-ea"/>
                <a:cs typeface="+mn-cs"/>
              </a:rPr>
              <a:t>Dr. Öğr. Üyesi Ergin Şafak Dikmen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3E4B2BE-EA4B-9A40-BA52-A5253223AFD0}" type="slidenum">
              <a:rPr lang="en-US" sz="1100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 sz="11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9CC354-818E-444A-869F-A8FC70BF93FA}"/>
              </a:ext>
            </a:extLst>
          </p:cNvPr>
          <p:cNvSpPr txBox="1"/>
          <p:nvPr/>
        </p:nvSpPr>
        <p:spPr>
          <a:xfrm>
            <a:off x="804692" y="2006113"/>
            <a:ext cx="499254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/>
              <a:t>Dizgi için kullanılan metal harfler.</a:t>
            </a:r>
          </a:p>
          <a:p>
            <a:endParaRPr lang="tr-TR" sz="2500" dirty="0"/>
          </a:p>
          <a:p>
            <a:r>
              <a:rPr lang="tr-TR" sz="2500" dirty="0"/>
              <a:t>Harfler düzeneğe dizilerek metin oluşturulur.</a:t>
            </a:r>
          </a:p>
          <a:p>
            <a:endParaRPr lang="tr-TR" sz="2500" dirty="0"/>
          </a:p>
          <a:p>
            <a:r>
              <a:rPr lang="tr-TR" sz="2500" dirty="0"/>
              <a:t>Bu harfler eritilip metal kalıplara dökülerek harfler yeniden üretilmektedir.</a:t>
            </a:r>
          </a:p>
          <a:p>
            <a:endParaRPr lang="tr-TR" sz="25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A41D918-4441-5641-9A91-3C5E976DABCA}"/>
              </a:ext>
            </a:extLst>
          </p:cNvPr>
          <p:cNvCxnSpPr/>
          <p:nvPr/>
        </p:nvCxnSpPr>
        <p:spPr>
          <a:xfrm>
            <a:off x="5372100" y="2272143"/>
            <a:ext cx="29718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94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>
                <a:solidFill>
                  <a:srgbClr val="000000"/>
                </a:solidFill>
              </a:rPr>
              <a:t>Dizgi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804997" y="2272143"/>
            <a:ext cx="4706803" cy="3788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sz="1100" kern="1200">
                <a:solidFill>
                  <a:srgbClr val="898989"/>
                </a:solidFill>
                <a:latin typeface="Calibri" panose="020F0502020204030204"/>
                <a:ea typeface="+mn-ea"/>
                <a:cs typeface="+mn-cs"/>
              </a:rPr>
              <a:t>Dr. Öğr. Üyesi Ergin Şafak Dikmen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3E4B2BE-EA4B-9A40-BA52-A5253223AFD0}" type="slidenum">
              <a:rPr lang="en-US" sz="1100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 sz="11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9CC354-818E-444A-869F-A8FC70BF93FA}"/>
              </a:ext>
            </a:extLst>
          </p:cNvPr>
          <p:cNvSpPr txBox="1"/>
          <p:nvPr/>
        </p:nvSpPr>
        <p:spPr>
          <a:xfrm>
            <a:off x="804692" y="2006113"/>
            <a:ext cx="499254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/>
              <a:t>a ) baskı yüzü</a:t>
            </a:r>
          </a:p>
          <a:p>
            <a:r>
              <a:rPr lang="tr-TR" sz="2500" dirty="0"/>
              <a:t>b) Sap</a:t>
            </a:r>
          </a:p>
          <a:p>
            <a:r>
              <a:rPr lang="tr-TR" sz="2500" dirty="0"/>
              <a:t>c) Harf boyutu</a:t>
            </a:r>
          </a:p>
          <a:p>
            <a:endParaRPr lang="tr-TR" sz="2500" dirty="0"/>
          </a:p>
          <a:p>
            <a:endParaRPr lang="tr-TR" sz="2500" dirty="0"/>
          </a:p>
          <a:p>
            <a:endParaRPr lang="tr-TR" sz="2500" dirty="0"/>
          </a:p>
          <a:p>
            <a:endParaRPr lang="tr-TR" sz="2500" dirty="0"/>
          </a:p>
          <a:p>
            <a:endParaRPr lang="tr-TR" sz="2500" dirty="0"/>
          </a:p>
          <a:p>
            <a:endParaRPr lang="tr-TR" sz="2500" dirty="0"/>
          </a:p>
          <a:p>
            <a:endParaRPr lang="tr-TR" sz="2500" dirty="0"/>
          </a:p>
          <a:p>
            <a:r>
              <a:rPr lang="tr-TR" sz="1500" dirty="0"/>
              <a:t>Kaynak CC: </a:t>
            </a:r>
            <a:r>
              <a:rPr lang="tr-TR" sz="1500" dirty="0" err="1"/>
              <a:t>Wikimedia</a:t>
            </a:r>
            <a:endParaRPr lang="tr-TR" sz="1500" dirty="0"/>
          </a:p>
          <a:p>
            <a:endParaRPr lang="tr-TR" sz="25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6B6BE30-6840-D247-B6DA-58CBA5F2E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92" y="3288096"/>
            <a:ext cx="2154232" cy="247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44B44FC-238D-4146-AAE5-43C7FD2EB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467" y="1"/>
            <a:ext cx="5326151" cy="401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4E8D0A-3084-B640-8456-FBCBCDE4AA30}"/>
              </a:ext>
            </a:extLst>
          </p:cNvPr>
          <p:cNvSpPr txBox="1"/>
          <p:nvPr/>
        </p:nvSpPr>
        <p:spPr>
          <a:xfrm>
            <a:off x="5125836" y="4038405"/>
            <a:ext cx="753340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/>
              <a:t>Kaynak CC: </a:t>
            </a:r>
            <a:r>
              <a:rPr lang="tr-TR" sz="1500" dirty="0" err="1"/>
              <a:t>Wikimedia</a:t>
            </a:r>
            <a:endParaRPr lang="tr-TR" sz="1500" dirty="0"/>
          </a:p>
          <a:p>
            <a:endParaRPr lang="tr-TR" sz="2500" dirty="0"/>
          </a:p>
          <a:p>
            <a:r>
              <a:rPr lang="tr-TR" sz="2500" dirty="0"/>
              <a:t>16.yy -  Almanya’daki baskı teknolojisi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500" dirty="0"/>
              <a:t>Arka bölümde harfleri dizen ustalar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500" dirty="0"/>
              <a:t>Ön bölümde kağıda basılan yazılar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500" dirty="0"/>
              <a:t>Sol bölümde mürekkebin kağıda çıkması için baskı uygulayan ustalar</a:t>
            </a:r>
          </a:p>
        </p:txBody>
      </p:sp>
    </p:spTree>
    <p:extLst>
      <p:ext uri="{BB962C8B-B14F-4D97-AF65-F5344CB8AC3E}">
        <p14:creationId xmlns:p14="http://schemas.microsoft.com/office/powerpoint/2010/main" val="1227193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r>
              <a:rPr lang="en-US" sz="1100" kern="1200">
                <a:solidFill>
                  <a:srgbClr val="898989"/>
                </a:solidFill>
                <a:latin typeface="Calibri" panose="020F0502020204030204"/>
                <a:ea typeface="+mn-ea"/>
                <a:cs typeface="+mn-cs"/>
              </a:rPr>
              <a:t>Dr. Öğr. Üyesi Ergin Şafak Dikmen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3E4B2BE-EA4B-9A40-BA52-A5253223AFD0}" type="slidenum">
              <a:rPr lang="en-US" sz="1100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 sz="11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4E8D0A-3084-B640-8456-FBCBCDE4AA30}"/>
              </a:ext>
            </a:extLst>
          </p:cNvPr>
          <p:cNvSpPr txBox="1"/>
          <p:nvPr/>
        </p:nvSpPr>
        <p:spPr>
          <a:xfrm>
            <a:off x="9010726" y="4606609"/>
            <a:ext cx="301837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/>
              <a:t>Harflerin dizilmesinde kullanılan hareketli harf tablası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FBD811F-019A-9F4E-BBF5-E39CD8BE2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630" y="2006113"/>
            <a:ext cx="3018370" cy="22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82478D4-A7AE-D946-913F-412862F83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535" y="0"/>
            <a:ext cx="6340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804997" y="3428999"/>
            <a:ext cx="3202559" cy="31087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15. </a:t>
            </a:r>
            <a:r>
              <a:rPr lang="en-US" sz="2000" dirty="0" err="1">
                <a:solidFill>
                  <a:srgbClr val="000000"/>
                </a:solidFill>
              </a:rPr>
              <a:t>yy</a:t>
            </a:r>
            <a:r>
              <a:rPr lang="en-US" sz="2000" dirty="0">
                <a:solidFill>
                  <a:srgbClr val="000000"/>
                </a:solidFill>
              </a:rPr>
              <a:t> – </a:t>
            </a:r>
            <a:r>
              <a:rPr lang="en-US" sz="2000" dirty="0" err="1">
                <a:solidFill>
                  <a:srgbClr val="000000"/>
                </a:solidFill>
              </a:rPr>
              <a:t>Matbaa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teknolojisinin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bulunduğu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kentler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</a:rPr>
              <a:t>Batı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Avrupa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özellikle</a:t>
            </a:r>
            <a:r>
              <a:rPr lang="en-US" sz="2000" dirty="0">
                <a:solidFill>
                  <a:srgbClr val="000000"/>
                </a:solidFill>
              </a:rPr>
              <a:t> de </a:t>
            </a:r>
            <a:r>
              <a:rPr lang="en-US" sz="2000" dirty="0" err="1">
                <a:solidFill>
                  <a:srgbClr val="000000"/>
                </a:solidFill>
              </a:rPr>
              <a:t>İtalya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Almanya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Fransa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öne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çıkıyor</a:t>
            </a: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</a:rPr>
              <a:t>Kaynak</a:t>
            </a:r>
            <a:r>
              <a:rPr lang="en-US" sz="2000" dirty="0">
                <a:solidFill>
                  <a:srgbClr val="000000"/>
                </a:solidFill>
              </a:rPr>
              <a:t> CC: https://</a:t>
            </a:r>
            <a:r>
              <a:rPr lang="en-US" sz="2000" dirty="0" err="1">
                <a:solidFill>
                  <a:srgbClr val="000000"/>
                </a:solidFill>
              </a:rPr>
              <a:t>en.wikipedia.org</a:t>
            </a:r>
            <a:r>
              <a:rPr lang="en-US" sz="2000" dirty="0">
                <a:solidFill>
                  <a:srgbClr val="000000"/>
                </a:solidFill>
              </a:rPr>
              <a:t>/wiki/</a:t>
            </a:r>
            <a:r>
              <a:rPr lang="en-US" sz="2000" dirty="0" err="1">
                <a:solidFill>
                  <a:srgbClr val="000000"/>
                </a:solidFill>
              </a:rPr>
              <a:t>Movable_type</a:t>
            </a:r>
            <a:r>
              <a:rPr lang="en-US" sz="2000" dirty="0">
                <a:solidFill>
                  <a:srgbClr val="000000"/>
                </a:solidFill>
              </a:rPr>
              <a:t>#/media/</a:t>
            </a:r>
            <a:r>
              <a:rPr lang="en-US" sz="2000" dirty="0" err="1">
                <a:solidFill>
                  <a:srgbClr val="000000"/>
                </a:solidFill>
              </a:rPr>
              <a:t>File:Printing_towns_incunabula.svg</a:t>
            </a: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7" y="585085"/>
            <a:ext cx="4803636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Matbaa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Teknolojisi</a:t>
            </a: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504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771</Words>
  <Application>Microsoft Macintosh PowerPoint</Application>
  <PresentationFormat>Widescreen</PresentationFormat>
  <Paragraphs>107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1" baseType="lpstr">
      <vt:lpstr>Brush Script MT</vt:lpstr>
      <vt:lpstr>Arial</vt:lpstr>
      <vt:lpstr>Calibri</vt:lpstr>
      <vt:lpstr>Calibri Light</vt:lpstr>
      <vt:lpstr>Futura Medium</vt:lpstr>
      <vt:lpstr>Gill Sans MT</vt:lpstr>
      <vt:lpstr>Helvetica</vt:lpstr>
      <vt:lpstr>Mistral</vt:lpstr>
      <vt:lpstr>Palace Script MT</vt:lpstr>
      <vt:lpstr>Rockwell</vt:lpstr>
      <vt:lpstr>Univers</vt:lpstr>
      <vt:lpstr>Vivaldi</vt:lpstr>
      <vt:lpstr>Office Theme</vt:lpstr>
      <vt:lpstr>Yeni Medya Uygulamaları RTS- İLT238 – 13. Hafta   Dr. Öğr. Üyesi Ergin Şafak Dikmen </vt:lpstr>
      <vt:lpstr>Sınıflandırma</vt:lpstr>
      <vt:lpstr>Sınıflandırma</vt:lpstr>
      <vt:lpstr>Sınıflandırma</vt:lpstr>
      <vt:lpstr>Sınıflandırma</vt:lpstr>
      <vt:lpstr>Dizgi</vt:lpstr>
      <vt:lpstr>Dizgi</vt:lpstr>
      <vt:lpstr>Matbaa Teknolojisi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 Medya Uygulamaları RTS- İLT238 – 13. Hafta – Tasarım İlkeleri   Dr. Öğr. Üyesi Ergin Şafak Dikmen </dc:title>
  <dc:creator>Safak.Dikmen</dc:creator>
  <cp:lastModifiedBy>Safak.Dikmen</cp:lastModifiedBy>
  <cp:revision>10</cp:revision>
  <dcterms:created xsi:type="dcterms:W3CDTF">2021-03-21T17:07:27Z</dcterms:created>
  <dcterms:modified xsi:type="dcterms:W3CDTF">2021-03-23T12:50:34Z</dcterms:modified>
</cp:coreProperties>
</file>