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52" r:id="rId3"/>
    <p:sldId id="265" r:id="rId4"/>
    <p:sldId id="353" r:id="rId5"/>
    <p:sldId id="267" r:id="rId6"/>
    <p:sldId id="354" r:id="rId7"/>
    <p:sldId id="259" r:id="rId8"/>
    <p:sldId id="306" r:id="rId9"/>
    <p:sldId id="34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49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8" name="Unvan 1"/>
          <p:cNvSpPr txBox="1">
            <a:spLocks/>
          </p:cNvSpPr>
          <p:nvPr userDrawn="1"/>
        </p:nvSpPr>
        <p:spPr>
          <a:xfrm rot="19943020">
            <a:off x="-241085" y="2704036"/>
            <a:ext cx="13088960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241085" y="2704036"/>
            <a:ext cx="13088960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E497E8-C68C-450E-8755-81D3DDBA3F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8303" y="501843"/>
            <a:ext cx="7766936" cy="1646302"/>
          </a:xfrm>
        </p:spPr>
        <p:txBody>
          <a:bodyPr/>
          <a:lstStyle/>
          <a:p>
            <a:r>
              <a:rPr lang="tr-TR" dirty="0"/>
              <a:t>TURİZM PAZARLAMASI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387859F3-26E5-49D7-9AA6-AA28DB7284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303" y="2047086"/>
            <a:ext cx="8549409" cy="419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815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>
            <a:extLst>
              <a:ext uri="{FF2B5EF4-FFF2-40B4-BE49-F238E27FC236}">
                <a16:creationId xmlns:a16="http://schemas.microsoft.com/office/drawing/2014/main" id="{055B55C1-EFB7-4F34-BBB0-E01A0C3E4228}"/>
              </a:ext>
            </a:extLst>
          </p:cNvPr>
          <p:cNvSpPr txBox="1">
            <a:spLocks/>
          </p:cNvSpPr>
          <p:nvPr/>
        </p:nvSpPr>
        <p:spPr>
          <a:xfrm>
            <a:off x="469649" y="824411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altLang="tr-TR" b="1" dirty="0"/>
              <a:t>Ürün (mal ve hizmet)?</a:t>
            </a:r>
            <a:endParaRPr lang="tr-TR" altLang="tr-TR" dirty="0"/>
          </a:p>
        </p:txBody>
      </p:sp>
      <p:sp>
        <p:nvSpPr>
          <p:cNvPr id="5" name="2 İçerik Yer Tutucusu">
            <a:extLst>
              <a:ext uri="{FF2B5EF4-FFF2-40B4-BE49-F238E27FC236}">
                <a16:creationId xmlns:a16="http://schemas.microsoft.com/office/drawing/2014/main" id="{DF01B445-9ED2-490F-83AF-5050EA6571AD}"/>
              </a:ext>
            </a:extLst>
          </p:cNvPr>
          <p:cNvSpPr txBox="1">
            <a:spLocks/>
          </p:cNvSpPr>
          <p:nvPr/>
        </p:nvSpPr>
        <p:spPr>
          <a:xfrm>
            <a:off x="164849" y="2254769"/>
            <a:ext cx="11320702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tr-TR" sz="2400" dirty="0"/>
              <a:t>Ürün, bir istek veya gereksinimi karşılayabilecek olan dikkat çekme, kolaylık ve kullanım ve tüketim için pazara sunulabilen bir "şey" </a:t>
            </a:r>
            <a:r>
              <a:rPr lang="tr-TR" sz="2400" dirty="0" err="1"/>
              <a:t>dir</a:t>
            </a:r>
            <a:r>
              <a:rPr lang="tr-TR" sz="2400" dirty="0"/>
              <a:t>.</a:t>
            </a:r>
          </a:p>
          <a:p>
            <a:pPr>
              <a:defRPr/>
            </a:pPr>
            <a:r>
              <a:rPr lang="tr-TR" sz="2400" dirty="0"/>
              <a:t> Kişiler gereksinimlerini karşılarken daha kolay elde edebildikleri ürünleri daha öncelikle tercih ederler. (Yoğun bir işte çalışan bir yöneticiye sunulan seçeneklerden -bir konser, bir restoranda akşam yemeği, 4 günlük tatil </a:t>
            </a:r>
            <a:r>
              <a:rPr lang="tr-TR" sz="2400" dirty="0" err="1"/>
              <a:t>vb</a:t>
            </a:r>
            <a:r>
              <a:rPr lang="tr-TR" sz="2400" dirty="0"/>
              <a:t>- boş zaman, para </a:t>
            </a:r>
            <a:r>
              <a:rPr lang="tr-TR" sz="2400" dirty="0" err="1"/>
              <a:t>vb</a:t>
            </a:r>
            <a:r>
              <a:rPr lang="tr-TR" sz="2400" dirty="0"/>
              <a:t> koşullara göre en kolay elde edeceğini seçecektir.) </a:t>
            </a:r>
          </a:p>
          <a:p>
            <a:pPr>
              <a:defRPr/>
            </a:pPr>
            <a:r>
              <a:rPr lang="tr-TR" sz="2400" dirty="0"/>
              <a:t>Bir ürün tüketici gereksinimine ne kadar yakın ve onunla uyumlu olursa o kadar tercih edilir.</a:t>
            </a:r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184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>
            <a:extLst>
              <a:ext uri="{FF2B5EF4-FFF2-40B4-BE49-F238E27FC236}">
                <a16:creationId xmlns:a16="http://schemas.microsoft.com/office/drawing/2014/main" id="{900E22DA-81DD-4DEF-A7D4-B4B2BA17E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5" y="1140306"/>
            <a:ext cx="8596668" cy="1320800"/>
          </a:xfrm>
        </p:spPr>
        <p:txBody>
          <a:bodyPr/>
          <a:lstStyle/>
          <a:p>
            <a:pPr eaLnBrk="1" hangingPunct="1"/>
            <a:r>
              <a:rPr lang="tr-TR" altLang="tr-TR" b="1" dirty="0"/>
              <a:t>Değişim?</a:t>
            </a:r>
            <a:endParaRPr lang="tr-TR" altLang="tr-TR" dirty="0"/>
          </a:p>
        </p:txBody>
      </p:sp>
      <p:sp>
        <p:nvSpPr>
          <p:cNvPr id="11267" name="2 İçerik Yer Tutucusu">
            <a:extLst>
              <a:ext uri="{FF2B5EF4-FFF2-40B4-BE49-F238E27FC236}">
                <a16:creationId xmlns:a16="http://schemas.microsoft.com/office/drawing/2014/main" id="{1E7BAAEB-C552-4E9B-8488-24365439A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793" y="2819609"/>
            <a:ext cx="11502350" cy="3880773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400" dirty="0"/>
              <a:t>Bir kişi ya da işletmenin diğerine değer taşıyan bir şey vermesidir. </a:t>
            </a:r>
          </a:p>
          <a:p>
            <a:pPr eaLnBrk="1" hangingPunct="1"/>
            <a:endParaRPr lang="tr-TR" altLang="tr-TR" sz="2400" dirty="0"/>
          </a:p>
          <a:p>
            <a:pPr eaLnBrk="1" hangingPunct="1"/>
            <a:r>
              <a:rPr lang="tr-TR" altLang="tr-TR" sz="2400" dirty="0"/>
              <a:t>Burada değişimi sağlayan önemli bir araç elbette ki </a:t>
            </a:r>
            <a:r>
              <a:rPr lang="tr-TR" altLang="tr-TR" sz="2400" b="1" dirty="0">
                <a:solidFill>
                  <a:srgbClr val="FF0000"/>
                </a:solidFill>
              </a:rPr>
              <a:t>paradır</a:t>
            </a:r>
            <a:r>
              <a:rPr lang="tr-TR" altLang="tr-TR" sz="2400" dirty="0"/>
              <a:t>. </a:t>
            </a:r>
            <a:r>
              <a:rPr lang="tr-TR" altLang="tr-TR" sz="2800" b="1" dirty="0">
                <a:solidFill>
                  <a:srgbClr val="0070C0"/>
                </a:solidFill>
              </a:rPr>
              <a:t>Değişim olmadan pazarlama gerçekleşemez.</a:t>
            </a:r>
            <a:endParaRPr lang="tr-TR" altLang="tr-TR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>
            <a:extLst>
              <a:ext uri="{FF2B5EF4-FFF2-40B4-BE49-F238E27FC236}">
                <a16:creationId xmlns:a16="http://schemas.microsoft.com/office/drawing/2014/main" id="{64B2EE89-D2C8-461E-8927-B281ECABD12A}"/>
              </a:ext>
            </a:extLst>
          </p:cNvPr>
          <p:cNvSpPr txBox="1">
            <a:spLocks/>
          </p:cNvSpPr>
          <p:nvPr/>
        </p:nvSpPr>
        <p:spPr>
          <a:xfrm>
            <a:off x="534467" y="1523274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altLang="tr-TR" b="1" dirty="0"/>
              <a:t>Tüketici Değeri ?</a:t>
            </a:r>
            <a:endParaRPr lang="tr-TR" altLang="tr-TR" dirty="0"/>
          </a:p>
        </p:txBody>
      </p:sp>
      <p:sp>
        <p:nvSpPr>
          <p:cNvPr id="5" name="2 İçerik Yer Tutucusu">
            <a:extLst>
              <a:ext uri="{FF2B5EF4-FFF2-40B4-BE49-F238E27FC236}">
                <a16:creationId xmlns:a16="http://schemas.microsoft.com/office/drawing/2014/main" id="{A0546FF3-040D-4F78-B738-474720A6EB24}"/>
              </a:ext>
            </a:extLst>
          </p:cNvPr>
          <p:cNvSpPr txBox="1">
            <a:spLocks/>
          </p:cNvSpPr>
          <p:nvPr/>
        </p:nvSpPr>
        <p:spPr>
          <a:xfrm>
            <a:off x="372435" y="2977227"/>
            <a:ext cx="10950555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2400" dirty="0"/>
              <a:t>Bir ürünün sahipliği ya da kullanımından tüketicinin elde ettiği kazanç ile o ürünü elde etmek için katlanmış olduğu maliyet arasındaki farktır. </a:t>
            </a:r>
          </a:p>
          <a:p>
            <a:endParaRPr lang="tr-TR" altLang="tr-TR" sz="2400" dirty="0"/>
          </a:p>
          <a:p>
            <a:r>
              <a:rPr lang="tr-TR" altLang="tr-TR" sz="2400" dirty="0"/>
              <a:t>Ürünün performansı tüketicinin beklentisinin gerisindeyse tatminsizlik; uyumluysa tatmin; üstündeyse memnuniyet oluşur. </a:t>
            </a:r>
          </a:p>
        </p:txBody>
      </p:sp>
    </p:spTree>
    <p:extLst>
      <p:ext uri="{BB962C8B-B14F-4D97-AF65-F5344CB8AC3E}">
        <p14:creationId xmlns:p14="http://schemas.microsoft.com/office/powerpoint/2010/main" val="2344782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>
            <a:extLst>
              <a:ext uri="{FF2B5EF4-FFF2-40B4-BE49-F238E27FC236}">
                <a16:creationId xmlns:a16="http://schemas.microsoft.com/office/drawing/2014/main" id="{6A414398-62A5-4E18-AB6C-7C2D1E114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494" y="671875"/>
            <a:ext cx="8596668" cy="1320800"/>
          </a:xfrm>
        </p:spPr>
        <p:txBody>
          <a:bodyPr/>
          <a:lstStyle/>
          <a:p>
            <a:pPr eaLnBrk="1" hangingPunct="1"/>
            <a:r>
              <a:rPr lang="tr-TR" altLang="tr-TR" b="1" dirty="0"/>
              <a:t>Kalite?</a:t>
            </a:r>
          </a:p>
        </p:txBody>
      </p:sp>
      <p:sp>
        <p:nvSpPr>
          <p:cNvPr id="13315" name="2 İçerik Yer Tutucusu">
            <a:extLst>
              <a:ext uri="{FF2B5EF4-FFF2-40B4-BE49-F238E27FC236}">
                <a16:creationId xmlns:a16="http://schemas.microsoft.com/office/drawing/2014/main" id="{1B7EAC3E-7A56-4E66-AD81-B9E4A29F3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864" y="1659213"/>
            <a:ext cx="8596668" cy="3880773"/>
          </a:xfrm>
        </p:spPr>
        <p:txBody>
          <a:bodyPr/>
          <a:lstStyle/>
          <a:p>
            <a:pPr eaLnBrk="1" hangingPunct="1"/>
            <a:r>
              <a:rPr lang="tr-TR" altLang="tr-TR" dirty="0"/>
              <a:t>Kalite hatalardan arınmadır. </a:t>
            </a:r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/>
              <a:t>Ürünün </a:t>
            </a:r>
            <a:r>
              <a:rPr lang="tr-TR" altLang="tr-TR" dirty="0" err="1" smtClean="0"/>
              <a:t>değeryle</a:t>
            </a:r>
            <a:r>
              <a:rPr lang="tr-TR" altLang="tr-TR" dirty="0" smtClean="0"/>
              <a:t> </a:t>
            </a:r>
            <a:r>
              <a:rPr lang="tr-TR" altLang="tr-TR" dirty="0"/>
              <a:t>yakından ilgilidir.</a:t>
            </a:r>
          </a:p>
        </p:txBody>
      </p:sp>
      <p:sp>
        <p:nvSpPr>
          <p:cNvPr id="4" name="1 Başlık">
            <a:extLst>
              <a:ext uri="{FF2B5EF4-FFF2-40B4-BE49-F238E27FC236}">
                <a16:creationId xmlns:a16="http://schemas.microsoft.com/office/drawing/2014/main" id="{5569699A-96F1-49BF-B952-F80825F03E66}"/>
              </a:ext>
            </a:extLst>
          </p:cNvPr>
          <p:cNvSpPr txBox="1">
            <a:spLocks/>
          </p:cNvSpPr>
          <p:nvPr/>
        </p:nvSpPr>
        <p:spPr>
          <a:xfrm>
            <a:off x="372534" y="3352296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altLang="tr-TR" b="1" dirty="0"/>
              <a:t>Tüketici?</a:t>
            </a:r>
            <a:endParaRPr lang="tr-TR" altLang="tr-TR" dirty="0"/>
          </a:p>
        </p:txBody>
      </p:sp>
      <p:sp>
        <p:nvSpPr>
          <p:cNvPr id="5" name="2 İçerik Yer Tutucusu">
            <a:extLst>
              <a:ext uri="{FF2B5EF4-FFF2-40B4-BE49-F238E27FC236}">
                <a16:creationId xmlns:a16="http://schemas.microsoft.com/office/drawing/2014/main" id="{AF7BF4D4-BCDC-4247-966C-FC7D27D4310D}"/>
              </a:ext>
            </a:extLst>
          </p:cNvPr>
          <p:cNvSpPr txBox="1">
            <a:spLocks/>
          </p:cNvSpPr>
          <p:nvPr/>
        </p:nvSpPr>
        <p:spPr>
          <a:xfrm>
            <a:off x="302864" y="4378456"/>
            <a:ext cx="1086812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tr-TR" dirty="0"/>
              <a:t>Bir mal ya da hizmet satın alma kararı veren ve bunun karşılığında bir bedel ödeyerek bu şekilde işletmeleri finanse eden kişilerdir.</a:t>
            </a:r>
          </a:p>
          <a:p>
            <a:pPr>
              <a:defRPr/>
            </a:pPr>
            <a:r>
              <a:rPr lang="tr-TR" dirty="0"/>
              <a:t> İşletmenin amacı gereksinimleri karşılanmış tüketiciler yaratmak ve onları muhafaza etmektir. </a:t>
            </a:r>
          </a:p>
          <a:p>
            <a:pPr>
              <a:defRPr/>
            </a:pPr>
            <a:r>
              <a:rPr lang="tr-TR" dirty="0"/>
              <a:t>Karlılık bir işletme hedefi değil, başarının sonucudur. Tatmin olmuş müşteri bunun karşılığını uygun bir fiyatla ödeyecektir.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>
            <a:extLst>
              <a:ext uri="{FF2B5EF4-FFF2-40B4-BE49-F238E27FC236}">
                <a16:creationId xmlns:a16="http://schemas.microsoft.com/office/drawing/2014/main" id="{2C795036-B407-49D4-95F9-81EA6FDF3743}"/>
              </a:ext>
            </a:extLst>
          </p:cNvPr>
          <p:cNvSpPr txBox="1">
            <a:spLocks/>
          </p:cNvSpPr>
          <p:nvPr/>
        </p:nvSpPr>
        <p:spPr>
          <a:xfrm>
            <a:off x="914708" y="1942013"/>
            <a:ext cx="8596668" cy="63778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altLang="tr-TR" b="1" dirty="0"/>
              <a:t>Pazar?</a:t>
            </a:r>
            <a:endParaRPr lang="tr-TR" altLang="tr-TR" dirty="0"/>
          </a:p>
        </p:txBody>
      </p:sp>
      <p:sp>
        <p:nvSpPr>
          <p:cNvPr id="7" name="2 İçerik Yer Tutucusu">
            <a:extLst>
              <a:ext uri="{FF2B5EF4-FFF2-40B4-BE49-F238E27FC236}">
                <a16:creationId xmlns:a16="http://schemas.microsoft.com/office/drawing/2014/main" id="{0D00FF84-3025-4522-B9E0-D209ABE3C5CB}"/>
              </a:ext>
            </a:extLst>
          </p:cNvPr>
          <p:cNvSpPr txBox="1">
            <a:spLocks/>
          </p:cNvSpPr>
          <p:nvPr/>
        </p:nvSpPr>
        <p:spPr>
          <a:xfrm>
            <a:off x="816177" y="2982126"/>
            <a:ext cx="8596668" cy="1873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dirty="0"/>
              <a:t>Alıcılarla satıcıları bir araya getiren bir yerdir. </a:t>
            </a:r>
          </a:p>
          <a:p>
            <a:endParaRPr lang="tr-TR" altLang="tr-TR" dirty="0"/>
          </a:p>
          <a:p>
            <a:r>
              <a:rPr lang="tr-TR" altLang="tr-TR" dirty="0"/>
              <a:t>Ancak genelde üreticiler açısından ele alınır ve tüketicileri ifade etmekte kullanılır.</a:t>
            </a:r>
          </a:p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483048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FBDFE0-D84F-46F4-9407-A49BADD38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41745"/>
            <a:ext cx="9926011" cy="5135419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Sonuç olarak pazarlama, işletmenin faaliyet gösterdiği piyasadaki tüketicilerin </a:t>
            </a:r>
            <a:r>
              <a:rPr lang="tr-TR" sz="2800" b="1" dirty="0"/>
              <a:t>isteklerini, ihtiyaçlarını </a:t>
            </a:r>
            <a:r>
              <a:rPr lang="tr-TR" sz="2800" dirty="0"/>
              <a:t>tespit etmesi ve piyasadaki </a:t>
            </a:r>
            <a:r>
              <a:rPr lang="tr-TR" sz="2800" b="1" dirty="0">
                <a:solidFill>
                  <a:srgbClr val="FF0000"/>
                </a:solidFill>
              </a:rPr>
              <a:t>fırsatları kendi lehine </a:t>
            </a:r>
            <a:r>
              <a:rPr lang="tr-TR" sz="2800" dirty="0"/>
              <a:t>dönüştürmek için </a:t>
            </a:r>
            <a:r>
              <a:rPr lang="tr-TR" sz="2800" b="1" dirty="0"/>
              <a:t>ürün veya hizmet üretmesi</a:t>
            </a:r>
            <a:r>
              <a:rPr lang="tr-TR" sz="2800" dirty="0"/>
              <a:t>, bunları piyasa koşullarına göre </a:t>
            </a:r>
            <a:r>
              <a:rPr lang="tr-TR" sz="2800" b="1" dirty="0">
                <a:solidFill>
                  <a:srgbClr val="00B0F0"/>
                </a:solidFill>
              </a:rPr>
              <a:t>fiyatlandırması, uygun dağıtım kanallarını kullanarak ve tutundurma</a:t>
            </a:r>
            <a:r>
              <a:rPr lang="tr-TR" sz="2800" dirty="0"/>
              <a:t> çalışmaları yaparak tüketici ile buluşturması ve tüketiciyi ikna ederek </a:t>
            </a:r>
            <a:r>
              <a:rPr lang="tr-TR" sz="2800" b="1" dirty="0">
                <a:solidFill>
                  <a:srgbClr val="FF0000"/>
                </a:solidFill>
              </a:rPr>
              <a:t>satış yapması, satış sonrasında </a:t>
            </a:r>
            <a:r>
              <a:rPr lang="tr-TR" sz="2800" dirty="0"/>
              <a:t>ise geri bildirim kanalları ile memnuniyeti yada memnuniyetsizliği ölçmesini sağlayan </a:t>
            </a:r>
            <a:r>
              <a:rPr lang="tr-TR" sz="4000" b="1" dirty="0"/>
              <a:t>süreç</a:t>
            </a:r>
            <a:r>
              <a:rPr lang="tr-TR" sz="2800" dirty="0"/>
              <a:t> olarak tanımlanabilir. </a:t>
            </a:r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8113BD7D-AA95-466D-9BF0-F2E13206EF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0037" y="4466214"/>
            <a:ext cx="3796433" cy="2202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345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FBDFE0-D84F-46F4-9407-A49BADD38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41745"/>
            <a:ext cx="10224655" cy="51354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b="1" dirty="0"/>
              <a:t>TURİZM PAZARLAMASININ TANIMI</a:t>
            </a:r>
            <a:endParaRPr lang="tr-TR" sz="2800" dirty="0"/>
          </a:p>
          <a:p>
            <a:pPr marL="0" indent="0" algn="ctr">
              <a:buNone/>
            </a:pPr>
            <a:endParaRPr lang="tr-TR" sz="2800" dirty="0"/>
          </a:p>
          <a:p>
            <a:pPr marL="0" indent="0" algn="ctr">
              <a:buNone/>
            </a:pPr>
            <a:r>
              <a:rPr lang="tr-TR" sz="2800" dirty="0"/>
              <a:t>Bir turistik destinasyonun ya da turizm işletmesinin </a:t>
            </a:r>
            <a:r>
              <a:rPr lang="tr-TR" sz="2800" b="1" dirty="0">
                <a:solidFill>
                  <a:srgbClr val="FF0000"/>
                </a:solidFill>
              </a:rPr>
              <a:t>en yüksek kazanç elde etme </a:t>
            </a:r>
            <a:r>
              <a:rPr lang="tr-TR" sz="2800" dirty="0"/>
              <a:t>hedefine uygun olarak, turizm ürününün </a:t>
            </a:r>
            <a:r>
              <a:rPr lang="tr-TR" sz="2800" b="1" dirty="0">
                <a:solidFill>
                  <a:srgbClr val="00B0F0"/>
                </a:solidFill>
              </a:rPr>
              <a:t>pazarda iyi bir yer </a:t>
            </a:r>
            <a:r>
              <a:rPr lang="tr-TR" sz="2800" dirty="0"/>
              <a:t>almasını sağlamak amacı ile </a:t>
            </a:r>
            <a:r>
              <a:rPr lang="tr-TR" sz="2800" b="1" dirty="0">
                <a:solidFill>
                  <a:srgbClr val="00B050"/>
                </a:solidFill>
              </a:rPr>
              <a:t>turizm talebinin</a:t>
            </a:r>
            <a:r>
              <a:rPr lang="tr-TR" sz="2800" dirty="0"/>
              <a:t> özelliklerini de dikkate alarak turistik ürünle ilgili araştırma, tahmin ve seçim yapmayı hedefleyen ve bu konularda alınacak kararlarla ilgili bir yönetim felsefesidir.</a:t>
            </a:r>
          </a:p>
          <a:p>
            <a:pPr algn="ctr"/>
            <a:endParaRPr lang="tr-TR" sz="2800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8113BD7D-AA95-466D-9BF0-F2E13206EF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0037" y="4466214"/>
            <a:ext cx="3796433" cy="2202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135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4BAAAE3-2F95-4666-83AB-7A9748515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694" y="935083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Kaynakça</a:t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Unvan 1">
            <a:extLst>
              <a:ext uri="{FF2B5EF4-FFF2-40B4-BE49-F238E27FC236}">
                <a16:creationId xmlns:a16="http://schemas.microsoft.com/office/drawing/2014/main" id="{84BAAAE3-2F95-4666-83AB-7A974851554E}"/>
              </a:ext>
            </a:extLst>
          </p:cNvPr>
          <p:cNvSpPr txBox="1">
            <a:spLocks/>
          </p:cNvSpPr>
          <p:nvPr/>
        </p:nvSpPr>
        <p:spPr>
          <a:xfrm>
            <a:off x="718694" y="2672443"/>
            <a:ext cx="9583546" cy="318842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2400" b="1" dirty="0" smtClean="0"/>
              <a:t>Nazmi Kozak, Turizm Pazarlaması, Detay Yayıncılık</a:t>
            </a:r>
          </a:p>
          <a:p>
            <a:endParaRPr lang="tr-TR" sz="2400" b="1" dirty="0"/>
          </a:p>
          <a:p>
            <a:r>
              <a:rPr lang="tr-TR" sz="2400" b="1" dirty="0" smtClean="0"/>
              <a:t/>
            </a:r>
            <a:br>
              <a:rPr lang="tr-TR" sz="2400" b="1" dirty="0" smtClean="0"/>
            </a:br>
            <a:r>
              <a:rPr lang="tr-TR" sz="2400" b="1" dirty="0" smtClean="0"/>
              <a:t>Bahattin </a:t>
            </a:r>
            <a:r>
              <a:rPr lang="tr-TR" sz="2400" b="1" dirty="0" err="1" smtClean="0"/>
              <a:t>Rızaoğlu</a:t>
            </a:r>
            <a:r>
              <a:rPr lang="tr-TR" sz="2400" b="1" dirty="0" smtClean="0"/>
              <a:t>, </a:t>
            </a:r>
            <a:r>
              <a:rPr lang="tr-TR" sz="2400" b="1" dirty="0"/>
              <a:t>Turizm Pazarlaması, Detay </a:t>
            </a:r>
            <a:r>
              <a:rPr lang="tr-TR" sz="2400" b="1" dirty="0" smtClean="0"/>
              <a:t>Yayıncılık</a:t>
            </a:r>
          </a:p>
          <a:p>
            <a:endParaRPr lang="tr-TR" sz="2400" b="1" dirty="0" smtClean="0"/>
          </a:p>
          <a:p>
            <a:endParaRPr lang="tr-TR" sz="2400" b="1" dirty="0"/>
          </a:p>
          <a:p>
            <a:r>
              <a:rPr lang="tr-TR" sz="2400" b="1" dirty="0" smtClean="0"/>
              <a:t>Hacıoğlu Necdet, </a:t>
            </a:r>
            <a:r>
              <a:rPr lang="tr-TR" sz="2400" b="1" dirty="0"/>
              <a:t>Turizm Pazarlaması, </a:t>
            </a:r>
            <a:r>
              <a:rPr lang="tr-TR" sz="2400" b="1" dirty="0" smtClean="0"/>
              <a:t>Nobel </a:t>
            </a:r>
            <a:r>
              <a:rPr lang="tr-TR" sz="2400" b="1" dirty="0"/>
              <a:t>Yayıncılık</a:t>
            </a:r>
          </a:p>
          <a:p>
            <a:endParaRPr lang="tr-TR" sz="2400" b="1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36548730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249</TotalTime>
  <Words>384</Words>
  <Application>Microsoft Office PowerPoint</Application>
  <PresentationFormat>Geniş ekran</PresentationFormat>
  <Paragraphs>36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Yüzeyler</vt:lpstr>
      <vt:lpstr>TURİZM PAZARLAMASI</vt:lpstr>
      <vt:lpstr>PowerPoint Sunusu</vt:lpstr>
      <vt:lpstr>Değişim?</vt:lpstr>
      <vt:lpstr>PowerPoint Sunusu</vt:lpstr>
      <vt:lpstr>Kalite?</vt:lpstr>
      <vt:lpstr>PowerPoint Sunusu</vt:lpstr>
      <vt:lpstr>PowerPoint Sunusu</vt:lpstr>
      <vt:lpstr>PowerPoint Sunusu</vt:lpstr>
      <vt:lpstr>Kaynakça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TURİZM PAZARLAMASI</dc:title>
  <dc:creator>Fuat Atasoy</dc:creator>
  <cp:lastModifiedBy>Fuat Atasoy</cp:lastModifiedBy>
  <cp:revision>32</cp:revision>
  <dcterms:created xsi:type="dcterms:W3CDTF">2019-02-18T10:31:28Z</dcterms:created>
  <dcterms:modified xsi:type="dcterms:W3CDTF">2019-05-01T17:10:50Z</dcterms:modified>
</cp:coreProperties>
</file>