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2"/>
  </p:notesMasterIdLst>
  <p:handoutMasterIdLst>
    <p:handoutMasterId r:id="rId13"/>
  </p:handoutMasterIdLst>
  <p:sldIdLst>
    <p:sldId id="672" r:id="rId4"/>
    <p:sldId id="675" r:id="rId5"/>
    <p:sldId id="676" r:id="rId6"/>
    <p:sldId id="677" r:id="rId7"/>
    <p:sldId id="678" r:id="rId8"/>
    <p:sldId id="679" r:id="rId9"/>
    <p:sldId id="680" r:id="rId10"/>
    <p:sldId id="68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4CA"/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782855" y="1973611"/>
            <a:ext cx="7520222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GGY429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s-ES" sz="3200" b="1" dirty="0"/>
              <a:t>Tesis </a:t>
            </a:r>
            <a:r>
              <a:rPr lang="es-ES" sz="3200" b="1" dirty="0" smtClean="0"/>
              <a:t>Programlama</a:t>
            </a:r>
            <a:r>
              <a:rPr lang="tr-TR" sz="3200" b="1" dirty="0" smtClean="0"/>
              <a:t> v</a:t>
            </a:r>
            <a:r>
              <a:rPr lang="es-ES" sz="3200" b="1" dirty="0" smtClean="0"/>
              <a:t>e </a:t>
            </a:r>
            <a:r>
              <a:rPr lang="es-ES" sz="3200" b="1" dirty="0"/>
              <a:t>Tasarımına Giriş</a:t>
            </a:r>
            <a:endParaRPr lang="tr-TR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60902" y="25898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2"/>
            <a:ext cx="755747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Her alanda olduğu gibi bilgisayarların Tesis Yönetiminde kullanımı sonucunda geliştirilen ‘’ Bilgisayar Destekli Tesis Yönetimi’’ (</a:t>
            </a:r>
            <a:r>
              <a:rPr lang="tr-TR" sz="2000" dirty="0" err="1" smtClean="0"/>
              <a:t>Computer-Aided</a:t>
            </a:r>
            <a:r>
              <a:rPr lang="tr-TR" sz="2000" dirty="0" smtClean="0"/>
              <a:t> </a:t>
            </a:r>
            <a:r>
              <a:rPr lang="tr-TR" sz="2000" dirty="0" err="1" smtClean="0"/>
              <a:t>Facility</a:t>
            </a:r>
            <a:r>
              <a:rPr lang="tr-TR" sz="2000" dirty="0" smtClean="0"/>
              <a:t> Management-CAFM) sistemleri vazgeçilmez yönetim araçlarından biri olmaya başlamıştır</a:t>
            </a:r>
            <a:r>
              <a:rPr lang="tr-TR" sz="2000" dirty="0"/>
              <a:t> </a:t>
            </a:r>
            <a:r>
              <a:rPr lang="tr-TR" sz="2000" dirty="0" smtClean="0"/>
              <a:t>(</a:t>
            </a:r>
            <a:r>
              <a:rPr lang="tr-TR" sz="2000" dirty="0"/>
              <a:t>http://</a:t>
            </a:r>
            <a:r>
              <a:rPr lang="tr-TR" sz="2000" dirty="0" smtClean="0"/>
              <a:t>www.eksprestesisyonetim.com).</a:t>
            </a:r>
            <a:endParaRPr lang="tr-TR" sz="20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95192" y="21326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2"/>
            <a:ext cx="755747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Bugünün işletmeleri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iş sürecini geliştirme,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toplam kalite yönetimi,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kıyaslama,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DKK (</a:t>
            </a:r>
            <a:r>
              <a:rPr lang="tr-TR" sz="2000" dirty="0" err="1" smtClean="0"/>
              <a:t>outsourcing</a:t>
            </a:r>
            <a:r>
              <a:rPr lang="tr-TR" sz="2000" dirty="0" smtClean="0"/>
              <a:t>) uygulamalarında CAFM sistemlerini etkin bi</a:t>
            </a:r>
            <a:r>
              <a:rPr lang="tr-TR" sz="2000" spc="-50" dirty="0" smtClean="0"/>
              <a:t>çimde kullanmaktadır.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83396" y="16754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3"/>
            <a:ext cx="75574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Tesis yönetiminin 5 amacı vardır.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/>
              <a:t>Bazı yol ve yöntemlerle işi mümkün kılmak.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/>
              <a:t>Maliyeti de içeren etkin bir yoldan işi kolaylaştırmak.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/>
              <a:t>Değişken kanunlar sonucu oluşan yasal düzenlemelere uymak.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/>
              <a:t>Organizasyonu pozitif etkileyerek, pazarda daha yüksek başarı sağlamak.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/>
              <a:t>İletişim şartlarının geliştirilerek organizasyonun verimliliğini arttırmak.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15081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83762" y="22469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3"/>
            <a:ext cx="75574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Tesis yönetiminde bilgisayar destekli tesis yönetimi sistemleri aşağıdaki gibidir: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CAFM (</a:t>
            </a:r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Aided</a:t>
            </a:r>
            <a:r>
              <a:rPr lang="tr-TR" sz="2000" dirty="0" smtClean="0"/>
              <a:t> </a:t>
            </a:r>
            <a:r>
              <a:rPr lang="tr-TR" sz="2000" dirty="0" err="1" smtClean="0"/>
              <a:t>Facility</a:t>
            </a:r>
            <a:r>
              <a:rPr lang="tr-TR" sz="2000" dirty="0" smtClean="0"/>
              <a:t> Management): Tesisle İlgili verilerin hem ilişkisel hem de yapısal olarak güncel tutularak, tesisle ilgili teknik çizim ve krokilerin entegrasyonun sağlanması.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CIFM (</a:t>
            </a:r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Integrated</a:t>
            </a:r>
            <a:r>
              <a:rPr lang="tr-TR" sz="2000" dirty="0" smtClean="0"/>
              <a:t> </a:t>
            </a:r>
            <a:r>
              <a:rPr lang="tr-TR" sz="2000" dirty="0" err="1" smtClean="0"/>
              <a:t>Facility</a:t>
            </a:r>
            <a:r>
              <a:rPr lang="tr-TR" sz="2000" dirty="0" smtClean="0"/>
              <a:t> Management): </a:t>
            </a:r>
            <a:r>
              <a:rPr lang="tr-TR" sz="2000" dirty="0" err="1" smtClean="0"/>
              <a:t>CAFM’deki</a:t>
            </a:r>
            <a:r>
              <a:rPr lang="tr-TR" sz="2000" dirty="0" smtClean="0"/>
              <a:t> verilerin raporlanması, analiz edilmesi, yöneticilere servis edilmesi, tesisin karakteristik verilerinin oluşturulması, en doğrusu veri madenciliğine hazır tutulmasıdır.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940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95192" y="21326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2"/>
            <a:ext cx="755747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Tesis yönetiminde bilgisayar destekli tesis yönetimi sistemleri aşağıdaki gibidir: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/>
              <a:t>CMMS (</a:t>
            </a:r>
            <a:r>
              <a:rPr lang="tr-TR" sz="2000" dirty="0" err="1" smtClean="0"/>
              <a:t>Computerized</a:t>
            </a:r>
            <a:r>
              <a:rPr lang="tr-TR" sz="2000" dirty="0" smtClean="0"/>
              <a:t> </a:t>
            </a:r>
            <a:r>
              <a:rPr lang="tr-TR" sz="2000" dirty="0" err="1" smtClean="0"/>
              <a:t>Maintenance</a:t>
            </a:r>
            <a:r>
              <a:rPr lang="tr-TR" sz="2000" dirty="0" smtClean="0"/>
              <a:t> Management </a:t>
            </a:r>
            <a:r>
              <a:rPr lang="tr-TR" sz="2000" dirty="0" err="1" smtClean="0"/>
              <a:t>System</a:t>
            </a:r>
            <a:r>
              <a:rPr lang="tr-TR" sz="2000" dirty="0" smtClean="0"/>
              <a:t>): Endüstriyel olarak bakım/onarım işlerinin bilgisayar kullanılarak izlenmesi, yürütülmesi, kontrolü ve planlaması için amacıyla işletmelerin ihtiyaçlarına cevap verebilecek nitelikte hazırlanan yazılım ve donanımların kullanılmasıdır.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375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83395" y="167549"/>
            <a:ext cx="6356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200" b="1" dirty="0">
                <a:solidFill>
                  <a:schemeClr val="tx2"/>
                </a:solidFill>
              </a:rPr>
              <a:t>Tesis Yönetiminde Tasarım ve Programlamanın Temel İlkeleri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8" y="1311283"/>
            <a:ext cx="75574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Tesis Yönetiminde Programlama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Yönetilen tesisin hacmine göre değişim göstermekle birlikte, bu sistemlerin entegrasyonu 2-12 hafta kadar bir zaman almaktadır. Yatırımın geri dönüşümü 3-6 ay arası olarak ön görülmektedir. Sistemler ve programlar yöneticilere </a:t>
            </a:r>
            <a:r>
              <a:rPr lang="tr-TR" sz="2000" dirty="0" err="1" smtClean="0"/>
              <a:t>maliyeteerde</a:t>
            </a:r>
            <a:r>
              <a:rPr lang="tr-TR" sz="2000" dirty="0" smtClean="0"/>
              <a:t> azalma, planlamanın kolaylığı, anlaşılır </a:t>
            </a:r>
            <a:r>
              <a:rPr lang="tr-TR" sz="2000" dirty="0" err="1" smtClean="0"/>
              <a:t>arayüzler</a:t>
            </a:r>
            <a:r>
              <a:rPr lang="tr-TR" sz="2000" dirty="0" smtClean="0"/>
              <a:t>, güvenlik ve kalite artışı sağlaması beklenmektedir.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604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82858" y="967635"/>
            <a:ext cx="755747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400" b="1" dirty="0" smtClean="0"/>
              <a:t>Kaynaklar</a:t>
            </a:r>
            <a:endParaRPr lang="tr-TR" sz="1400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/>
              <a:t>Bon, R., 1994. Ten </a:t>
            </a:r>
            <a:r>
              <a:rPr lang="tr-TR" sz="1400" dirty="0" err="1"/>
              <a:t>Principles</a:t>
            </a:r>
            <a:r>
              <a:rPr lang="tr-TR" sz="1400" dirty="0"/>
              <a:t> of </a:t>
            </a:r>
            <a:r>
              <a:rPr lang="tr-TR" sz="1400" dirty="0" err="1"/>
              <a:t>Corporate</a:t>
            </a:r>
            <a:r>
              <a:rPr lang="tr-TR" sz="1400" dirty="0"/>
              <a:t> Real </a:t>
            </a:r>
            <a:r>
              <a:rPr lang="tr-TR" sz="1400" dirty="0" err="1"/>
              <a:t>Estate</a:t>
            </a:r>
            <a:r>
              <a:rPr lang="tr-TR" sz="1400" dirty="0"/>
              <a:t> Management. </a:t>
            </a:r>
            <a:r>
              <a:rPr lang="tr-TR" sz="1400" dirty="0" err="1"/>
              <a:t>Facilities</a:t>
            </a:r>
            <a:r>
              <a:rPr lang="tr-TR" sz="1400" dirty="0"/>
              <a:t>, 12(5): 9-10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Hall</a:t>
            </a:r>
            <a:r>
              <a:rPr lang="tr-TR" sz="1400" dirty="0"/>
              <a:t>, D.J., 2016. </a:t>
            </a:r>
            <a:r>
              <a:rPr lang="tr-TR" sz="1400" dirty="0" err="1"/>
              <a:t>Architectural</a:t>
            </a:r>
            <a:r>
              <a:rPr lang="tr-TR" sz="1400" dirty="0"/>
              <a:t> </a:t>
            </a:r>
            <a:r>
              <a:rPr lang="tr-TR" sz="1400" dirty="0" err="1"/>
              <a:t>Graphic</a:t>
            </a:r>
            <a:r>
              <a:rPr lang="tr-TR" sz="1400" dirty="0"/>
              <a:t> </a:t>
            </a:r>
            <a:r>
              <a:rPr lang="tr-TR" sz="1400" dirty="0" err="1"/>
              <a:t>Standards</a:t>
            </a:r>
            <a:r>
              <a:rPr lang="tr-TR" sz="1400" dirty="0"/>
              <a:t>, 12th Edition,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American</a:t>
            </a:r>
            <a:r>
              <a:rPr lang="tr-TR" sz="1400" dirty="0"/>
              <a:t> </a:t>
            </a:r>
            <a:r>
              <a:rPr lang="tr-TR" sz="1400" dirty="0" err="1"/>
              <a:t>Institute</a:t>
            </a:r>
            <a:r>
              <a:rPr lang="tr-TR" sz="1400" dirty="0"/>
              <a:t> of </a:t>
            </a:r>
            <a:r>
              <a:rPr lang="tr-TR" sz="1400" dirty="0" err="1"/>
              <a:t>Architects</a:t>
            </a:r>
            <a:r>
              <a:rPr lang="tr-TR" sz="1400" dirty="0"/>
              <a:t>, John </a:t>
            </a:r>
            <a:r>
              <a:rPr lang="tr-TR" sz="1400" dirty="0" err="1"/>
              <a:t>Wiley</a:t>
            </a:r>
            <a:r>
              <a:rPr lang="tr-TR" sz="1400" dirty="0"/>
              <a:t> &amp; </a:t>
            </a:r>
            <a:r>
              <a:rPr lang="tr-TR" sz="1400" dirty="0" err="1"/>
              <a:t>Sons</a:t>
            </a:r>
            <a:r>
              <a:rPr lang="tr-TR" sz="1400" dirty="0"/>
              <a:t>, USA.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Neufert</a:t>
            </a:r>
            <a:r>
              <a:rPr lang="tr-TR" sz="1400" dirty="0"/>
              <a:t>, E., 2016. Yapı Tasarımı, Beta Yayınları, Ankara, </a:t>
            </a:r>
            <a:r>
              <a:rPr lang="tr-TR" sz="1400" dirty="0" err="1"/>
              <a:t>Turkey</a:t>
            </a:r>
            <a:r>
              <a:rPr lang="tr-TR" sz="14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Preiser</a:t>
            </a:r>
            <a:r>
              <a:rPr lang="tr-TR" sz="1400" dirty="0"/>
              <a:t>, W.F.E. 2016. Professional </a:t>
            </a:r>
            <a:r>
              <a:rPr lang="tr-TR" sz="1400" dirty="0" err="1"/>
              <a:t>Practice</a:t>
            </a:r>
            <a:r>
              <a:rPr lang="tr-TR" sz="1400" dirty="0"/>
              <a:t> in </a:t>
            </a:r>
            <a:r>
              <a:rPr lang="tr-TR" sz="1400" dirty="0" err="1"/>
              <a:t>Facility</a:t>
            </a:r>
            <a:r>
              <a:rPr lang="tr-TR" sz="1400" dirty="0"/>
              <a:t> Programming. </a:t>
            </a:r>
            <a:r>
              <a:rPr lang="tr-TR" sz="1400" dirty="0" err="1"/>
              <a:t>Routledge</a:t>
            </a:r>
            <a:r>
              <a:rPr lang="tr-TR" sz="1400" dirty="0"/>
              <a:t>. UK.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Roper</a:t>
            </a:r>
            <a:r>
              <a:rPr lang="tr-TR" sz="1400" dirty="0"/>
              <a:t>, K.O. 2014.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Facility</a:t>
            </a:r>
            <a:r>
              <a:rPr lang="tr-TR" sz="1400" dirty="0"/>
              <a:t> Management </a:t>
            </a:r>
            <a:r>
              <a:rPr lang="tr-TR" sz="1400" dirty="0" err="1"/>
              <a:t>Handbook</a:t>
            </a:r>
            <a:r>
              <a:rPr lang="tr-TR" sz="1400" dirty="0"/>
              <a:t>. AMACOM. USA.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Teicholz</a:t>
            </a:r>
            <a:r>
              <a:rPr lang="tr-TR" sz="1400" dirty="0"/>
              <a:t>, E., 2004. </a:t>
            </a:r>
            <a:r>
              <a:rPr lang="tr-TR" sz="1400" dirty="0" err="1"/>
              <a:t>Facility</a:t>
            </a:r>
            <a:r>
              <a:rPr lang="tr-TR" sz="1400" dirty="0"/>
              <a:t> Design </a:t>
            </a:r>
            <a:r>
              <a:rPr lang="tr-TR" sz="1400" dirty="0" err="1"/>
              <a:t>and</a:t>
            </a:r>
            <a:r>
              <a:rPr lang="tr-TR" sz="1400" dirty="0"/>
              <a:t> Management </a:t>
            </a:r>
            <a:r>
              <a:rPr lang="tr-TR" sz="1400" dirty="0" err="1"/>
              <a:t>Handbook</a:t>
            </a:r>
            <a:r>
              <a:rPr lang="tr-TR" sz="1400" dirty="0"/>
              <a:t>, </a:t>
            </a:r>
            <a:r>
              <a:rPr lang="tr-TR" sz="1400" dirty="0" err="1"/>
              <a:t>Hill</a:t>
            </a:r>
            <a:r>
              <a:rPr lang="tr-TR" sz="1400" dirty="0"/>
              <a:t> </a:t>
            </a:r>
            <a:r>
              <a:rPr lang="tr-TR" sz="1400" dirty="0" err="1"/>
              <a:t>McGraw</a:t>
            </a:r>
            <a:r>
              <a:rPr lang="tr-TR" sz="1400" dirty="0"/>
              <a:t>, USA.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/>
              <a:t>Walker</a:t>
            </a:r>
            <a:r>
              <a:rPr lang="tr-TR" sz="1400" dirty="0"/>
              <a:t>, A., 2015. Project Management in Construction, 6th Edition, </a:t>
            </a:r>
            <a:r>
              <a:rPr lang="tr-TR" sz="1400" dirty="0" err="1"/>
              <a:t>Wiley-Blackwell</a:t>
            </a:r>
            <a:r>
              <a:rPr lang="tr-TR" sz="1400" dirty="0"/>
              <a:t>, USA.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5055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17071</TotalTime>
  <Words>458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847</cp:revision>
  <cp:lastPrinted>2016-10-24T07:53:35Z</cp:lastPrinted>
  <dcterms:created xsi:type="dcterms:W3CDTF">2016-09-18T09:35:24Z</dcterms:created>
  <dcterms:modified xsi:type="dcterms:W3CDTF">2020-02-24T08:15:40Z</dcterms:modified>
</cp:coreProperties>
</file>