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0" r:id="rId2"/>
    <p:sldId id="271" r:id="rId3"/>
    <p:sldId id="269" r:id="rId4"/>
    <p:sldId id="262" r:id="rId5"/>
    <p:sldId id="263" r:id="rId6"/>
    <p:sldId id="264" r:id="rId7"/>
    <p:sldId id="265" r:id="rId8"/>
    <p:sldId id="256" r:id="rId9"/>
    <p:sldId id="260" r:id="rId10"/>
    <p:sldId id="257" r:id="rId11"/>
    <p:sldId id="261" r:id="rId12"/>
    <p:sldId id="258" r:id="rId13"/>
    <p:sldId id="259" r:id="rId14"/>
    <p:sldId id="272" r:id="rId15"/>
    <p:sldId id="273" r:id="rId16"/>
    <p:sldId id="27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94F3FB-F02F-40D2-ACA1-1B7E5841EB66}"/>
              </a:ext>
            </a:extLst>
          </p:cNvPr>
          <p:cNvSpPr>
            <a:spLocks noGrp="1"/>
          </p:cNvSpPr>
          <p:nvPr>
            <p:ph type="title"/>
          </p:nvPr>
        </p:nvSpPr>
        <p:spPr>
          <a:xfrm>
            <a:off x="457200" y="692696"/>
            <a:ext cx="8229600" cy="648072"/>
          </a:xfrm>
        </p:spPr>
        <p:txBody>
          <a:bodyPr>
            <a:noAutofit/>
          </a:bodyPr>
          <a:lstStyle/>
          <a:p>
            <a:pPr algn="ctr"/>
            <a:r>
              <a:rPr lang="tr-TR" sz="1400" dirty="0"/>
              <a:t> </a:t>
            </a:r>
            <a:br>
              <a:rPr lang="tr-TR" sz="1400" dirty="0"/>
            </a:br>
            <a:r>
              <a:rPr lang="tr-TR" sz="1400" dirty="0"/>
              <a:t> </a:t>
            </a:r>
            <a:br>
              <a:rPr lang="tr-TR" sz="1400" dirty="0"/>
            </a:br>
            <a:r>
              <a:rPr lang="tr-TR" sz="2400" dirty="0"/>
              <a:t>TFF PROFESYONEL FUTBOLCULARIN STATÜSÜ ve TRANSFERLERİ TALİMATI</a:t>
            </a:r>
          </a:p>
        </p:txBody>
      </p:sp>
      <p:sp>
        <p:nvSpPr>
          <p:cNvPr id="3" name="İçerik Yer Tutucusu 2">
            <a:extLst>
              <a:ext uri="{FF2B5EF4-FFF2-40B4-BE49-F238E27FC236}">
                <a16:creationId xmlns:a16="http://schemas.microsoft.com/office/drawing/2014/main" id="{0BA2514C-CAA7-450E-953E-14BD6FDE3396}"/>
              </a:ext>
            </a:extLst>
          </p:cNvPr>
          <p:cNvSpPr>
            <a:spLocks noGrp="1"/>
          </p:cNvSpPr>
          <p:nvPr>
            <p:ph idx="1"/>
          </p:nvPr>
        </p:nvSpPr>
        <p:spPr>
          <a:xfrm>
            <a:off x="457200" y="1776184"/>
            <a:ext cx="8229600" cy="4389120"/>
          </a:xfrm>
        </p:spPr>
        <p:txBody>
          <a:bodyPr>
            <a:normAutofit fontScale="77500" lnSpcReduction="20000"/>
          </a:bodyPr>
          <a:lstStyle/>
          <a:p>
            <a:r>
              <a:rPr lang="tr-TR" dirty="0"/>
              <a:t>MADDE 5 - AMATÖR FUTBOLCUNUN PROFESYONEL OLMASI </a:t>
            </a:r>
          </a:p>
          <a:p>
            <a:r>
              <a:rPr lang="tr-TR" dirty="0"/>
              <a:t>(1) Amatör bir futbolcu, 15 yaşını doldurmuş olması kaydıyla, bu talimat hükümlerine uygun olarak profesyonel futbolcu statüsünü kazanabilir. 18 yaşın altındaki amatör futbolcuların profesyonel statüye geçişlerinde, adına tescilli oldukları kulübün yazılı muvafakatinin alınması zorunludur. </a:t>
            </a:r>
          </a:p>
          <a:p>
            <a:r>
              <a:rPr lang="tr-TR" dirty="0"/>
              <a:t>(2) Kulüpler, en az 6 ay süre ile kendisinde tescilli olan amatör futbolcuları ile tescil dönemleriyle sınırlı olmaksızın profesyonel sözleşme imzalayabilirler. Profesyonellikten amatörlüğe dönüş yapan futbolcular bu haktan yararlanamazlar.  </a:t>
            </a:r>
          </a:p>
          <a:p>
            <a:r>
              <a:rPr lang="tr-TR" dirty="0"/>
              <a:t>(3) Birinci transfer ve tescil döneminde bir kulüp adına tescili yapılan amatör futbolcuların ikinci transfer ve tescil döneminde profesyonelliğe geçmeleri için futbolcunun yaşına bakılmaksızın, mevcut amatör tescil işleminden kulübü ile karşılıklı olarak vazgeçmeleri zorunludur. </a:t>
            </a:r>
          </a:p>
        </p:txBody>
      </p:sp>
    </p:spTree>
    <p:extLst>
      <p:ext uri="{BB962C8B-B14F-4D97-AF65-F5344CB8AC3E}">
        <p14:creationId xmlns:p14="http://schemas.microsoft.com/office/powerpoint/2010/main" val="844888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buNone/>
            </a:pPr>
            <a:r>
              <a:rPr lang="tr-TR" sz="1600" dirty="0">
                <a:latin typeface="Times New Roman" panose="02020603050405020304" pitchFamily="18" charset="0"/>
                <a:cs typeface="Times New Roman" panose="02020603050405020304" pitchFamily="18" charset="0"/>
              </a:rPr>
              <a:t>MADDE 20 – SÖZLEŞMENİN İBRAZI </a:t>
            </a:r>
          </a:p>
          <a:p>
            <a:pPr marL="342900" indent="-342900" algn="just">
              <a:buAutoNum type="arabicParenBoth"/>
            </a:pPr>
            <a:r>
              <a:rPr lang="tr-TR" sz="2000" dirty="0">
                <a:latin typeface="Times New Roman" panose="02020603050405020304" pitchFamily="18" charset="0"/>
                <a:cs typeface="Times New Roman" panose="02020603050405020304" pitchFamily="18" charset="0"/>
              </a:rPr>
              <a:t>Sözleşmelerin, imzalandıkları transfer ve tescil dönemi içerisinde ilgili kulüp tarafından tescil işlemi için </a:t>
            </a:r>
            <a:r>
              <a:rPr lang="tr-TR" sz="2000" dirty="0" err="1">
                <a:latin typeface="Times New Roman" panose="02020603050405020304" pitchFamily="18" charset="0"/>
                <a:cs typeface="Times New Roman" panose="02020603050405020304" pitchFamily="18" charset="0"/>
              </a:rPr>
              <a:t>TFF’ye</a:t>
            </a:r>
            <a:r>
              <a:rPr lang="tr-TR" sz="2000" dirty="0">
                <a:latin typeface="Times New Roman" panose="02020603050405020304" pitchFamily="18" charset="0"/>
                <a:cs typeface="Times New Roman" panose="02020603050405020304" pitchFamily="18" charset="0"/>
              </a:rPr>
              <a:t> sunulması zorunludur. Futbolcu da aynı sürede sözleşmeyi </a:t>
            </a:r>
            <a:r>
              <a:rPr lang="tr-TR" sz="2000" dirty="0" err="1">
                <a:latin typeface="Times New Roman" panose="02020603050405020304" pitchFamily="18" charset="0"/>
                <a:cs typeface="Times New Roman" panose="02020603050405020304" pitchFamily="18" charset="0"/>
              </a:rPr>
              <a:t>TFF’ye</a:t>
            </a:r>
            <a:r>
              <a:rPr lang="tr-TR" sz="2000" dirty="0">
                <a:latin typeface="Times New Roman" panose="02020603050405020304" pitchFamily="18" charset="0"/>
                <a:cs typeface="Times New Roman" panose="02020603050405020304" pitchFamily="18" charset="0"/>
              </a:rPr>
              <a:t> sunma hakkına sahiptir.  </a:t>
            </a:r>
          </a:p>
          <a:p>
            <a:pPr marL="342900" indent="-342900" algn="just">
              <a:buNone/>
            </a:pPr>
            <a:endParaRPr lang="tr-TR" sz="2000" dirty="0">
              <a:latin typeface="Times New Roman" panose="02020603050405020304" pitchFamily="18" charset="0"/>
              <a:cs typeface="Times New Roman" panose="02020603050405020304" pitchFamily="18" charset="0"/>
            </a:endParaRPr>
          </a:p>
          <a:p>
            <a:pPr algn="just">
              <a:buNone/>
            </a:pPr>
            <a:r>
              <a:rPr lang="tr-TR" sz="2000" dirty="0">
                <a:latin typeface="Times New Roman" panose="02020603050405020304" pitchFamily="18" charset="0"/>
                <a:cs typeface="Times New Roman" panose="02020603050405020304" pitchFamily="18" charset="0"/>
              </a:rPr>
              <a:t>(2) Futbolcu ile mevcut kulübü transfer ve tescil dönemi ile bağlı kalmaksızın sözleşme imzalayabilir. Bu sözleşmenin imza tarihini takip eden ilk transfer ve tescil döneminin sonuna kadar ilgili kulüp tarafından tescil işlemi için </a:t>
            </a:r>
            <a:r>
              <a:rPr lang="tr-TR" sz="2000" dirty="0" err="1">
                <a:latin typeface="Times New Roman" panose="02020603050405020304" pitchFamily="18" charset="0"/>
                <a:cs typeface="Times New Roman" panose="02020603050405020304" pitchFamily="18" charset="0"/>
              </a:rPr>
              <a:t>TFF’ye</a:t>
            </a:r>
            <a:r>
              <a:rPr lang="tr-TR" sz="2000" dirty="0">
                <a:latin typeface="Times New Roman" panose="02020603050405020304" pitchFamily="18" charset="0"/>
                <a:cs typeface="Times New Roman" panose="02020603050405020304" pitchFamily="18" charset="0"/>
              </a:rPr>
              <a:t> sunulması zorunludur. </a:t>
            </a:r>
          </a:p>
          <a:p>
            <a:pPr algn="just">
              <a:buNone/>
            </a:pPr>
            <a:r>
              <a:rPr lang="tr-TR" sz="20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buNone/>
            </a:pPr>
            <a:r>
              <a:rPr lang="tr-TR" sz="2800" dirty="0">
                <a:latin typeface="Times New Roman" panose="02020603050405020304" pitchFamily="18" charset="0"/>
                <a:cs typeface="Times New Roman" panose="02020603050405020304" pitchFamily="18" charset="0"/>
              </a:rPr>
              <a:t>(3) Mevcut kulüp ile imzalanan yeni sözleşmenin tescili esnasında, imzalandığında yürürlükte olan sözleşmenin bakiye süresi ile yeni sözleşmenin süresi birlikte dikkate alınır ve toplam sürenin beş yılı aşması halinde yeni sözleşme, toplamda beş yılı aşmayan kısım için tescil edilir. Ancak, yürürlükte olan sözleşme sezon sonunda sona erecek ise, mevcut kulüple beş yıl süreli olarak yapılan yeni sözleşme tescil edilir. </a:t>
            </a:r>
          </a:p>
          <a:p>
            <a:pPr algn="just">
              <a:buNone/>
            </a:pPr>
            <a:endParaRPr lang="tr-TR" sz="2800" dirty="0">
              <a:latin typeface="Times New Roman" panose="02020603050405020304" pitchFamily="18" charset="0"/>
              <a:cs typeface="Times New Roman" panose="02020603050405020304" pitchFamily="18" charset="0"/>
            </a:endParaRPr>
          </a:p>
          <a:p>
            <a:pPr algn="just">
              <a:buNone/>
            </a:pPr>
            <a:r>
              <a:rPr lang="tr-TR" sz="2800" dirty="0">
                <a:latin typeface="Times New Roman" panose="02020603050405020304" pitchFamily="18" charset="0"/>
                <a:cs typeface="Times New Roman" panose="02020603050405020304" pitchFamily="18" charset="0"/>
              </a:rPr>
              <a:t>(4) Bir futbolcunun aynı sezon için birden fazla kulüp ile sözleşme yapması halinde herhangi bir kulüp adına tescil yapılmaz. Uyuşmazlığın taraflar arasında ilgili transfer ve tescil dönemi içerisinde çözüme kavuşturulamaması halinde futbolcu, ilgili transfer ve tescil döneminin başlangıcından itibaren 12 ay süreyle hiçbir kulüpte oynayamayacağı gibi ikinci sözleşmeyi yapan kulüp hakkında da Futbol Disiplin Talimatı hükümleri uygulanır.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buNone/>
            </a:pPr>
            <a:r>
              <a:rPr lang="tr-TR" dirty="0">
                <a:latin typeface="Times New Roman" panose="02020603050405020304" pitchFamily="18" charset="0"/>
                <a:cs typeface="Times New Roman" panose="02020603050405020304" pitchFamily="18" charset="0"/>
              </a:rPr>
              <a:t>MADDE 21 - ÜCRET  </a:t>
            </a:r>
          </a:p>
          <a:p>
            <a:pPr algn="just">
              <a:buNone/>
            </a:pPr>
            <a:r>
              <a:rPr lang="tr-TR" dirty="0">
                <a:latin typeface="Times New Roman" panose="02020603050405020304" pitchFamily="18" charset="0"/>
                <a:cs typeface="Times New Roman" panose="02020603050405020304" pitchFamily="18" charset="0"/>
              </a:rPr>
              <a:t>Ücret, sözleşmede belirlenmesi zorunlu olan ve futbolcuya aylık asgari ücret tutarının altında olmamak kaydıyla ödenen tutardır.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MADDE 22 - SÖZLEŞMEDEN DOĞAN UYUŞMAZLIKLAR </a:t>
            </a:r>
          </a:p>
          <a:p>
            <a:pPr algn="just">
              <a:buNone/>
            </a:pPr>
            <a:r>
              <a:rPr lang="tr-TR" dirty="0">
                <a:latin typeface="Times New Roman" panose="02020603050405020304" pitchFamily="18" charset="0"/>
                <a:cs typeface="Times New Roman" panose="02020603050405020304" pitchFamily="18" charset="0"/>
              </a:rPr>
              <a:t>Taraflar, yetiştirme tazminatı ve sportif cezaya ilişkin hükümler saklı kalmak kaydıyla, profesyonel futbolcu sözleşmesinden doğan uyuşmazlıkların çözümünde, Uyuşmazlık Çözüm Kurulu’nun yetkisini kabul edip etmemekte serbesttirler.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buNone/>
            </a:pPr>
            <a:r>
              <a:rPr lang="tr-TR" dirty="0">
                <a:latin typeface="Times New Roman" panose="02020603050405020304" pitchFamily="18" charset="0"/>
                <a:cs typeface="Times New Roman" panose="02020603050405020304" pitchFamily="18" charset="0"/>
              </a:rPr>
              <a:t>MADDE 25 - FUTBOLCULARIN YÜKÜMLÜLÜKLERİ </a:t>
            </a:r>
          </a:p>
          <a:p>
            <a:pPr algn="just">
              <a:buNone/>
            </a:pPr>
            <a:r>
              <a:rPr lang="tr-TR" dirty="0">
                <a:latin typeface="Times New Roman" panose="02020603050405020304" pitchFamily="18" charset="0"/>
                <a:cs typeface="Times New Roman" panose="02020603050405020304" pitchFamily="18" charset="0"/>
              </a:rPr>
              <a:t>Futbolcular, profesyonel futbolcu sözleşmesinin kendilerine yükledikleri edimlerin yanı sıra; </a:t>
            </a:r>
          </a:p>
          <a:p>
            <a:pPr algn="just">
              <a:buNone/>
            </a:pPr>
            <a:r>
              <a:rPr lang="tr-TR" dirty="0">
                <a:latin typeface="Times New Roman" panose="02020603050405020304" pitchFamily="18" charset="0"/>
                <a:cs typeface="Times New Roman" panose="02020603050405020304" pitchFamily="18" charset="0"/>
              </a:rPr>
              <a:t>a) Müsabakalara katılmak için kendisi tarafından yapılması gereken işlemleri takip etmek ve tamamlamak, gerekli belgeleri temin etmek, </a:t>
            </a:r>
          </a:p>
          <a:p>
            <a:pPr algn="just">
              <a:buNone/>
            </a:pPr>
            <a:r>
              <a:rPr lang="tr-TR" dirty="0">
                <a:latin typeface="Times New Roman" panose="02020603050405020304" pitchFamily="18" charset="0"/>
                <a:cs typeface="Times New Roman" panose="02020603050405020304" pitchFamily="18" charset="0"/>
              </a:rPr>
              <a:t>b) </a:t>
            </a:r>
            <a:r>
              <a:rPr lang="tr-TR" dirty="0" err="1">
                <a:latin typeface="Times New Roman" panose="02020603050405020304" pitchFamily="18" charset="0"/>
                <a:cs typeface="Times New Roman" panose="02020603050405020304" pitchFamily="18" charset="0"/>
              </a:rPr>
              <a:t>TFF’nin</a:t>
            </a:r>
            <a:r>
              <a:rPr lang="tr-TR" dirty="0">
                <a:latin typeface="Times New Roman" panose="02020603050405020304" pitchFamily="18" charset="0"/>
                <a:cs typeface="Times New Roman" panose="02020603050405020304" pitchFamily="18" charset="0"/>
              </a:rPr>
              <a:t> ve kulübün düzenlediği kurs, ders ve konferanslara katılmak, </a:t>
            </a:r>
          </a:p>
          <a:p>
            <a:pPr algn="just">
              <a:buNone/>
            </a:pPr>
            <a:r>
              <a:rPr lang="tr-TR" dirty="0">
                <a:latin typeface="Times New Roman" panose="02020603050405020304" pitchFamily="18" charset="0"/>
                <a:cs typeface="Times New Roman" panose="02020603050405020304" pitchFamily="18" charset="0"/>
              </a:rPr>
              <a:t>c) Hastalık veya sakatlık nedeni ile alınacak raporlarını, rapor tarihinden itibaren on gün içerisinde kulübüne ve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bildirmek zorundadırlar.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69AA5F-F30F-4229-B387-71A2C162EA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6E75ABD-3FC4-4193-A91B-5DCB7757E786}"/>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MADDE 26 - KARŞILIKLI SONA ERDİRME  </a:t>
            </a:r>
          </a:p>
          <a:p>
            <a:r>
              <a:rPr lang="tr-TR" dirty="0">
                <a:latin typeface="Times New Roman" panose="02020603050405020304" pitchFamily="18" charset="0"/>
                <a:cs typeface="Times New Roman" panose="02020603050405020304" pitchFamily="18" charset="0"/>
              </a:rPr>
              <a:t>Karşılıklı sona erdirmenin kayıtlara işlenebilmesi için buna ilişkin sözleşmenin aşağıda belirtilen belgelerle birlikte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ibrazı zorunludur: </a:t>
            </a:r>
          </a:p>
          <a:p>
            <a:r>
              <a:rPr lang="tr-TR" dirty="0">
                <a:latin typeface="Times New Roman" panose="02020603050405020304" pitchFamily="18" charset="0"/>
                <a:cs typeface="Times New Roman" panose="02020603050405020304" pitchFamily="18" charset="0"/>
              </a:rPr>
              <a:t>a) Kulübü temsile yetkili kişileri belirleyen noter tasdikli imza sirküleri, </a:t>
            </a:r>
          </a:p>
          <a:p>
            <a:r>
              <a:rPr lang="tr-TR" dirty="0">
                <a:latin typeface="Times New Roman" panose="02020603050405020304" pitchFamily="18" charset="0"/>
                <a:cs typeface="Times New Roman" panose="02020603050405020304" pitchFamily="18" charset="0"/>
              </a:rPr>
              <a:t>b) Futbolcunun, imza tarihinden en geç 30 gün önce düzenlenmiş ve ilgili kulüple yapacağı sona erdirme sözleşmesinde kullanılacağına ilişkin açıklamayı da içeren noter tasdikli imza beyannamesi, vekil aracılığı ile imzalanan karşılıklı sona erdirme sözleşmeleri için vekilinin imza beyannamesi.</a:t>
            </a:r>
          </a:p>
        </p:txBody>
      </p:sp>
    </p:spTree>
    <p:extLst>
      <p:ext uri="{BB962C8B-B14F-4D97-AF65-F5344CB8AC3E}">
        <p14:creationId xmlns:p14="http://schemas.microsoft.com/office/powerpoint/2010/main" val="44345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1C366A09-F0B5-4BF0-8DDC-E550AABEAA49}"/>
              </a:ext>
            </a:extLst>
          </p:cNvPr>
          <p:cNvSpPr/>
          <p:nvPr/>
        </p:nvSpPr>
        <p:spPr>
          <a:xfrm>
            <a:off x="251520" y="476672"/>
            <a:ext cx="8640960" cy="5909310"/>
          </a:xfrm>
          <a:prstGeom prst="rect">
            <a:avLst/>
          </a:prstGeom>
        </p:spPr>
        <p:txBody>
          <a:bodyPr wrap="square">
            <a:spAutoFit/>
          </a:bodyPr>
          <a:lstStyle/>
          <a:p>
            <a:pPr algn="just"/>
            <a:r>
              <a:rPr lang="tr-TR" dirty="0">
                <a:latin typeface="Times New Roman" panose="02020603050405020304" pitchFamily="18" charset="0"/>
                <a:cs typeface="Times New Roman" panose="02020603050405020304" pitchFamily="18" charset="0"/>
              </a:rPr>
              <a:t>MADDE 27 - KULÜBÜN FESİH HAKKI </a:t>
            </a:r>
          </a:p>
          <a:p>
            <a:pPr algn="just"/>
            <a:r>
              <a:rPr lang="tr-TR" dirty="0">
                <a:latin typeface="Times New Roman" panose="02020603050405020304" pitchFamily="18" charset="0"/>
                <a:cs typeface="Times New Roman" panose="02020603050405020304" pitchFamily="18" charset="0"/>
              </a:rPr>
              <a:t>(1) Özellikle aşağıdaki haller sözleşmenin feshi için haklı neden teşkil eder: </a:t>
            </a:r>
          </a:p>
          <a:p>
            <a:pPr algn="just"/>
            <a:r>
              <a:rPr lang="tr-TR" dirty="0">
                <a:latin typeface="Times New Roman" panose="02020603050405020304" pitchFamily="18" charset="0"/>
                <a:cs typeface="Times New Roman" panose="02020603050405020304" pitchFamily="18" charset="0"/>
              </a:rPr>
              <a:t>a) Futbolcunun futbol faaliyeti dışında vaki hastalık veya istirahat halinin altı ayı aşması, </a:t>
            </a:r>
          </a:p>
          <a:p>
            <a:pPr algn="just"/>
            <a:r>
              <a:rPr lang="tr-TR" dirty="0">
                <a:latin typeface="Times New Roman" panose="02020603050405020304" pitchFamily="18" charset="0"/>
                <a:cs typeface="Times New Roman" panose="02020603050405020304" pitchFamily="18" charset="0"/>
              </a:rPr>
              <a:t>b) Futbolcunun en az altı ay müddetle kesinleşmiş hak mahrumiyeti veya müsabakadan men cezası almış olması, </a:t>
            </a:r>
          </a:p>
          <a:p>
            <a:pPr algn="just"/>
            <a:r>
              <a:rPr lang="tr-TR" dirty="0">
                <a:latin typeface="Times New Roman" panose="02020603050405020304" pitchFamily="18" charset="0"/>
                <a:cs typeface="Times New Roman" panose="02020603050405020304" pitchFamily="18" charset="0"/>
              </a:rPr>
              <a:t>c) Futbolcunun bu talimatın 25. maddesinde sayılan yükümlülüklerini ağır surette ihlal etmesi, </a:t>
            </a:r>
          </a:p>
          <a:p>
            <a:pPr algn="just"/>
            <a:r>
              <a:rPr lang="tr-TR" dirty="0">
                <a:latin typeface="Times New Roman" panose="02020603050405020304" pitchFamily="18" charset="0"/>
                <a:cs typeface="Times New Roman" panose="02020603050405020304" pitchFamily="18" charset="0"/>
              </a:rPr>
              <a:t>d) Futbolcunun, Futbol Menajerleri ile Çalışma </a:t>
            </a:r>
            <a:r>
              <a:rPr lang="tr-TR" dirty="0" err="1">
                <a:latin typeface="Times New Roman" panose="02020603050405020304" pitchFamily="18" charset="0"/>
                <a:cs typeface="Times New Roman" panose="02020603050405020304" pitchFamily="18" charset="0"/>
              </a:rPr>
              <a:t>Talimatı’na</a:t>
            </a:r>
            <a:r>
              <a:rPr lang="tr-TR" dirty="0">
                <a:latin typeface="Times New Roman" panose="02020603050405020304" pitchFamily="18" charset="0"/>
                <a:cs typeface="Times New Roman" panose="02020603050405020304" pitchFamily="18" charset="0"/>
              </a:rPr>
              <a:t> aykırı davranışları nedeniyle kesinleşmiş en az 4 resmi müsabakadan men cezası almış olması. </a:t>
            </a:r>
          </a:p>
          <a:p>
            <a:pPr algn="just"/>
            <a:r>
              <a:rPr lang="tr-TR" dirty="0">
                <a:latin typeface="Times New Roman" panose="02020603050405020304" pitchFamily="18" charset="0"/>
                <a:cs typeface="Times New Roman" panose="02020603050405020304" pitchFamily="18" charset="0"/>
              </a:rPr>
              <a:t>İlgili kulübün birinci fıkranın “c” bendi dışındaki hükümler uyarınca sözleşmenin derhal fesih hakkını kullanması için yukarıda yazılı hallerin gerçekleşmesinden ve/veya bu durumun öğrenilmesinden itibaren 30 gün içerisinde futbolcuya noterden göndereceği bir ihtarname ile sözleşmenin haklı nedenle feshedildiğini bildirmesi gerekmektedir. İlgili süre geçtikten sonra haklı nedenle fesih hakkı ortadan kalkar. </a:t>
            </a:r>
          </a:p>
          <a:p>
            <a:pPr algn="just"/>
            <a:r>
              <a:rPr lang="tr-TR" dirty="0">
                <a:latin typeface="Times New Roman" panose="02020603050405020304" pitchFamily="18" charset="0"/>
                <a:cs typeface="Times New Roman" panose="02020603050405020304" pitchFamily="18" charset="0"/>
              </a:rPr>
              <a:t> (2) Birinci fıkranın “c” bendi uyarınca futbolcunun ağır surette ihlali bulunması ya da futbolcunun sözleşmeden kaynaklanan edimlerini ifada temerrüde düşmesi halinde, ilgili kulüp sözleşmeyi feshetmek arzusunda ise, futbolcuya noterden keşide edeceği bir ihtarname ile edimini 7 günden az olmamak kaydıyla uygun bir süre içerisinde yerine getirmesini bildirmek zorundadır. Futbolcu, söz konusu mehile rağmen edimlerini yerine getirmediği takdirde, kulüp mehilin sona ermesinden itibaren ancak 7 gün içinde noterden keşide edeceği bir ihtarname ile sözleşmesini feshedebilir. </a:t>
            </a:r>
          </a:p>
        </p:txBody>
      </p:sp>
    </p:spTree>
    <p:extLst>
      <p:ext uri="{BB962C8B-B14F-4D97-AF65-F5344CB8AC3E}">
        <p14:creationId xmlns:p14="http://schemas.microsoft.com/office/powerpoint/2010/main" val="4278565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66070C-B07B-4651-B2F7-722E77C08265}"/>
              </a:ext>
            </a:extLst>
          </p:cNvPr>
          <p:cNvSpPr/>
          <p:nvPr/>
        </p:nvSpPr>
        <p:spPr>
          <a:xfrm>
            <a:off x="107504" y="575348"/>
            <a:ext cx="8928992" cy="6278642"/>
          </a:xfrm>
          <a:prstGeom prst="rect">
            <a:avLst/>
          </a:prstGeom>
        </p:spPr>
        <p:txBody>
          <a:bodyPr wrap="square">
            <a:spAutoFit/>
          </a:bodyPr>
          <a:lstStyle/>
          <a:p>
            <a:pPr algn="just"/>
            <a:r>
              <a:rPr lang="tr-TR" sz="1600" dirty="0"/>
              <a:t>MADDE 28 - FUTBOLCUNUN FESİH HAKKI  </a:t>
            </a:r>
          </a:p>
          <a:p>
            <a:pPr algn="just"/>
            <a:r>
              <a:rPr lang="tr-TR" sz="1600" dirty="0"/>
              <a:t>(1) Kulüp futbolcunun ücretlerini ödemekte temerrüde düştüğü ve/veya futbolcunun sosyal güvenlik haklarını ihlal ettiği takdirde, futbolcu sözleşmesini feshetmek arzusunda ise, kulübüne ve bilgi için </a:t>
            </a:r>
            <a:r>
              <a:rPr lang="tr-TR" sz="1600" dirty="0" err="1"/>
              <a:t>TFF’ye</a:t>
            </a:r>
            <a:r>
              <a:rPr lang="tr-TR" sz="1600" dirty="0"/>
              <a:t> noterden keşide edeceği bir ihtarname ile 30 gün içerisinde ücretinin ödenmesini ve/veya sosyal güvenlik haklarının yerine getirilmesini bildirmek zorundadır. Kulüp, söz konusu mehile rağmen ücretini ödemediği ve/veya sosyal güvenlik haklarını yerine getirmediği takdirde, futbolcu mehilin sona ermesinden itibaren ancak 7 gün içinde sözleşmesini feshedebilir.  </a:t>
            </a:r>
          </a:p>
          <a:p>
            <a:pPr algn="just"/>
            <a:r>
              <a:rPr lang="tr-TR" sz="1600" dirty="0"/>
              <a:t>(2) Kulüp sözleşmeden kaynaklanan diğer edimlerini ifada temerrüde düştüğü takdirde, futbolcu sözleşmesini feshetmek arzusunda ise, kulübe noterden keşide edeceği bir ihtarname ile edimini 7 günden az olmamak kaydıyla uygun bir süre içerisinde yerine getirmesini bildirmek zorundadır. Kulüp, söz konusu mehile rağmen edimlerini yerine getirmediği takdirde, futbolcu mehilin sona ermesinden itibaren ancak 7 gün içinde sözleşmesini feshedebilir. </a:t>
            </a:r>
          </a:p>
          <a:p>
            <a:pPr marL="342900" indent="-342900" algn="just">
              <a:buAutoNum type="arabicParenBoth" startAt="3"/>
            </a:pPr>
            <a:r>
              <a:rPr lang="tr-TR" sz="1600" dirty="0"/>
              <a:t>Yukarıdaki fıkralarda belirtilen süreler futbolcu aleyhine değiştirilemez. </a:t>
            </a:r>
          </a:p>
          <a:p>
            <a:pPr algn="just"/>
            <a:r>
              <a:rPr lang="tr-TR" sz="1600" dirty="0"/>
              <a:t>(4) TFF, kendisine 1. fıkra kapsamında gönderilen ihtarnameyi tebliğ tarihinden itibaren en geç 7 gün içerisinde faks ya da herhangi bir şekilde kulübe bildirir. 1. fıkra kapsamındaki süreler TFF bildirimi ya da noter ihtarından kulübe hangisi daha erken tebliğ edilmiş ise onun tebliği tarihinden itibaren işlemeye başlar.  Ayrıca TFF, kulübe yaptığı bildirimin tarihini gösterir belgeyi ihtarnameyi keşide eden futbolcuya ya da vekiline gönderir.  </a:t>
            </a:r>
          </a:p>
          <a:p>
            <a:pPr algn="just"/>
            <a:r>
              <a:rPr lang="tr-TR" sz="1600" dirty="0"/>
              <a:t>(5) 23 yaş üstü bir profesyonel futbolcu, sezon sonunda, kulübünün oynadığı resmi müsabakaların % 10’undan daha azında görevlendirildiği takdirde sözleşmesini sportif haklı sebeple feshetme hakkına sahip olabilir. Böyle bir fesih, futbolcunun durumu ve somut olayın şartları göz önüne alınarak değerlendirilir.  </a:t>
            </a:r>
          </a:p>
          <a:p>
            <a:pPr algn="just"/>
            <a:r>
              <a:rPr lang="tr-TR" sz="1600" dirty="0"/>
              <a:t>(6) Futbolcu, sportif haklı sebeple feshi kulübünün ilgili sezondaki son müsabakasından itibaren 15 gün içinde yapmak zorundadır.</a:t>
            </a:r>
          </a:p>
          <a:p>
            <a:pPr marL="342900" indent="-342900">
              <a:buAutoNum type="arabicParenBoth" startAt="3"/>
            </a:pPr>
            <a:endParaRPr lang="tr-TR" dirty="0"/>
          </a:p>
        </p:txBody>
      </p:sp>
    </p:spTree>
    <p:extLst>
      <p:ext uri="{BB962C8B-B14F-4D97-AF65-F5344CB8AC3E}">
        <p14:creationId xmlns:p14="http://schemas.microsoft.com/office/powerpoint/2010/main" val="4158943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633037-A535-4F19-9E2A-B7CC0010DB5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22D9650-D355-4725-BFA8-BD6AAA736B04}"/>
              </a:ext>
            </a:extLst>
          </p:cNvPr>
          <p:cNvSpPr>
            <a:spLocks noGrp="1"/>
          </p:cNvSpPr>
          <p:nvPr>
            <p:ph idx="1"/>
          </p:nvPr>
        </p:nvSpPr>
        <p:spPr/>
        <p:txBody>
          <a:bodyPr>
            <a:normAutofit fontScale="92500"/>
          </a:bodyPr>
          <a:lstStyle/>
          <a:p>
            <a:r>
              <a:rPr lang="tr-TR" dirty="0"/>
              <a:t>MADDE 7 – FAAL FUTBOLCULUĞUN SONA ERMESİ </a:t>
            </a:r>
          </a:p>
          <a:p>
            <a:r>
              <a:rPr lang="tr-TR" dirty="0"/>
              <a:t>(1) Sözleşme sürelerinin sonunda faal futbolculuklarını bitiren profesyonel futbolcular ve futbol faaliyetlerine son veren amatör futbolcular TFF nezdinde, son oynadıkları kulüp adına 30 ay süreyle tescilli kalmaya devam ederler.  </a:t>
            </a:r>
          </a:p>
          <a:p>
            <a:r>
              <a:rPr lang="tr-TR" dirty="0"/>
              <a:t>(2) Bu süre, futbolcunun kayıtlı olduğu kulüpte oynadığı son resmi müsabakadan itibaren başlar.  </a:t>
            </a:r>
          </a:p>
          <a:p>
            <a:r>
              <a:rPr lang="tr-TR" dirty="0"/>
              <a:t>(3) Futbolcu bahsi geçen 30 aylık dönem içerisinde yeniden profesyonel futbolcu olarak sözleşme yaptığı takdirde, yeni kulübü işbu talimatın 16. maddesine ve Ek-1 hükümlerine uygun olarak yetiştirme tazminatı ödemekle yükümlüdür. </a:t>
            </a:r>
          </a:p>
        </p:txBody>
      </p:sp>
    </p:spTree>
    <p:extLst>
      <p:ext uri="{BB962C8B-B14F-4D97-AF65-F5344CB8AC3E}">
        <p14:creationId xmlns:p14="http://schemas.microsoft.com/office/powerpoint/2010/main" val="227329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6BC629-5706-41E9-9885-83D4BC916D85}"/>
              </a:ext>
            </a:extLst>
          </p:cNvPr>
          <p:cNvSpPr>
            <a:spLocks noGrp="1"/>
          </p:cNvSpPr>
          <p:nvPr>
            <p:ph type="title"/>
          </p:nvPr>
        </p:nvSpPr>
        <p:spPr>
          <a:xfrm>
            <a:off x="755576" y="260648"/>
            <a:ext cx="8229600" cy="1143000"/>
          </a:xfrm>
        </p:spPr>
        <p:txBody>
          <a:bodyPr/>
          <a:lstStyle/>
          <a:p>
            <a:endParaRPr lang="tr-TR"/>
          </a:p>
        </p:txBody>
      </p:sp>
      <p:sp>
        <p:nvSpPr>
          <p:cNvPr id="3" name="İçerik Yer Tutucusu 2">
            <a:extLst>
              <a:ext uri="{FF2B5EF4-FFF2-40B4-BE49-F238E27FC236}">
                <a16:creationId xmlns:a16="http://schemas.microsoft.com/office/drawing/2014/main" id="{0F740860-EFC6-4D23-A6F6-EC8D95C59950}"/>
              </a:ext>
            </a:extLst>
          </p:cNvPr>
          <p:cNvSpPr>
            <a:spLocks noGrp="1"/>
          </p:cNvSpPr>
          <p:nvPr>
            <p:ph idx="1"/>
          </p:nvPr>
        </p:nvSpPr>
        <p:spPr>
          <a:xfrm>
            <a:off x="251520" y="1792750"/>
            <a:ext cx="8229600" cy="4389120"/>
          </a:xfrm>
        </p:spPr>
        <p:txBody>
          <a:bodyPr>
            <a:normAutofit fontScale="62500" lnSpcReduction="20000"/>
          </a:bodyPr>
          <a:lstStyle/>
          <a:p>
            <a:pPr algn="just">
              <a:buNone/>
            </a:pPr>
            <a:r>
              <a:rPr lang="tr-TR" b="1" dirty="0">
                <a:latin typeface="Times New Roman" panose="02020603050405020304" pitchFamily="18" charset="0"/>
                <a:cs typeface="Times New Roman" panose="02020603050405020304" pitchFamily="18" charset="0"/>
              </a:rPr>
              <a:t>FUTBOLCULARIN TRANSFERİ ve TESCİLİ </a:t>
            </a:r>
          </a:p>
          <a:p>
            <a:pPr algn="just">
              <a:buNone/>
            </a:pPr>
            <a:r>
              <a:rPr lang="tr-TR" b="1" dirty="0">
                <a:latin typeface="Times New Roman" panose="02020603050405020304" pitchFamily="18" charset="0"/>
                <a:cs typeface="Times New Roman" panose="02020603050405020304" pitchFamily="18" charset="0"/>
              </a:rPr>
              <a:t>MADDE 11 – TRANSFER ve TESCİL  </a:t>
            </a:r>
          </a:p>
          <a:p>
            <a:pPr algn="just">
              <a:buNone/>
            </a:pPr>
            <a:r>
              <a:rPr lang="tr-TR" dirty="0">
                <a:latin typeface="Times New Roman" panose="02020603050405020304" pitchFamily="18" charset="0"/>
                <a:cs typeface="Times New Roman" panose="02020603050405020304" pitchFamily="18" charset="0"/>
              </a:rPr>
              <a:t>(1)  Bir futbolcunun, bir kulüpte profesyonel veya amatör olarak oynayabilmesi için bağlı olduğu kulübü adına TFF nezdinde tescil edilmiş olması zorunludur.  </a:t>
            </a:r>
          </a:p>
          <a:p>
            <a:pPr algn="just">
              <a:buNone/>
            </a:pPr>
            <a:r>
              <a:rPr lang="tr-TR" dirty="0">
                <a:latin typeface="Times New Roman" panose="02020603050405020304" pitchFamily="18" charset="0"/>
                <a:cs typeface="Times New Roman" panose="02020603050405020304" pitchFamily="18" charset="0"/>
              </a:rPr>
              <a:t>(2)  TFF tarafından düzenlenen müsabakalara ancak tescil edilmiş futbolcular katılabilirler.  Futbolcu, tescil işlemiyle FIFA, UEFA ve </a:t>
            </a:r>
            <a:r>
              <a:rPr lang="tr-TR" dirty="0" err="1">
                <a:latin typeface="Times New Roman" panose="02020603050405020304" pitchFamily="18" charset="0"/>
                <a:cs typeface="Times New Roman" panose="02020603050405020304" pitchFamily="18" charset="0"/>
              </a:rPr>
              <a:t>TFF’nin</a:t>
            </a:r>
            <a:r>
              <a:rPr lang="tr-TR" dirty="0">
                <a:latin typeface="Times New Roman" panose="02020603050405020304" pitchFamily="18" charset="0"/>
                <a:cs typeface="Times New Roman" panose="02020603050405020304" pitchFamily="18" charset="0"/>
              </a:rPr>
              <a:t> statü ve talimatlarına tabi olacağını kabul eder.   </a:t>
            </a:r>
          </a:p>
          <a:p>
            <a:pPr algn="just">
              <a:buNone/>
            </a:pPr>
            <a:r>
              <a:rPr lang="tr-TR" dirty="0">
                <a:latin typeface="Times New Roman" panose="02020603050405020304" pitchFamily="18" charset="0"/>
                <a:cs typeface="Times New Roman" panose="02020603050405020304" pitchFamily="18" charset="0"/>
              </a:rPr>
              <a:t>(3)   Bir futbolcu için, aynı anda birden fazla kulüp adına lisans verilemez.  </a:t>
            </a:r>
          </a:p>
          <a:p>
            <a:pPr algn="just">
              <a:buNone/>
            </a:pPr>
            <a:r>
              <a:rPr lang="tr-TR" dirty="0">
                <a:latin typeface="Times New Roman" panose="02020603050405020304" pitchFamily="18" charset="0"/>
                <a:cs typeface="Times New Roman" panose="02020603050405020304" pitchFamily="18" charset="0"/>
              </a:rPr>
              <a:t>(4)  Futbolcular aynı sezon içerisinde, sözleşme yenileme ve vize işlemleri de dâhil olmak üzere, en fazla iki kulübe tescil edilebilirler. Aynı sezon içerisinde iki kulübe tescil edilen futbolcunun kulüplerden birinin resmi müsabakalarında oynamaması halinde tescil dönemleri içerisinde üçüncü bir kulübe transfer ve tesciline izin verilir.  </a:t>
            </a:r>
          </a:p>
          <a:p>
            <a:pPr algn="just">
              <a:buNone/>
            </a:pPr>
            <a:r>
              <a:rPr lang="tr-TR" dirty="0">
                <a:latin typeface="Times New Roman" panose="02020603050405020304" pitchFamily="18" charset="0"/>
                <a:cs typeface="Times New Roman" panose="02020603050405020304" pitchFamily="18" charset="0"/>
              </a:rPr>
              <a:t>(5)  Bir sezon içerisinde aynı ligdeki iki kulübe tescil edilerek her iki kulübün resmi müsabakasında oynamış olan futbolcuların, üçüncü bir kulübe tesciline ve müsabakalara katılmasına, oynadığı ligden farklı bir lige transferi halinde izin verilir.  </a:t>
            </a:r>
          </a:p>
          <a:p>
            <a:pPr algn="just">
              <a:buNone/>
            </a:pPr>
            <a:r>
              <a:rPr lang="tr-TR" dirty="0">
                <a:latin typeface="Times New Roman" panose="02020603050405020304" pitchFamily="18" charset="0"/>
                <a:cs typeface="Times New Roman" panose="02020603050405020304" pitchFamily="18" charset="0"/>
              </a:rPr>
              <a:t>(6)  Lisans işlemlerinde, yaş tashihleri dikkate alınmaz. Tescil sürelerinin hesaplanmasında TFF Bölge Müdürlüklerinin onay tarihi esas alınır. </a:t>
            </a:r>
          </a:p>
          <a:p>
            <a:pPr algn="just">
              <a:buNone/>
            </a:pPr>
            <a:r>
              <a:rPr lang="tr-TR" dirty="0">
                <a:latin typeface="Times New Roman" panose="02020603050405020304" pitchFamily="18" charset="0"/>
                <a:cs typeface="Times New Roman" panose="02020603050405020304" pitchFamily="18" charset="0"/>
              </a:rPr>
              <a:t>(7)    Uluslararası transferlerde FIFA düzenlemeleri esas alınır</a:t>
            </a:r>
          </a:p>
          <a:p>
            <a:endParaRPr lang="tr-TR" dirty="0"/>
          </a:p>
        </p:txBody>
      </p:sp>
    </p:spTree>
    <p:extLst>
      <p:ext uri="{BB962C8B-B14F-4D97-AF65-F5344CB8AC3E}">
        <p14:creationId xmlns:p14="http://schemas.microsoft.com/office/powerpoint/2010/main" val="2236477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2C66F-2287-4E9B-ADC5-1AB16979164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5FAD406-763F-4CE0-A615-DDBCBE948C60}"/>
              </a:ext>
            </a:extLst>
          </p:cNvPr>
          <p:cNvSpPr>
            <a:spLocks noGrp="1"/>
          </p:cNvSpPr>
          <p:nvPr>
            <p:ph idx="1"/>
          </p:nvPr>
        </p:nvSpPr>
        <p:spPr/>
        <p:txBody>
          <a:bodyPr>
            <a:normAutofit fontScale="62500" lnSpcReduction="20000"/>
          </a:bodyPr>
          <a:lstStyle/>
          <a:p>
            <a:pPr algn="just">
              <a:buNone/>
            </a:pPr>
            <a:r>
              <a:rPr lang="tr-TR" b="1" dirty="0">
                <a:latin typeface="Times New Roman" panose="02020603050405020304" pitchFamily="18" charset="0"/>
                <a:cs typeface="Times New Roman" panose="02020603050405020304" pitchFamily="18" charset="0"/>
              </a:rPr>
              <a:t>MADDE 12 - TRANSFER YASAĞI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(1) Kulüpler transfer ettikleri futbolcuların sözleşmelerinin tescilini talep ederken,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kulüplere, futbolculara, teknik adamlara, sağlık personeline, lisanslı futbolcu temsilcilerine, lisanslı müsabaka organizatörlerine, kulüp çalışanlarına, TFF Yönetim Kurulu ile TFF Yargı Kurulları, mahkemeler, FIFA veya UEFA Yargı Kurulları ile CAS (Spor Tahkim Mahkemesi) tarafından hükmedilen kesinleşmiş kararlardan kaynaklanan vadesi geçmiş borçlarının ödendiğine veya alacaklılar tarafından transfere muvafakat edildiğine dair belgeyi ibraz etmek zorundadır.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(2) Kulüpler transfer ettikleri futbolcuların tescilini talep ile birlikte; Sosyal Güvenlik Kurumu ve Vergi Dairelerine, vadesi geçmiş borcu olmadığına dair tescil talep tarihinden en fazla 15 gün önce ilgili kurum tarafından düzenlenmiş belge ibraz etmek zorundadır.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(3)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kulüplere ve futbolcu temsilcilerine kesinleşmiş borcu olan futbolcular, teknik adamlar, lisanslı futbolcu temsilcileri, müsabaka organizatörleri ile sözleşmelerini TFF' ye  ibraz etmekle zorunlu olan diğer kişiler, vize işlemlerinin veya yeni sözleşme tescillerinin yapılabilmesi için 1. fıkrada sayılan merciiler tarafından hükmedilen kesinleşmiş kararlardan kaynaklanan ve vadesi geçmiş borçlarının ödendiğine veya alacaklılar tarafından vize ve tescile muvafakat edildiğine dair belge ibraz etmek zorundadır. </a:t>
            </a:r>
          </a:p>
          <a:p>
            <a:endParaRPr lang="tr-TR" dirty="0"/>
          </a:p>
        </p:txBody>
      </p:sp>
    </p:spTree>
    <p:extLst>
      <p:ext uri="{BB962C8B-B14F-4D97-AF65-F5344CB8AC3E}">
        <p14:creationId xmlns:p14="http://schemas.microsoft.com/office/powerpoint/2010/main" val="2148511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DA5BEE-D521-4488-8071-D9BCCCEF1BD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623EC9F-3565-4CA5-8409-0B1DB8C94974}"/>
              </a:ext>
            </a:extLst>
          </p:cNvPr>
          <p:cNvSpPr>
            <a:spLocks noGrp="1"/>
          </p:cNvSpPr>
          <p:nvPr>
            <p:ph idx="1"/>
          </p:nvPr>
        </p:nvSpPr>
        <p:spPr/>
        <p:txBody>
          <a:bodyPr>
            <a:normAutofit lnSpcReduction="10000"/>
          </a:bodyPr>
          <a:lstStyle/>
          <a:p>
            <a:pPr algn="just">
              <a:buNone/>
            </a:pPr>
            <a:r>
              <a:rPr lang="tr-TR" b="1" dirty="0">
                <a:latin typeface="Times New Roman" panose="02020603050405020304" pitchFamily="18" charset="0"/>
                <a:cs typeface="Times New Roman" panose="02020603050405020304" pitchFamily="18" charset="0"/>
              </a:rPr>
              <a:t>MADDE 13 – TRANSFER ve TESCİL DÖNEMİ </a:t>
            </a:r>
          </a:p>
          <a:p>
            <a:pPr algn="just">
              <a:buNone/>
            </a:pPr>
            <a:r>
              <a:rPr lang="tr-TR" dirty="0">
                <a:latin typeface="Times New Roman" panose="02020603050405020304" pitchFamily="18" charset="0"/>
                <a:cs typeface="Times New Roman" panose="02020603050405020304" pitchFamily="18" charset="0"/>
              </a:rPr>
              <a:t>(1) Futbolcular, ancak TFF tarafından belirlenen transfer ve tescil dönemleri içinde tescil edilebilirler. Uluslararası transferlerde Uluslararası Transfer </a:t>
            </a:r>
            <a:r>
              <a:rPr lang="tr-TR" dirty="0" err="1">
                <a:latin typeface="Times New Roman" panose="02020603050405020304" pitchFamily="18" charset="0"/>
                <a:cs typeface="Times New Roman" panose="02020603050405020304" pitchFamily="18" charset="0"/>
              </a:rPr>
              <a:t>Sertifikası’nın</a:t>
            </a:r>
            <a:r>
              <a:rPr lang="tr-TR" dirty="0">
                <a:latin typeface="Times New Roman" panose="02020603050405020304" pitchFamily="18" charset="0"/>
                <a:cs typeface="Times New Roman" panose="02020603050405020304" pitchFamily="18" charset="0"/>
              </a:rPr>
              <a:t> tescil dönemi içerisinde talep edilmiş olması halinde, istisnai olarak transfer ve tescil dönemleri dışında da tescil edilebilir. </a:t>
            </a:r>
          </a:p>
          <a:p>
            <a:pPr algn="just">
              <a:buNone/>
            </a:pPr>
            <a:r>
              <a:rPr lang="tr-TR" dirty="0">
                <a:latin typeface="Times New Roman" panose="02020603050405020304" pitchFamily="18" charset="0"/>
                <a:cs typeface="Times New Roman" panose="02020603050405020304" pitchFamily="18" charset="0"/>
              </a:rPr>
              <a:t>(2) Sezon içerisinde yalnızca iki adet transfer ve tescil dönemi mevcuttur. Transfer ve tescil işlemlerinin yapılacağı tarihler, her sezon için birinci transfer döneminden önce TFF tarafından tespit ve ilan edilir. </a:t>
            </a:r>
          </a:p>
          <a:p>
            <a:endParaRPr lang="tr-TR" dirty="0"/>
          </a:p>
        </p:txBody>
      </p:sp>
    </p:spTree>
    <p:extLst>
      <p:ext uri="{BB962C8B-B14F-4D97-AF65-F5344CB8AC3E}">
        <p14:creationId xmlns:p14="http://schemas.microsoft.com/office/powerpoint/2010/main" val="2436928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6D6926-3012-4BA5-A25E-2E2616E589F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DA0EE1-728B-4D1C-96F0-DDABE7455A3F}"/>
              </a:ext>
            </a:extLst>
          </p:cNvPr>
          <p:cNvSpPr>
            <a:spLocks noGrp="1"/>
          </p:cNvSpPr>
          <p:nvPr>
            <p:ph idx="1"/>
          </p:nvPr>
        </p:nvSpPr>
        <p:spPr/>
        <p:txBody>
          <a:bodyPr>
            <a:normAutofit fontScale="70000" lnSpcReduction="20000"/>
          </a:bodyPr>
          <a:lstStyle/>
          <a:p>
            <a:pPr algn="just">
              <a:buNone/>
            </a:pPr>
            <a:r>
              <a:rPr lang="tr-TR" b="1" dirty="0">
                <a:latin typeface="Times New Roman" panose="02020603050405020304" pitchFamily="18" charset="0"/>
                <a:cs typeface="Times New Roman" panose="02020603050405020304" pitchFamily="18" charset="0"/>
              </a:rPr>
              <a:t>MADDE 16 –YETİŞTİRME TAZMİNATI  </a:t>
            </a:r>
          </a:p>
          <a:p>
            <a:pPr algn="just">
              <a:buNone/>
            </a:pPr>
            <a:r>
              <a:rPr lang="tr-TR" dirty="0">
                <a:latin typeface="Times New Roman" panose="02020603050405020304" pitchFamily="18" charset="0"/>
                <a:cs typeface="Times New Roman" panose="02020603050405020304" pitchFamily="18" charset="0"/>
              </a:rPr>
              <a:t>(1) Futbolcuların eğitimi ve yetiştirilmesi 12–23 yaşları arasında gerçekleşir. Yetiştirme tazminatının hesaplanmasında TFF kayıtları esas alınır ve hesaplama eğitimin fiilen başladığı tarihten itibaren yapılır.  </a:t>
            </a:r>
          </a:p>
          <a:p>
            <a:pPr algn="just">
              <a:buNone/>
            </a:pPr>
            <a:r>
              <a:rPr lang="tr-TR" dirty="0">
                <a:latin typeface="Times New Roman" panose="02020603050405020304" pitchFamily="18" charset="0"/>
                <a:cs typeface="Times New Roman" panose="02020603050405020304" pitchFamily="18" charset="0"/>
              </a:rPr>
              <a:t>(2) Yetiştirme tazminatının hesabında kulüpler, yetiştirme yatırımlarına göre dört ayrı kategoriye ayrılır. TFF, her yıl birinci transfer ve tescil döneminden önce kulüplerin dâhil olduğu kategorileri ve bu kategorilerin sezonluk yetiştirme tazminatı miktarlarını tespit ve ilan eder.  </a:t>
            </a:r>
          </a:p>
          <a:p>
            <a:pPr algn="just">
              <a:buNone/>
            </a:pPr>
            <a:r>
              <a:rPr lang="tr-TR" dirty="0">
                <a:latin typeface="Times New Roman" panose="02020603050405020304" pitchFamily="18" charset="0"/>
                <a:cs typeface="Times New Roman" panose="02020603050405020304" pitchFamily="18" charset="0"/>
              </a:rPr>
              <a:t>(3) Yetiştirme tazminatının ilgili kulüplerin rızasıyla belirlenmesi ve ödenmesi esas olup, bu husustaki uyuşmazlıklar, münhasıran Uyuşmazlık Çözüm Kurulu tarafından karara bağlanır. </a:t>
            </a:r>
          </a:p>
          <a:p>
            <a:pPr algn="just">
              <a:buNone/>
            </a:pPr>
            <a:r>
              <a:rPr lang="tr-TR" dirty="0">
                <a:latin typeface="Times New Roman" panose="02020603050405020304" pitchFamily="18" charset="0"/>
                <a:cs typeface="Times New Roman" panose="02020603050405020304" pitchFamily="18" charset="0"/>
              </a:rPr>
              <a:t>(4) Tazminat kural olarak 23 yaşın doldurulmasına kadar futbolcunun profesyonel olarak yapacağı tüm transferlerinde ödenir. Geçici transferlerde futbolcuyu geçici olarak transfer eden kulüp bu döneme denk gelen yetiştirme tazminatına hak kazanır.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(8) Futbolcunun 23 yaşını doldurması halinde kulüp değiştirmelerinde yetiştirme tazminatı ödenmez. </a:t>
            </a:r>
          </a:p>
          <a:p>
            <a:endParaRPr lang="tr-TR" dirty="0"/>
          </a:p>
        </p:txBody>
      </p:sp>
    </p:spTree>
    <p:extLst>
      <p:ext uri="{BB962C8B-B14F-4D97-AF65-F5344CB8AC3E}">
        <p14:creationId xmlns:p14="http://schemas.microsoft.com/office/powerpoint/2010/main" val="2412274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65B047-105C-41E8-92D0-E6C85CD8A7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D62200-6DCC-42EB-A075-F3B7DC148022}"/>
              </a:ext>
            </a:extLst>
          </p:cNvPr>
          <p:cNvSpPr>
            <a:spLocks noGrp="1"/>
          </p:cNvSpPr>
          <p:nvPr>
            <p:ph idx="1"/>
          </p:nvPr>
        </p:nvSpPr>
        <p:spPr/>
        <p:txBody>
          <a:bodyPr>
            <a:normAutofit fontScale="85000" lnSpcReduction="20000"/>
          </a:bodyPr>
          <a:lstStyle/>
          <a:p>
            <a:pPr algn="just">
              <a:buNone/>
            </a:pPr>
            <a:r>
              <a:rPr lang="tr-TR" b="1" dirty="0">
                <a:latin typeface="Times New Roman" panose="02020603050405020304" pitchFamily="18" charset="0"/>
                <a:cs typeface="Times New Roman" panose="02020603050405020304" pitchFamily="18" charset="0"/>
              </a:rPr>
              <a:t>MADDE 17 – KÜÇÜK FUTBOLCULARIN KORUNMASI </a:t>
            </a:r>
          </a:p>
          <a:p>
            <a:pPr algn="just">
              <a:buNone/>
            </a:pPr>
            <a:r>
              <a:rPr lang="tr-TR" dirty="0">
                <a:latin typeface="Times New Roman" panose="02020603050405020304" pitchFamily="18" charset="0"/>
                <a:cs typeface="Times New Roman" panose="02020603050405020304" pitchFamily="18" charset="0"/>
              </a:rPr>
              <a:t>(1) 18 yaşını doldurmamış futbolcular, uluslararası transfer yapamazlar.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(2) Ancak, küçük futbolcunun kanuni temsilcilerinin transfer olunacak kulübün bulunduğu ülkeye futbolla ilgisi olmayan bir sebeple taşınmış olmaları halinde veya futbolcunun Türkiye sınırına 50 </a:t>
            </a:r>
            <a:r>
              <a:rPr lang="tr-TR" dirty="0" err="1">
                <a:latin typeface="Times New Roman" panose="02020603050405020304" pitchFamily="18" charset="0"/>
                <a:cs typeface="Times New Roman" panose="02020603050405020304" pitchFamily="18" charset="0"/>
              </a:rPr>
              <a:t>km.’den</a:t>
            </a:r>
            <a:r>
              <a:rPr lang="tr-TR" dirty="0">
                <a:latin typeface="Times New Roman" panose="02020603050405020304" pitchFamily="18" charset="0"/>
                <a:cs typeface="Times New Roman" panose="02020603050405020304" pitchFamily="18" charset="0"/>
              </a:rPr>
              <a:t> daha kısa bir mesafede ikamet etmesi ve komşu ülke Federasyonu’na tescilli kulübün tesislerinin Türkiye sınırına 50 </a:t>
            </a:r>
            <a:r>
              <a:rPr lang="tr-TR" dirty="0" err="1">
                <a:latin typeface="Times New Roman" panose="02020603050405020304" pitchFamily="18" charset="0"/>
                <a:cs typeface="Times New Roman" panose="02020603050405020304" pitchFamily="18" charset="0"/>
              </a:rPr>
              <a:t>km.’den</a:t>
            </a:r>
            <a:r>
              <a:rPr lang="tr-TR" dirty="0">
                <a:latin typeface="Times New Roman" panose="02020603050405020304" pitchFamily="18" charset="0"/>
                <a:cs typeface="Times New Roman" panose="02020603050405020304" pitchFamily="18" charset="0"/>
              </a:rPr>
              <a:t> daha kısa bir mesafede olması halinde uluslararası transfere izin verilebilir. </a:t>
            </a:r>
          </a:p>
          <a:p>
            <a:pPr algn="just">
              <a:buNone/>
            </a:pPr>
            <a:r>
              <a:rPr lang="tr-TR" dirty="0">
                <a:latin typeface="Times New Roman" panose="02020603050405020304" pitchFamily="18" charset="0"/>
                <a:cs typeface="Times New Roman" panose="02020603050405020304" pitchFamily="18" charset="0"/>
              </a:rPr>
              <a:t> </a:t>
            </a:r>
          </a:p>
          <a:p>
            <a:pPr algn="just">
              <a:buNone/>
            </a:pPr>
            <a:r>
              <a:rPr lang="tr-TR" dirty="0">
                <a:latin typeface="Times New Roman" panose="02020603050405020304" pitchFamily="18" charset="0"/>
                <a:cs typeface="Times New Roman" panose="02020603050405020304" pitchFamily="18" charset="0"/>
              </a:rPr>
              <a:t>(3) Bu madde hükümleri, daha önce hiçbir kulübe tescil edilmemiş olan ve Türkiye Cumhuriyeti vatandaşı olmayan küçük futbolcular için de geçerlidir. </a:t>
            </a:r>
          </a:p>
          <a:p>
            <a:endParaRPr lang="tr-TR" dirty="0"/>
          </a:p>
        </p:txBody>
      </p:sp>
    </p:spTree>
    <p:extLst>
      <p:ext uri="{BB962C8B-B14F-4D97-AF65-F5344CB8AC3E}">
        <p14:creationId xmlns:p14="http://schemas.microsoft.com/office/powerpoint/2010/main" val="1604168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520" y="404664"/>
            <a:ext cx="8229600" cy="1143000"/>
          </a:xfrm>
        </p:spPr>
        <p:txBody>
          <a:bodyPr>
            <a:normAutofit fontScale="90000"/>
          </a:bodyPr>
          <a:lstStyle/>
          <a:p>
            <a:pPr algn="ct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br>
              <a:rPr lang="tr-TR" sz="3100" b="1" dirty="0"/>
            </a:br>
            <a:r>
              <a:rPr lang="tr-TR" sz="3100" b="1" dirty="0"/>
              <a:t>                                                                                                                                      </a:t>
            </a:r>
            <a:br>
              <a:rPr lang="tr-TR" dirty="0"/>
            </a:br>
            <a:r>
              <a:rPr lang="tr-TR" sz="2700" b="1" dirty="0"/>
              <a:t> </a:t>
            </a:r>
            <a:br>
              <a:rPr lang="tr-TR" sz="2700" b="1" dirty="0"/>
            </a:br>
            <a:r>
              <a:rPr lang="tr-TR" sz="2700" b="1" dirty="0"/>
              <a:t>PROFESYONEL FUTBOLCU SÖZLEŞMESİ </a:t>
            </a:r>
            <a:endParaRPr lang="tr-TR" sz="2700" dirty="0"/>
          </a:p>
        </p:txBody>
      </p:sp>
      <p:sp>
        <p:nvSpPr>
          <p:cNvPr id="5" name="4 İçerik Yer Tutucusu"/>
          <p:cNvSpPr>
            <a:spLocks noGrp="1"/>
          </p:cNvSpPr>
          <p:nvPr>
            <p:ph idx="1"/>
          </p:nvPr>
        </p:nvSpPr>
        <p:spPr/>
        <p:txBody>
          <a:bodyPr>
            <a:normAutofit fontScale="85000" lnSpcReduction="20000"/>
          </a:bodyPr>
          <a:lstStyle/>
          <a:p>
            <a:pPr>
              <a:buNone/>
            </a:pPr>
            <a:r>
              <a:rPr lang="tr-TR" dirty="0">
                <a:latin typeface="Times New Roman" panose="02020603050405020304" pitchFamily="18" charset="0"/>
                <a:cs typeface="Times New Roman" panose="02020603050405020304" pitchFamily="18" charset="0"/>
              </a:rPr>
              <a:t>MADDE 19 – GENEL ESASLAR </a:t>
            </a:r>
          </a:p>
          <a:p>
            <a:pPr>
              <a:buNone/>
            </a:pPr>
            <a:r>
              <a:rPr lang="tr-TR" dirty="0">
                <a:latin typeface="Times New Roman" panose="02020603050405020304" pitchFamily="18" charset="0"/>
                <a:cs typeface="Times New Roman" panose="02020603050405020304" pitchFamily="18" charset="0"/>
              </a:rPr>
              <a:t>(1) Tarafların imzaladıkları sözleşmenin kulüp tarafından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tescil işlemi için sunulması zorunludur.  </a:t>
            </a:r>
          </a:p>
          <a:p>
            <a:pPr>
              <a:buNone/>
            </a:pPr>
            <a:endParaRPr lang="tr-TR" dirty="0">
              <a:latin typeface="Times New Roman" panose="02020603050405020304" pitchFamily="18" charset="0"/>
              <a:cs typeface="Times New Roman" panose="02020603050405020304" pitchFamily="18" charset="0"/>
            </a:endParaRPr>
          </a:p>
          <a:p>
            <a:pPr>
              <a:buNone/>
            </a:pPr>
            <a:r>
              <a:rPr lang="tr-TR" dirty="0">
                <a:latin typeface="Times New Roman" panose="02020603050405020304" pitchFamily="18" charset="0"/>
                <a:cs typeface="Times New Roman" panose="02020603050405020304" pitchFamily="18" charset="0"/>
              </a:rPr>
              <a:t>(2) Sözleşmenin süresi </a:t>
            </a:r>
            <a:r>
              <a:rPr lang="tr-TR" dirty="0">
                <a:solidFill>
                  <a:srgbClr val="FF0000"/>
                </a:solidFill>
                <a:latin typeface="Times New Roman" panose="02020603050405020304" pitchFamily="18" charset="0"/>
                <a:cs typeface="Times New Roman" panose="02020603050405020304" pitchFamily="18" charset="0"/>
              </a:rPr>
              <a:t>en fazla beş yıl olarak belirlenir</a:t>
            </a:r>
            <a:r>
              <a:rPr lang="tr-TR" dirty="0">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Ancak 18 yaşın altındaki futbolcular ile imzalanacak olan sözleşmelerin süresi üç yıldan fazla olamaz.  </a:t>
            </a:r>
          </a:p>
          <a:p>
            <a:pPr>
              <a:buNone/>
            </a:pPr>
            <a:r>
              <a:rPr lang="tr-TR" dirty="0">
                <a:latin typeface="Times New Roman" panose="02020603050405020304" pitchFamily="18" charset="0"/>
                <a:cs typeface="Times New Roman" panose="02020603050405020304" pitchFamily="18" charset="0"/>
              </a:rPr>
              <a:t>(3) Her halükarda sözleşmelerin bitiş tarihinin 31 Mayıs olarak tespit edilmesi zorunludur. Sözleşme bitiş tarihinden sonra resmi müsabakaların devam etmesi halinde, sözleşmenin süresi müsabakaların bitimine kadar uzamış sayılır.  </a:t>
            </a:r>
          </a:p>
          <a:p>
            <a:pPr>
              <a:buNone/>
            </a:pPr>
            <a:r>
              <a:rPr lang="tr-TR" dirty="0">
                <a:latin typeface="Times New Roman" panose="02020603050405020304" pitchFamily="18" charset="0"/>
                <a:cs typeface="Times New Roman" panose="02020603050405020304" pitchFamily="18" charset="0"/>
              </a:rPr>
              <a:t>(4) Futbolcu ile sözleşme imzalayan kulüp bu sözleşmenin geçerliliğini, sağlık muayenesinin olumlu sonuçlanması veya çalışma izni alınmış olması koşuluna bağlayamaz.  </a:t>
            </a:r>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buNone/>
            </a:pPr>
            <a:r>
              <a:rPr lang="tr-TR" dirty="0"/>
              <a:t>(</a:t>
            </a:r>
            <a:r>
              <a:rPr lang="tr-TR" dirty="0">
                <a:latin typeface="Times New Roman" panose="02020603050405020304" pitchFamily="18" charset="0"/>
                <a:cs typeface="Times New Roman" panose="02020603050405020304" pitchFamily="18" charset="0"/>
              </a:rPr>
              <a:t>5) Tarafların işbu talimat kapsamında noterden yapılması zorunlu tutulan tebligatlar dışında birbirlerine yapacakları her türlü tebligat, sözleşmede gösterilen adreslerine iadeli taahhütlü mektupla yapılır. Taraflar adreslerinde olabilecek değişiklikleri, iadeli taahhütlü bir mektupla birbirlerine ve </a:t>
            </a:r>
            <a:r>
              <a:rPr lang="tr-TR" dirty="0" err="1">
                <a:latin typeface="Times New Roman" panose="02020603050405020304" pitchFamily="18" charset="0"/>
                <a:cs typeface="Times New Roman" panose="02020603050405020304" pitchFamily="18" charset="0"/>
              </a:rPr>
              <a:t>TFF’ye</a:t>
            </a:r>
            <a:r>
              <a:rPr lang="tr-TR" dirty="0">
                <a:latin typeface="Times New Roman" panose="02020603050405020304" pitchFamily="18" charset="0"/>
                <a:cs typeface="Times New Roman" panose="02020603050405020304" pitchFamily="18" charset="0"/>
              </a:rPr>
              <a:t> bildirmek zorundadırlar. Aksi takdirde sözleşmede yer alan adreslere yapılan tebligat geçerli sayılır.  </a:t>
            </a:r>
          </a:p>
          <a:p>
            <a:pPr algn="just">
              <a:buNone/>
            </a:pPr>
            <a:endParaRPr lang="tr-TR" dirty="0">
              <a:latin typeface="Times New Roman" panose="02020603050405020304" pitchFamily="18" charset="0"/>
              <a:cs typeface="Times New Roman" panose="02020603050405020304" pitchFamily="18" charset="0"/>
            </a:endParaRPr>
          </a:p>
          <a:p>
            <a:pPr algn="just">
              <a:buNone/>
            </a:pPr>
            <a:r>
              <a:rPr lang="tr-TR" dirty="0">
                <a:latin typeface="Times New Roman" panose="02020603050405020304" pitchFamily="18" charset="0"/>
                <a:cs typeface="Times New Roman" panose="02020603050405020304" pitchFamily="18" charset="0"/>
              </a:rPr>
              <a:t>(6) Mevcut kulübüyle sözleşmesi devam eden profesyonel bir futbolcuyla sözleşme imzalama niyetinde olan kulüp, futbolcuyla görüşmelere başlamadan önce futbolcunun sözleşmesel ilişkisi devam eden kulübünün iznini yazılı olarak almak zorundadır. Yazılı izin almaksızın görüşmelere başlayan kulüp, futbolcu, futbolcu temsilcisi ve diğer kişiler hakkında Futbol Disiplin Talimatı hükümleri uygulanır.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2137</Words>
  <Application>Microsoft Office PowerPoint</Application>
  <PresentationFormat>Ekran Gösterisi (4:3)</PresentationFormat>
  <Paragraphs>88</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Calibri</vt:lpstr>
      <vt:lpstr>Constantia</vt:lpstr>
      <vt:lpstr>Times New Roman</vt:lpstr>
      <vt:lpstr>Wingdings 2</vt:lpstr>
      <vt:lpstr>Akış</vt:lpstr>
      <vt:lpstr>    TFF PROFESYONEL FUTBOLCULARIN STATÜSÜ ve TRANSFERLERİ TALİMATI</vt:lpstr>
      <vt:lpstr>PowerPoint Sunusu</vt:lpstr>
      <vt:lpstr>PowerPoint Sunusu</vt:lpstr>
      <vt:lpstr>PowerPoint Sunusu</vt:lpstr>
      <vt:lpstr>PowerPoint Sunusu</vt:lpstr>
      <vt:lpstr>PowerPoint Sunusu</vt:lpstr>
      <vt:lpstr>PowerPoint Sunusu</vt:lpstr>
      <vt:lpstr>                                                                                                                                                      PROFESYONEL FUTBOLCU SÖZLEŞMESİ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10</cp:revision>
  <dcterms:created xsi:type="dcterms:W3CDTF">2019-03-23T19:50:44Z</dcterms:created>
  <dcterms:modified xsi:type="dcterms:W3CDTF">2022-04-08T17:42:53Z</dcterms:modified>
</cp:coreProperties>
</file>