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0" r:id="rId2"/>
    <p:sldId id="271" r:id="rId3"/>
    <p:sldId id="269" r:id="rId4"/>
    <p:sldId id="263" r:id="rId5"/>
    <p:sldId id="264" r:id="rId6"/>
    <p:sldId id="265" r:id="rId7"/>
    <p:sldId id="256" r:id="rId8"/>
    <p:sldId id="257" r:id="rId9"/>
    <p:sldId id="258" r:id="rId10"/>
    <p:sldId id="259" r:id="rId11"/>
    <p:sldId id="272" r:id="rId12"/>
    <p:sldId id="273" r:id="rId13"/>
    <p:sldId id="274"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59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custSel delSld modSld">
      <pc:chgData name="Oğuz Özbek" userId="3b5392101ca4e401" providerId="LiveId" clId="{5BE88E52-E907-4C43-BBCB-13D4B516CB9A}" dt="2026-03-31T15:14:52.277" v="80" actId="207"/>
      <pc:docMkLst>
        <pc:docMk/>
      </pc:docMkLst>
      <pc:sldChg chg="modSp mod">
        <pc:chgData name="Oğuz Özbek" userId="3b5392101ca4e401" providerId="LiveId" clId="{5BE88E52-E907-4C43-BBCB-13D4B516CB9A}" dt="2026-03-31T15:14:52.277" v="80" actId="207"/>
        <pc:sldMkLst>
          <pc:docMk/>
          <pc:sldMk cId="0" sldId="256"/>
        </pc:sldMkLst>
        <pc:spChg chg="mod">
          <ac:chgData name="Oğuz Özbek" userId="3b5392101ca4e401" providerId="LiveId" clId="{5BE88E52-E907-4C43-BBCB-13D4B516CB9A}" dt="2026-03-31T15:14:52.277" v="80" actId="207"/>
          <ac:spMkLst>
            <pc:docMk/>
            <pc:sldMk cId="0" sldId="256"/>
            <ac:spMk id="5" creationId="{00000000-0000-0000-0000-000000000000}"/>
          </ac:spMkLst>
        </pc:spChg>
      </pc:sldChg>
      <pc:sldChg chg="modSp mod">
        <pc:chgData name="Oğuz Özbek" userId="3b5392101ca4e401" providerId="LiveId" clId="{5BE88E52-E907-4C43-BBCB-13D4B516CB9A}" dt="2026-03-23T11:55:47.416" v="53" actId="207"/>
        <pc:sldMkLst>
          <pc:docMk/>
          <pc:sldMk cId="0" sldId="257"/>
        </pc:sldMkLst>
        <pc:spChg chg="mod">
          <ac:chgData name="Oğuz Özbek" userId="3b5392101ca4e401" providerId="LiveId" clId="{5BE88E52-E907-4C43-BBCB-13D4B516CB9A}" dt="2026-03-23T11:55:47.416" v="53" actId="207"/>
          <ac:spMkLst>
            <pc:docMk/>
            <pc:sldMk cId="0" sldId="257"/>
            <ac:spMk id="3" creationId="{00000000-0000-0000-0000-000000000000}"/>
          </ac:spMkLst>
        </pc:spChg>
      </pc:sldChg>
      <pc:sldChg chg="modSp mod">
        <pc:chgData name="Oğuz Özbek" userId="3b5392101ca4e401" providerId="LiveId" clId="{5BE88E52-E907-4C43-BBCB-13D4B516CB9A}" dt="2026-03-23T11:55:33.898" v="51" actId="27636"/>
        <pc:sldMkLst>
          <pc:docMk/>
          <pc:sldMk cId="0" sldId="258"/>
        </pc:sldMkLst>
        <pc:spChg chg="mod">
          <ac:chgData name="Oğuz Özbek" userId="3b5392101ca4e401" providerId="LiveId" clId="{5BE88E52-E907-4C43-BBCB-13D4B516CB9A}" dt="2026-03-23T11:55:33.898" v="51" actId="27636"/>
          <ac:spMkLst>
            <pc:docMk/>
            <pc:sldMk cId="0" sldId="258"/>
            <ac:spMk id="3" creationId="{00000000-0000-0000-0000-000000000000}"/>
          </ac:spMkLst>
        </pc:spChg>
      </pc:sldChg>
      <pc:sldChg chg="modSp mod">
        <pc:chgData name="Oğuz Özbek" userId="3b5392101ca4e401" providerId="LiveId" clId="{5BE88E52-E907-4C43-BBCB-13D4B516CB9A}" dt="2026-03-23T11:55:20.926" v="49" actId="2711"/>
        <pc:sldMkLst>
          <pc:docMk/>
          <pc:sldMk cId="0" sldId="259"/>
        </pc:sldMkLst>
        <pc:spChg chg="mod">
          <ac:chgData name="Oğuz Özbek" userId="3b5392101ca4e401" providerId="LiveId" clId="{5BE88E52-E907-4C43-BBCB-13D4B516CB9A}" dt="2026-03-23T11:55:20.926" v="49" actId="2711"/>
          <ac:spMkLst>
            <pc:docMk/>
            <pc:sldMk cId="0" sldId="259"/>
            <ac:spMk id="3" creationId="{00000000-0000-0000-0000-000000000000}"/>
          </ac:spMkLst>
        </pc:spChg>
      </pc:sldChg>
      <pc:sldChg chg="delSp modSp mod modClrScheme chgLayout">
        <pc:chgData name="Oğuz Özbek" userId="3b5392101ca4e401" providerId="LiveId" clId="{5BE88E52-E907-4C43-BBCB-13D4B516CB9A}" dt="2026-03-24T15:14:42.881" v="71" actId="207"/>
        <pc:sldMkLst>
          <pc:docMk/>
          <pc:sldMk cId="2436928607" sldId="263"/>
        </pc:sldMkLst>
        <pc:spChg chg="mod ord">
          <ac:chgData name="Oğuz Özbek" userId="3b5392101ca4e401" providerId="LiveId" clId="{5BE88E52-E907-4C43-BBCB-13D4B516CB9A}" dt="2026-03-24T15:14:42.881" v="71" actId="207"/>
          <ac:spMkLst>
            <pc:docMk/>
            <pc:sldMk cId="2436928607" sldId="263"/>
            <ac:spMk id="3" creationId="{E623EC9F-3565-4CA5-8409-0B1DB8C94974}"/>
          </ac:spMkLst>
        </pc:spChg>
      </pc:sldChg>
      <pc:sldChg chg="delSp modSp mod modClrScheme chgLayout">
        <pc:chgData name="Oğuz Özbek" userId="3b5392101ca4e401" providerId="LiveId" clId="{5BE88E52-E907-4C43-BBCB-13D4B516CB9A}" dt="2026-03-24T15:15:18.914" v="77" actId="1076"/>
        <pc:sldMkLst>
          <pc:docMk/>
          <pc:sldMk cId="2412274947" sldId="264"/>
        </pc:sldMkLst>
        <pc:spChg chg="mod ord">
          <ac:chgData name="Oğuz Özbek" userId="3b5392101ca4e401" providerId="LiveId" clId="{5BE88E52-E907-4C43-BBCB-13D4B516CB9A}" dt="2026-03-24T15:15:18.914" v="77" actId="1076"/>
          <ac:spMkLst>
            <pc:docMk/>
            <pc:sldMk cId="2412274947" sldId="264"/>
            <ac:spMk id="3" creationId="{22DA0EE1-728B-4D1C-96F0-DDABE7455A3F}"/>
          </ac:spMkLst>
        </pc:spChg>
      </pc:sldChg>
      <pc:sldChg chg="modSp mod">
        <pc:chgData name="Oğuz Özbek" userId="3b5392101ca4e401" providerId="LiveId" clId="{5BE88E52-E907-4C43-BBCB-13D4B516CB9A}" dt="2026-03-23T11:56:09.993" v="56" actId="2711"/>
        <pc:sldMkLst>
          <pc:docMk/>
          <pc:sldMk cId="1604168225" sldId="265"/>
        </pc:sldMkLst>
        <pc:spChg chg="mod">
          <ac:chgData name="Oğuz Özbek" userId="3b5392101ca4e401" providerId="LiveId" clId="{5BE88E52-E907-4C43-BBCB-13D4B516CB9A}" dt="2026-03-23T11:56:09.993" v="56" actId="2711"/>
          <ac:spMkLst>
            <pc:docMk/>
            <pc:sldMk cId="1604168225" sldId="265"/>
            <ac:spMk id="3" creationId="{D6D62200-6DCC-42EB-A075-F3B7DC148022}"/>
          </ac:spMkLst>
        </pc:spChg>
      </pc:sldChg>
      <pc:sldChg chg="modSp mod">
        <pc:chgData name="Oğuz Özbek" userId="3b5392101ca4e401" providerId="LiveId" clId="{5BE88E52-E907-4C43-BBCB-13D4B516CB9A}" dt="2026-03-23T11:50:00.723" v="16" actId="27636"/>
        <pc:sldMkLst>
          <pc:docMk/>
          <pc:sldMk cId="2236477251" sldId="269"/>
        </pc:sldMkLst>
        <pc:spChg chg="mod">
          <ac:chgData name="Oğuz Özbek" userId="3b5392101ca4e401" providerId="LiveId" clId="{5BE88E52-E907-4C43-BBCB-13D4B516CB9A}" dt="2026-03-23T11:50:00.723" v="16" actId="27636"/>
          <ac:spMkLst>
            <pc:docMk/>
            <pc:sldMk cId="2236477251" sldId="269"/>
            <ac:spMk id="3" creationId="{0F740860-EFC6-4D23-A6F6-EC8D95C59950}"/>
          </ac:spMkLst>
        </pc:spChg>
      </pc:sldChg>
      <pc:sldChg chg="modSp mod">
        <pc:chgData name="Oğuz Özbek" userId="3b5392101ca4e401" providerId="LiveId" clId="{5BE88E52-E907-4C43-BBCB-13D4B516CB9A}" dt="2026-03-24T15:12:04.384" v="57" actId="207"/>
        <pc:sldMkLst>
          <pc:docMk/>
          <pc:sldMk cId="844888735" sldId="270"/>
        </pc:sldMkLst>
        <pc:spChg chg="mod">
          <ac:chgData name="Oğuz Özbek" userId="3b5392101ca4e401" providerId="LiveId" clId="{5BE88E52-E907-4C43-BBCB-13D4B516CB9A}" dt="2026-03-24T15:12:04.384" v="57" actId="207"/>
          <ac:spMkLst>
            <pc:docMk/>
            <pc:sldMk cId="844888735" sldId="270"/>
            <ac:spMk id="3" creationId="{0BA2514C-CAA7-450E-953E-14BD6FDE3396}"/>
          </ac:spMkLst>
        </pc:spChg>
      </pc:sldChg>
      <pc:sldChg chg="modSp mod">
        <pc:chgData name="Oğuz Özbek" userId="3b5392101ca4e401" providerId="LiveId" clId="{5BE88E52-E907-4C43-BBCB-13D4B516CB9A}" dt="2026-03-23T11:47:27.476" v="6" actId="2711"/>
        <pc:sldMkLst>
          <pc:docMk/>
          <pc:sldMk cId="2273296895" sldId="271"/>
        </pc:sldMkLst>
        <pc:spChg chg="mod">
          <ac:chgData name="Oğuz Özbek" userId="3b5392101ca4e401" providerId="LiveId" clId="{5BE88E52-E907-4C43-BBCB-13D4B516CB9A}" dt="2026-03-23T11:47:27.476" v="6" actId="2711"/>
          <ac:spMkLst>
            <pc:docMk/>
            <pc:sldMk cId="2273296895" sldId="271"/>
            <ac:spMk id="3" creationId="{822D9650-D355-4725-BFA8-BD6AAA736B04}"/>
          </ac:spMkLst>
        </pc:spChg>
      </pc:sldChg>
      <pc:sldChg chg="modSp mod">
        <pc:chgData name="Oğuz Özbek" userId="3b5392101ca4e401" providerId="LiveId" clId="{5BE88E52-E907-4C43-BBCB-13D4B516CB9A}" dt="2026-03-23T11:55:11.820" v="48" actId="27636"/>
        <pc:sldMkLst>
          <pc:docMk/>
          <pc:sldMk cId="44345518" sldId="272"/>
        </pc:sldMkLst>
        <pc:spChg chg="mod">
          <ac:chgData name="Oğuz Özbek" userId="3b5392101ca4e401" providerId="LiveId" clId="{5BE88E52-E907-4C43-BBCB-13D4B516CB9A}" dt="2026-03-23T11:55:11.820" v="48" actId="27636"/>
          <ac:spMkLst>
            <pc:docMk/>
            <pc:sldMk cId="44345518" sldId="272"/>
            <ac:spMk id="3" creationId="{76E75ABD-3FC4-4193-A91B-5DCB7757E786}"/>
          </ac:spMkLst>
        </pc:spChg>
      </pc:sldChg>
      <pc:sldChg chg="modSp mod">
        <pc:chgData name="Oğuz Özbek" userId="3b5392101ca4e401" providerId="LiveId" clId="{5BE88E52-E907-4C43-BBCB-13D4B516CB9A}" dt="2026-03-23T11:55:02.217" v="46" actId="2711"/>
        <pc:sldMkLst>
          <pc:docMk/>
          <pc:sldMk cId="4278565191" sldId="273"/>
        </pc:sldMkLst>
        <pc:spChg chg="mod">
          <ac:chgData name="Oğuz Özbek" userId="3b5392101ca4e401" providerId="LiveId" clId="{5BE88E52-E907-4C43-BBCB-13D4B516CB9A}" dt="2026-03-23T11:55:02.217" v="46" actId="2711"/>
          <ac:spMkLst>
            <pc:docMk/>
            <pc:sldMk cId="4278565191" sldId="273"/>
            <ac:spMk id="4" creationId="{1C366A09-F0B5-4BF0-8DDC-E550AABEAA49}"/>
          </ac:spMkLst>
        </pc:spChg>
      </pc:sldChg>
      <pc:sldChg chg="modSp mod">
        <pc:chgData name="Oğuz Özbek" userId="3b5392101ca4e401" providerId="LiveId" clId="{5BE88E52-E907-4C43-BBCB-13D4B516CB9A}" dt="2026-03-23T11:54:49.708" v="45" actId="5793"/>
        <pc:sldMkLst>
          <pc:docMk/>
          <pc:sldMk cId="4158943238" sldId="274"/>
        </pc:sldMkLst>
        <pc:spChg chg="mod">
          <ac:chgData name="Oğuz Özbek" userId="3b5392101ca4e401" providerId="LiveId" clId="{5BE88E52-E907-4C43-BBCB-13D4B516CB9A}" dt="2026-03-23T11:54:49.708" v="45" actId="5793"/>
          <ac:spMkLst>
            <pc:docMk/>
            <pc:sldMk cId="4158943238" sldId="274"/>
            <ac:spMk id="2" creationId="{4266070C-B07B-4651-B2F7-722E77C0826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31.03.2026</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94F3FB-F02F-40D2-ACA1-1B7E5841EB66}"/>
              </a:ext>
            </a:extLst>
          </p:cNvPr>
          <p:cNvSpPr>
            <a:spLocks noGrp="1"/>
          </p:cNvSpPr>
          <p:nvPr>
            <p:ph type="title"/>
          </p:nvPr>
        </p:nvSpPr>
        <p:spPr>
          <a:xfrm>
            <a:off x="457200" y="692696"/>
            <a:ext cx="8229600" cy="648072"/>
          </a:xfrm>
        </p:spPr>
        <p:txBody>
          <a:bodyPr>
            <a:noAutofit/>
          </a:bodyPr>
          <a:lstStyle/>
          <a:p>
            <a:pPr algn="ctr"/>
            <a:r>
              <a:rPr lang="tr-TR" sz="1400" dirty="0"/>
              <a:t> </a:t>
            </a:r>
            <a:br>
              <a:rPr lang="tr-TR" sz="1400" dirty="0"/>
            </a:br>
            <a:r>
              <a:rPr lang="tr-TR" sz="1400" dirty="0"/>
              <a:t> </a:t>
            </a:r>
            <a:br>
              <a:rPr lang="tr-TR" sz="1400" dirty="0"/>
            </a:br>
            <a:r>
              <a:rPr lang="tr-TR" sz="3200" b="1" dirty="0"/>
              <a:t>TFF PROFESYONEL FUTBOLCULARIN STATÜSÜ ve TRANSFERLERİ TALİMATI</a:t>
            </a:r>
          </a:p>
        </p:txBody>
      </p:sp>
      <p:sp>
        <p:nvSpPr>
          <p:cNvPr id="3" name="İçerik Yer Tutucusu 2">
            <a:extLst>
              <a:ext uri="{FF2B5EF4-FFF2-40B4-BE49-F238E27FC236}">
                <a16:creationId xmlns:a16="http://schemas.microsoft.com/office/drawing/2014/main" id="{0BA2514C-CAA7-450E-953E-14BD6FDE3396}"/>
              </a:ext>
            </a:extLst>
          </p:cNvPr>
          <p:cNvSpPr>
            <a:spLocks noGrp="1"/>
          </p:cNvSpPr>
          <p:nvPr>
            <p:ph idx="1"/>
          </p:nvPr>
        </p:nvSpPr>
        <p:spPr>
          <a:xfrm>
            <a:off x="457200" y="1776184"/>
            <a:ext cx="8229600" cy="4389120"/>
          </a:xfrm>
        </p:spPr>
        <p:txBody>
          <a:bodyPr>
            <a:normAutofit/>
          </a:bodyPr>
          <a:lstStyle/>
          <a:p>
            <a:r>
              <a:rPr lang="tr-TR" dirty="0">
                <a:latin typeface="+mj-lt"/>
              </a:rPr>
              <a:t>MADDE 5 - AMATÖR FUTBOLCUNUN PROFESYONEL OLMASI </a:t>
            </a:r>
          </a:p>
          <a:p>
            <a:r>
              <a:rPr lang="tr-TR" dirty="0">
                <a:latin typeface="+mj-lt"/>
              </a:rPr>
              <a:t>(1) Amatör bir futbolcu, </a:t>
            </a:r>
            <a:r>
              <a:rPr lang="tr-TR" dirty="0">
                <a:solidFill>
                  <a:srgbClr val="FF0000"/>
                </a:solidFill>
                <a:latin typeface="+mj-lt"/>
              </a:rPr>
              <a:t>15 yaşını doldurmuş olması kaydıyla</a:t>
            </a:r>
            <a:r>
              <a:rPr lang="tr-TR" dirty="0">
                <a:latin typeface="+mj-lt"/>
              </a:rPr>
              <a:t>, bu talimat hükümlerine uygun olarak profesyonel futbolcu statüsünü kazanabilir. 18 yaşın altındaki amatör futbolcuların profesyonel statüye geçişlerinde, adına tescilli oldukları kulübün yazılı muvafakatinin alınması zorunludur. </a:t>
            </a:r>
          </a:p>
        </p:txBody>
      </p:sp>
    </p:spTree>
    <p:extLst>
      <p:ext uri="{BB962C8B-B14F-4D97-AF65-F5344CB8AC3E}">
        <p14:creationId xmlns:p14="http://schemas.microsoft.com/office/powerpoint/2010/main" val="844888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buNone/>
            </a:pPr>
            <a:r>
              <a:rPr lang="tr-TR" dirty="0">
                <a:latin typeface="+mj-lt"/>
                <a:cs typeface="Times New Roman" panose="02020603050405020304" pitchFamily="18" charset="0"/>
              </a:rPr>
              <a:t>MADDE 25 - FUTBOLCULARIN YÜKÜMLÜLÜKLERİ </a:t>
            </a:r>
          </a:p>
          <a:p>
            <a:pPr algn="just">
              <a:buNone/>
            </a:pPr>
            <a:r>
              <a:rPr lang="tr-TR" dirty="0">
                <a:latin typeface="+mj-lt"/>
                <a:cs typeface="Times New Roman" panose="02020603050405020304" pitchFamily="18" charset="0"/>
              </a:rPr>
              <a:t>Futbolcular, profesyonel futbolcu sözleşmesinin kendilerine yükledikleri edimlerin yanı sıra; </a:t>
            </a:r>
          </a:p>
          <a:p>
            <a:pPr algn="just">
              <a:buNone/>
            </a:pPr>
            <a:r>
              <a:rPr lang="tr-TR" dirty="0">
                <a:latin typeface="+mj-lt"/>
                <a:cs typeface="Times New Roman" panose="02020603050405020304" pitchFamily="18" charset="0"/>
              </a:rPr>
              <a:t>a) Müsabakalara katılmak için kendisi tarafından yapılması gereken işlemleri takip etmek ve tamamlamak, gerekli belgeleri temin etmek, </a:t>
            </a:r>
          </a:p>
          <a:p>
            <a:pPr algn="just">
              <a:buNone/>
            </a:pPr>
            <a:r>
              <a:rPr lang="tr-TR" dirty="0">
                <a:latin typeface="+mj-lt"/>
                <a:cs typeface="Times New Roman" panose="02020603050405020304" pitchFamily="18" charset="0"/>
              </a:rPr>
              <a:t>b) </a:t>
            </a:r>
            <a:r>
              <a:rPr lang="tr-TR" dirty="0" err="1">
                <a:latin typeface="+mj-lt"/>
                <a:cs typeface="Times New Roman" panose="02020603050405020304" pitchFamily="18" charset="0"/>
              </a:rPr>
              <a:t>TFF’nin</a:t>
            </a:r>
            <a:r>
              <a:rPr lang="tr-TR" dirty="0">
                <a:latin typeface="+mj-lt"/>
                <a:cs typeface="Times New Roman" panose="02020603050405020304" pitchFamily="18" charset="0"/>
              </a:rPr>
              <a:t> ve kulübün düzenlediği kurs, ders ve konferanslara katılmak, </a:t>
            </a:r>
          </a:p>
          <a:p>
            <a:pPr algn="just">
              <a:buNone/>
            </a:pPr>
            <a:r>
              <a:rPr lang="tr-TR" dirty="0">
                <a:latin typeface="+mj-lt"/>
                <a:cs typeface="Times New Roman" panose="02020603050405020304" pitchFamily="18" charset="0"/>
              </a:rPr>
              <a:t>c) Hastalık veya sakatlık nedeni ile alınacak raporlarını, rapor tarihinden itibaren on gün içerisinde kulübüne ve </a:t>
            </a:r>
            <a:r>
              <a:rPr lang="tr-TR" dirty="0" err="1">
                <a:latin typeface="+mj-lt"/>
                <a:cs typeface="Times New Roman" panose="02020603050405020304" pitchFamily="18" charset="0"/>
              </a:rPr>
              <a:t>TFF’ye</a:t>
            </a:r>
            <a:r>
              <a:rPr lang="tr-TR" dirty="0">
                <a:latin typeface="+mj-lt"/>
                <a:cs typeface="Times New Roman" panose="02020603050405020304" pitchFamily="18" charset="0"/>
              </a:rPr>
              <a:t> bildirmek zorundadırlar.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69AA5F-F30F-4229-B387-71A2C162EA1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6E75ABD-3FC4-4193-A91B-5DCB7757E786}"/>
              </a:ext>
            </a:extLst>
          </p:cNvPr>
          <p:cNvSpPr>
            <a:spLocks noGrp="1"/>
          </p:cNvSpPr>
          <p:nvPr>
            <p:ph idx="1"/>
          </p:nvPr>
        </p:nvSpPr>
        <p:spPr/>
        <p:txBody>
          <a:bodyPr>
            <a:normAutofit fontScale="92500"/>
          </a:bodyPr>
          <a:lstStyle/>
          <a:p>
            <a:r>
              <a:rPr lang="tr-TR" dirty="0">
                <a:latin typeface="+mj-lt"/>
                <a:cs typeface="Times New Roman" panose="02020603050405020304" pitchFamily="18" charset="0"/>
              </a:rPr>
              <a:t>MADDE 26 - KARŞILIKLI SONA ERDİRME  </a:t>
            </a:r>
          </a:p>
          <a:p>
            <a:r>
              <a:rPr lang="tr-TR" dirty="0">
                <a:highlight>
                  <a:srgbClr val="FFFF00"/>
                </a:highlight>
                <a:latin typeface="+mj-lt"/>
                <a:cs typeface="Times New Roman" panose="02020603050405020304" pitchFamily="18" charset="0"/>
              </a:rPr>
              <a:t>Karşılıklı sona erdirmenin </a:t>
            </a:r>
            <a:r>
              <a:rPr lang="tr-TR" dirty="0">
                <a:latin typeface="+mj-lt"/>
                <a:cs typeface="Times New Roman" panose="02020603050405020304" pitchFamily="18" charset="0"/>
              </a:rPr>
              <a:t>kayıtlara işlenebilmesi için buna ilişkin sözleşmenin aşağıda belirtilen belgelerle birlikte </a:t>
            </a:r>
            <a:r>
              <a:rPr lang="tr-TR" dirty="0" err="1">
                <a:latin typeface="+mj-lt"/>
                <a:cs typeface="Times New Roman" panose="02020603050405020304" pitchFamily="18" charset="0"/>
              </a:rPr>
              <a:t>TFF’ye</a:t>
            </a:r>
            <a:r>
              <a:rPr lang="tr-TR" dirty="0">
                <a:latin typeface="+mj-lt"/>
                <a:cs typeface="Times New Roman" panose="02020603050405020304" pitchFamily="18" charset="0"/>
              </a:rPr>
              <a:t> ibrazı zorunludur: </a:t>
            </a:r>
          </a:p>
          <a:p>
            <a:r>
              <a:rPr lang="tr-TR" dirty="0">
                <a:latin typeface="+mj-lt"/>
                <a:cs typeface="Times New Roman" panose="02020603050405020304" pitchFamily="18" charset="0"/>
              </a:rPr>
              <a:t>a) Kulübü temsile yetkili kişileri belirleyen noter tasdikli imza sirküleri, </a:t>
            </a:r>
          </a:p>
          <a:p>
            <a:r>
              <a:rPr lang="tr-TR" dirty="0">
                <a:latin typeface="+mj-lt"/>
                <a:cs typeface="Times New Roman" panose="02020603050405020304" pitchFamily="18" charset="0"/>
              </a:rPr>
              <a:t>b) Futbolcunun, imza tarihinden en geç 30 gün önce düzenlenmiş ve ilgili kulüple yapacağı sona erdirme sözleşmesinde kullanılacağına ilişkin açıklamayı da içeren noter tasdikli imza beyannamesi, vekil aracılığı ile imzalanan karşılıklı sona erdirme sözleşmeleri için vekilinin imza beyannamesi.</a:t>
            </a:r>
          </a:p>
        </p:txBody>
      </p:sp>
    </p:spTree>
    <p:extLst>
      <p:ext uri="{BB962C8B-B14F-4D97-AF65-F5344CB8AC3E}">
        <p14:creationId xmlns:p14="http://schemas.microsoft.com/office/powerpoint/2010/main" val="44345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1C366A09-F0B5-4BF0-8DDC-E550AABEAA49}"/>
              </a:ext>
            </a:extLst>
          </p:cNvPr>
          <p:cNvSpPr/>
          <p:nvPr/>
        </p:nvSpPr>
        <p:spPr>
          <a:xfrm>
            <a:off x="647056" y="332656"/>
            <a:ext cx="8496944" cy="5355312"/>
          </a:xfrm>
          <a:prstGeom prst="rect">
            <a:avLst/>
          </a:prstGeom>
        </p:spPr>
        <p:txBody>
          <a:bodyPr wrap="square">
            <a:spAutoFit/>
          </a:bodyPr>
          <a:lstStyle/>
          <a:p>
            <a:r>
              <a:rPr lang="tr-TR" b="1" dirty="0">
                <a:latin typeface="+mj-lt"/>
              </a:rPr>
              <a:t>MADDE 25 - FUTBOLCULARIN YÜKÜMLÜLÜKLERİ </a:t>
            </a:r>
            <a:endParaRPr lang="tr-TR" dirty="0">
              <a:latin typeface="+mj-lt"/>
            </a:endParaRPr>
          </a:p>
          <a:p>
            <a:r>
              <a:rPr lang="tr-TR" dirty="0">
                <a:latin typeface="+mj-lt"/>
              </a:rPr>
              <a:t>Futbolcular, profesyonel futbolcu sözleşmesinin kendilerine yükledikleri edimlerin yanı sıra; </a:t>
            </a:r>
          </a:p>
          <a:p>
            <a:r>
              <a:rPr lang="tr-TR" b="1" dirty="0">
                <a:latin typeface="+mj-lt"/>
              </a:rPr>
              <a:t>a) </a:t>
            </a:r>
            <a:r>
              <a:rPr lang="tr-TR" dirty="0">
                <a:latin typeface="+mj-lt"/>
              </a:rPr>
              <a:t>Müsabakalara katılmak için kendisi tarafından yapılması gereken işlemleri takip etmek ve tamamlamak, gerekli belgeleri temin etmek, </a:t>
            </a:r>
          </a:p>
          <a:p>
            <a:r>
              <a:rPr lang="tr-TR" b="1" dirty="0">
                <a:latin typeface="+mj-lt"/>
              </a:rPr>
              <a:t>b) </a:t>
            </a:r>
            <a:r>
              <a:rPr lang="tr-TR" b="1" dirty="0" err="1">
                <a:latin typeface="+mj-lt"/>
              </a:rPr>
              <a:t>TFF’nin</a:t>
            </a:r>
            <a:r>
              <a:rPr lang="tr-TR" b="1" dirty="0">
                <a:latin typeface="+mj-lt"/>
              </a:rPr>
              <a:t> ve kulübün düzenlediği kurs, ders ve konferanslara katılmak, </a:t>
            </a:r>
            <a:endParaRPr lang="tr-TR" dirty="0">
              <a:latin typeface="+mj-lt"/>
            </a:endParaRPr>
          </a:p>
          <a:p>
            <a:r>
              <a:rPr lang="tr-TR" b="1" dirty="0">
                <a:latin typeface="+mj-lt"/>
              </a:rPr>
              <a:t>c) </a:t>
            </a:r>
            <a:r>
              <a:rPr lang="tr-TR" dirty="0">
                <a:latin typeface="+mj-lt"/>
              </a:rPr>
              <a:t>Hastalık veya sakatlık nedeni ile alınacak raporlarını, rapor tarihinden itibaren on gün içerisinde kulübüne ve </a:t>
            </a:r>
            <a:r>
              <a:rPr lang="tr-TR" dirty="0" err="1">
                <a:latin typeface="+mj-lt"/>
              </a:rPr>
              <a:t>TFF’ye</a:t>
            </a:r>
            <a:r>
              <a:rPr lang="tr-TR" dirty="0">
                <a:latin typeface="+mj-lt"/>
              </a:rPr>
              <a:t> bildirmek, </a:t>
            </a:r>
          </a:p>
          <a:p>
            <a:r>
              <a:rPr lang="tr-TR" dirty="0">
                <a:latin typeface="+mj-lt"/>
              </a:rPr>
              <a:t>zorundadırlar.</a:t>
            </a:r>
            <a:endParaRPr lang="tr-TR" dirty="0">
              <a:latin typeface="+mj-lt"/>
              <a:cs typeface="Times New Roman" panose="02020603050405020304" pitchFamily="18" charset="0"/>
            </a:endParaRPr>
          </a:p>
          <a:p>
            <a:pPr algn="just"/>
            <a:endParaRPr lang="tr-TR" dirty="0">
              <a:latin typeface="+mj-lt"/>
              <a:cs typeface="Times New Roman" panose="02020603050405020304" pitchFamily="18" charset="0"/>
            </a:endParaRPr>
          </a:p>
          <a:p>
            <a:pPr algn="just"/>
            <a:r>
              <a:rPr lang="tr-TR" b="1" dirty="0">
                <a:latin typeface="+mj-lt"/>
                <a:cs typeface="Times New Roman" panose="02020603050405020304" pitchFamily="18" charset="0"/>
              </a:rPr>
              <a:t>MADDE 27 - KULÜBÜN FESİH HAKKI </a:t>
            </a:r>
          </a:p>
          <a:p>
            <a:pPr algn="just"/>
            <a:r>
              <a:rPr lang="tr-TR" dirty="0">
                <a:latin typeface="+mj-lt"/>
                <a:cs typeface="Times New Roman" panose="02020603050405020304" pitchFamily="18" charset="0"/>
              </a:rPr>
              <a:t>(1) Özellikle aşağıdaki haller </a:t>
            </a:r>
            <a:r>
              <a:rPr lang="tr-TR" dirty="0">
                <a:highlight>
                  <a:srgbClr val="FFFF00"/>
                </a:highlight>
                <a:latin typeface="+mj-lt"/>
                <a:cs typeface="Times New Roman" panose="02020603050405020304" pitchFamily="18" charset="0"/>
              </a:rPr>
              <a:t>sözleşmenin feshi için haklı </a:t>
            </a:r>
            <a:r>
              <a:rPr lang="tr-TR" dirty="0">
                <a:latin typeface="+mj-lt"/>
                <a:cs typeface="Times New Roman" panose="02020603050405020304" pitchFamily="18" charset="0"/>
              </a:rPr>
              <a:t>neden teşkil eder: </a:t>
            </a:r>
          </a:p>
          <a:p>
            <a:pPr algn="just"/>
            <a:r>
              <a:rPr lang="tr-TR" dirty="0">
                <a:latin typeface="+mj-lt"/>
                <a:cs typeface="Times New Roman" panose="02020603050405020304" pitchFamily="18" charset="0"/>
              </a:rPr>
              <a:t>a) Futbolcunun futbol faaliyeti dışında vaki hastalık veya istirahat halinin </a:t>
            </a:r>
            <a:r>
              <a:rPr lang="tr-TR" dirty="0">
                <a:highlight>
                  <a:srgbClr val="FFFF00"/>
                </a:highlight>
                <a:latin typeface="+mj-lt"/>
                <a:cs typeface="Times New Roman" panose="02020603050405020304" pitchFamily="18" charset="0"/>
              </a:rPr>
              <a:t>altı ayı aşması, </a:t>
            </a:r>
          </a:p>
          <a:p>
            <a:pPr algn="just"/>
            <a:r>
              <a:rPr lang="tr-TR" dirty="0">
                <a:latin typeface="+mj-lt"/>
                <a:cs typeface="Times New Roman" panose="02020603050405020304" pitchFamily="18" charset="0"/>
              </a:rPr>
              <a:t>b) Futbolcunun en </a:t>
            </a:r>
            <a:r>
              <a:rPr lang="tr-TR" dirty="0">
                <a:highlight>
                  <a:srgbClr val="FFFF00"/>
                </a:highlight>
                <a:latin typeface="+mj-lt"/>
                <a:cs typeface="Times New Roman" panose="02020603050405020304" pitchFamily="18" charset="0"/>
              </a:rPr>
              <a:t>az altı ay müddetle kesinleşmiş hak mahrumiyeti </a:t>
            </a:r>
            <a:r>
              <a:rPr lang="tr-TR" dirty="0">
                <a:latin typeface="+mj-lt"/>
                <a:cs typeface="Times New Roman" panose="02020603050405020304" pitchFamily="18" charset="0"/>
              </a:rPr>
              <a:t>veya müsabakadan men cezası almış olması, </a:t>
            </a:r>
          </a:p>
          <a:p>
            <a:pPr algn="just"/>
            <a:r>
              <a:rPr lang="tr-TR" dirty="0">
                <a:latin typeface="+mj-lt"/>
                <a:cs typeface="Times New Roman" panose="02020603050405020304" pitchFamily="18" charset="0"/>
              </a:rPr>
              <a:t>c) Futbolcunun bu talimatın 25. maddesinde sayılan </a:t>
            </a:r>
            <a:r>
              <a:rPr lang="tr-TR" dirty="0">
                <a:highlight>
                  <a:srgbClr val="FFFF00"/>
                </a:highlight>
                <a:latin typeface="+mj-lt"/>
                <a:cs typeface="Times New Roman" panose="02020603050405020304" pitchFamily="18" charset="0"/>
              </a:rPr>
              <a:t>yükümlülüklerini a</a:t>
            </a:r>
            <a:r>
              <a:rPr lang="tr-TR" dirty="0">
                <a:latin typeface="+mj-lt"/>
                <a:cs typeface="Times New Roman" panose="02020603050405020304" pitchFamily="18" charset="0"/>
              </a:rPr>
              <a:t>ğır surette ihlal etmesi, </a:t>
            </a:r>
          </a:p>
          <a:p>
            <a:pPr algn="just"/>
            <a:r>
              <a:rPr lang="tr-TR" dirty="0">
                <a:latin typeface="+mj-lt"/>
                <a:cs typeface="Times New Roman" panose="02020603050405020304" pitchFamily="18" charset="0"/>
              </a:rPr>
              <a:t>d) Futbolcunun, Futbol Menajerleri ile Çalışma </a:t>
            </a:r>
            <a:r>
              <a:rPr lang="tr-TR" dirty="0" err="1">
                <a:latin typeface="+mj-lt"/>
                <a:cs typeface="Times New Roman" panose="02020603050405020304" pitchFamily="18" charset="0"/>
              </a:rPr>
              <a:t>Talimatı’na</a:t>
            </a:r>
            <a:r>
              <a:rPr lang="tr-TR" dirty="0">
                <a:latin typeface="+mj-lt"/>
                <a:cs typeface="Times New Roman" panose="02020603050405020304" pitchFamily="18" charset="0"/>
              </a:rPr>
              <a:t> aykırı davranışları nedeniyle kesinleşmiş en az 4 resmi müsabakadan men cezası almış olması. </a:t>
            </a:r>
          </a:p>
        </p:txBody>
      </p:sp>
    </p:spTree>
    <p:extLst>
      <p:ext uri="{BB962C8B-B14F-4D97-AF65-F5344CB8AC3E}">
        <p14:creationId xmlns:p14="http://schemas.microsoft.com/office/powerpoint/2010/main" val="4278565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4266070C-B07B-4651-B2F7-722E77C08265}"/>
              </a:ext>
            </a:extLst>
          </p:cNvPr>
          <p:cNvSpPr/>
          <p:nvPr/>
        </p:nvSpPr>
        <p:spPr>
          <a:xfrm>
            <a:off x="467544" y="1124744"/>
            <a:ext cx="8280920" cy="5324535"/>
          </a:xfrm>
          <a:prstGeom prst="rect">
            <a:avLst/>
          </a:prstGeom>
        </p:spPr>
        <p:txBody>
          <a:bodyPr wrap="square">
            <a:spAutoFit/>
          </a:bodyPr>
          <a:lstStyle/>
          <a:p>
            <a:pPr algn="just"/>
            <a:r>
              <a:rPr lang="tr-TR" sz="2000" dirty="0">
                <a:latin typeface="+mj-lt"/>
              </a:rPr>
              <a:t>MADDE 28 - FUTBOLCUNUN FESİH HAKKI  </a:t>
            </a:r>
          </a:p>
          <a:p>
            <a:pPr marL="457200" indent="-457200" algn="just">
              <a:buAutoNum type="arabicParenBoth"/>
            </a:pPr>
            <a:r>
              <a:rPr lang="tr-TR" sz="2000" dirty="0">
                <a:latin typeface="+mj-lt"/>
              </a:rPr>
              <a:t>Kulüp futbolcunun </a:t>
            </a:r>
            <a:r>
              <a:rPr lang="tr-TR" sz="2000" dirty="0">
                <a:highlight>
                  <a:srgbClr val="FFFF00"/>
                </a:highlight>
                <a:latin typeface="+mj-lt"/>
              </a:rPr>
              <a:t>ücretlerini ödemekte temerrüde (gecikme</a:t>
            </a:r>
            <a:r>
              <a:rPr lang="tr-TR" sz="2000" dirty="0">
                <a:latin typeface="+mj-lt"/>
              </a:rPr>
              <a:t>) düştüğü ve/veya futbolcunun sosyal güvenlik haklarını ihlal ettiği takdirde, futbolcu sözleşmesini feshetmek arzusunda ise, kulübüne ve bilgi için </a:t>
            </a:r>
            <a:r>
              <a:rPr lang="tr-TR" sz="2000" dirty="0" err="1">
                <a:latin typeface="+mj-lt"/>
              </a:rPr>
              <a:t>TFF’ye</a:t>
            </a:r>
            <a:r>
              <a:rPr lang="tr-TR" sz="2000" dirty="0">
                <a:latin typeface="+mj-lt"/>
              </a:rPr>
              <a:t> noterden keşide edeceği bir ihtarname ile </a:t>
            </a:r>
            <a:r>
              <a:rPr lang="tr-TR" sz="2000" dirty="0">
                <a:highlight>
                  <a:srgbClr val="FFFF00"/>
                </a:highlight>
                <a:latin typeface="+mj-lt"/>
              </a:rPr>
              <a:t>30 gün içerisinde ücretinin </a:t>
            </a:r>
            <a:r>
              <a:rPr lang="tr-TR" sz="2000" dirty="0">
                <a:latin typeface="+mj-lt"/>
              </a:rPr>
              <a:t>ödenmesini ve/veya sosyal güvenlik haklarının yerine getirilmesini bildirmek zorundadır. Kulüp, söz konusu mehile rağmen ücretini ödemediği ve/veya sosyal güvenlik haklarını yerine getirmediği takdirde, </a:t>
            </a:r>
            <a:r>
              <a:rPr lang="tr-TR" sz="2000" dirty="0">
                <a:highlight>
                  <a:srgbClr val="FFFF00"/>
                </a:highlight>
                <a:latin typeface="+mj-lt"/>
              </a:rPr>
              <a:t>futbolcu mehilin sona ermesinden itibaren ancak 7 gün içinde sözleşmesini feshedebilir.  </a:t>
            </a:r>
          </a:p>
          <a:p>
            <a:pPr algn="just"/>
            <a:endParaRPr lang="tr-TR" sz="2000" dirty="0">
              <a:latin typeface="+mj-lt"/>
            </a:endParaRPr>
          </a:p>
          <a:p>
            <a:pPr algn="just"/>
            <a:r>
              <a:rPr lang="tr-TR" sz="2000" dirty="0">
                <a:latin typeface="+mj-lt"/>
              </a:rPr>
              <a:t>(2) Kulüp sözleşmeden kaynaklanan diğer edimlerini ifada temerrüde düştüğü takdirde, futbolcu sözleşmesini feshetmek arzusunda ise, kulübe noterden keşide edeceği bir ihtarname ile edimini 7 günden az olmamak kaydıyla uygun bir süre içerisinde yerine getirmesini bildirmek zorundadır. </a:t>
            </a:r>
            <a:r>
              <a:rPr lang="tr-TR" sz="2000" dirty="0">
                <a:highlight>
                  <a:srgbClr val="FFFF00"/>
                </a:highlight>
                <a:latin typeface="+mj-lt"/>
              </a:rPr>
              <a:t>Kulüp, söz konusu mehile rağmen edimlerini yerine getirmediği takdirde, futbolcu mehilin sona ermesinden itibaren ancak 7 gün içinde </a:t>
            </a:r>
            <a:r>
              <a:rPr lang="tr-TR" sz="2000" dirty="0">
                <a:latin typeface="+mj-lt"/>
              </a:rPr>
              <a:t>sözleşmesini feshedebilir. </a:t>
            </a:r>
          </a:p>
        </p:txBody>
      </p:sp>
    </p:spTree>
    <p:extLst>
      <p:ext uri="{BB962C8B-B14F-4D97-AF65-F5344CB8AC3E}">
        <p14:creationId xmlns:p14="http://schemas.microsoft.com/office/powerpoint/2010/main" val="4158943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633037-A535-4F19-9E2A-B7CC0010DB5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22D9650-D355-4725-BFA8-BD6AAA736B04}"/>
              </a:ext>
            </a:extLst>
          </p:cNvPr>
          <p:cNvSpPr>
            <a:spLocks noGrp="1"/>
          </p:cNvSpPr>
          <p:nvPr>
            <p:ph idx="1"/>
          </p:nvPr>
        </p:nvSpPr>
        <p:spPr/>
        <p:txBody>
          <a:bodyPr>
            <a:normAutofit/>
          </a:bodyPr>
          <a:lstStyle/>
          <a:p>
            <a:r>
              <a:rPr lang="tr-TR" dirty="0">
                <a:latin typeface="+mj-lt"/>
              </a:rPr>
              <a:t>MADDE 7 – FAAL FUTBOLCULUĞUN SONA ERMESİ </a:t>
            </a:r>
          </a:p>
          <a:p>
            <a:r>
              <a:rPr lang="tr-TR" dirty="0">
                <a:latin typeface="+mj-lt"/>
              </a:rPr>
              <a:t>(1) Sözleşme sürelerinin sonunda faal futbolculuklarını bitiren profesyonel futbolcular ve futbol faaliyetlerine son veren amatör futbolcular TFF nezdinde, son oynadıkları kulüp adına 30 ay süreyle tescilli kalmaya devam ederler.  </a:t>
            </a:r>
          </a:p>
          <a:p>
            <a:r>
              <a:rPr lang="tr-TR" dirty="0">
                <a:latin typeface="+mj-lt"/>
              </a:rPr>
              <a:t>(2) Bu süre, futbolcunun kayıtlı olduğu kulüpte oynadığı son resmi müsabakadan itibaren başlar.  </a:t>
            </a:r>
          </a:p>
        </p:txBody>
      </p:sp>
    </p:spTree>
    <p:extLst>
      <p:ext uri="{BB962C8B-B14F-4D97-AF65-F5344CB8AC3E}">
        <p14:creationId xmlns:p14="http://schemas.microsoft.com/office/powerpoint/2010/main" val="2273296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6BC629-5706-41E9-9885-83D4BC916D85}"/>
              </a:ext>
            </a:extLst>
          </p:cNvPr>
          <p:cNvSpPr>
            <a:spLocks noGrp="1"/>
          </p:cNvSpPr>
          <p:nvPr>
            <p:ph type="title"/>
          </p:nvPr>
        </p:nvSpPr>
        <p:spPr>
          <a:xfrm>
            <a:off x="755576" y="260648"/>
            <a:ext cx="8229600" cy="1143000"/>
          </a:xfrm>
        </p:spPr>
        <p:txBody>
          <a:bodyPr/>
          <a:lstStyle/>
          <a:p>
            <a:endParaRPr lang="tr-TR"/>
          </a:p>
        </p:txBody>
      </p:sp>
      <p:sp>
        <p:nvSpPr>
          <p:cNvPr id="3" name="İçerik Yer Tutucusu 2">
            <a:extLst>
              <a:ext uri="{FF2B5EF4-FFF2-40B4-BE49-F238E27FC236}">
                <a16:creationId xmlns:a16="http://schemas.microsoft.com/office/drawing/2014/main" id="{0F740860-EFC6-4D23-A6F6-EC8D95C59950}"/>
              </a:ext>
            </a:extLst>
          </p:cNvPr>
          <p:cNvSpPr>
            <a:spLocks noGrp="1"/>
          </p:cNvSpPr>
          <p:nvPr>
            <p:ph idx="1"/>
          </p:nvPr>
        </p:nvSpPr>
        <p:spPr>
          <a:xfrm>
            <a:off x="251520" y="1792750"/>
            <a:ext cx="8229600" cy="4389120"/>
          </a:xfrm>
        </p:spPr>
        <p:txBody>
          <a:bodyPr>
            <a:normAutofit fontScale="92500" lnSpcReduction="20000"/>
          </a:bodyPr>
          <a:lstStyle/>
          <a:p>
            <a:pPr algn="just">
              <a:buNone/>
            </a:pPr>
            <a:r>
              <a:rPr lang="tr-TR" b="1" dirty="0">
                <a:latin typeface="+mj-lt"/>
                <a:cs typeface="Times New Roman" panose="02020603050405020304" pitchFamily="18" charset="0"/>
              </a:rPr>
              <a:t>FUTBOLCULARIN TRANSFERİ ve TESCİLİ </a:t>
            </a:r>
          </a:p>
          <a:p>
            <a:pPr algn="just">
              <a:buNone/>
            </a:pPr>
            <a:r>
              <a:rPr lang="tr-TR" b="1" dirty="0">
                <a:latin typeface="+mj-lt"/>
                <a:cs typeface="Times New Roman" panose="02020603050405020304" pitchFamily="18" charset="0"/>
              </a:rPr>
              <a:t>MADDE 11 – TRANSFER ve TESCİL  </a:t>
            </a:r>
          </a:p>
          <a:p>
            <a:pPr algn="just">
              <a:buNone/>
            </a:pPr>
            <a:r>
              <a:rPr lang="tr-TR" dirty="0">
                <a:latin typeface="+mj-lt"/>
                <a:cs typeface="Times New Roman" panose="02020603050405020304" pitchFamily="18" charset="0"/>
              </a:rPr>
              <a:t>(1)  Bir futbolcunun, bir kulüpte profesyonel veya amatör olarak oynayabilmesi için bağlı olduğu kulübü adına TFF nezdinde tescil edilmiş olması zorunludur.  </a:t>
            </a:r>
          </a:p>
          <a:p>
            <a:pPr algn="just">
              <a:buNone/>
            </a:pPr>
            <a:r>
              <a:rPr lang="tr-TR" dirty="0">
                <a:latin typeface="+mj-lt"/>
                <a:cs typeface="Times New Roman" panose="02020603050405020304" pitchFamily="18" charset="0"/>
              </a:rPr>
              <a:t>(2)  TFF tarafından düzenlenen müsabakalara ancak tescil edilmiş futbolcular katılabilirler.  Futbolcu, tescil işlemiyle FIFA, UEFA ve </a:t>
            </a:r>
            <a:r>
              <a:rPr lang="tr-TR" dirty="0" err="1">
                <a:latin typeface="+mj-lt"/>
                <a:cs typeface="Times New Roman" panose="02020603050405020304" pitchFamily="18" charset="0"/>
              </a:rPr>
              <a:t>TFF’nin</a:t>
            </a:r>
            <a:r>
              <a:rPr lang="tr-TR" dirty="0">
                <a:latin typeface="+mj-lt"/>
                <a:cs typeface="Times New Roman" panose="02020603050405020304" pitchFamily="18" charset="0"/>
              </a:rPr>
              <a:t> statü ve talimatlarına tabi olacağını kabul eder.   </a:t>
            </a:r>
          </a:p>
          <a:p>
            <a:pPr algn="just">
              <a:buNone/>
            </a:pPr>
            <a:r>
              <a:rPr lang="tr-TR" dirty="0">
                <a:latin typeface="+mj-lt"/>
                <a:cs typeface="Times New Roman" panose="02020603050405020304" pitchFamily="18" charset="0"/>
              </a:rPr>
              <a:t>(3)   Bir futbolcu için, aynı anda birden fazla kulüp adına lisans verilemez.  </a:t>
            </a:r>
          </a:p>
          <a:p>
            <a:pPr algn="just">
              <a:buNone/>
            </a:pPr>
            <a:r>
              <a:rPr lang="tr-TR" dirty="0">
                <a:latin typeface="+mj-lt"/>
                <a:cs typeface="Times New Roman" panose="02020603050405020304" pitchFamily="18" charset="0"/>
              </a:rPr>
              <a:t>(4)  Futbolcular aynı sezon içerisinde, sözleşme yenileme ve vize işlemleri de dâhil olmak üzere, en fazla iki kulübe tescil edilebilirler. </a:t>
            </a:r>
            <a:endParaRPr lang="tr-TR" dirty="0">
              <a:latin typeface="+mj-lt"/>
            </a:endParaRPr>
          </a:p>
        </p:txBody>
      </p:sp>
    </p:spTree>
    <p:extLst>
      <p:ext uri="{BB962C8B-B14F-4D97-AF65-F5344CB8AC3E}">
        <p14:creationId xmlns:p14="http://schemas.microsoft.com/office/powerpoint/2010/main" val="2236477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623EC9F-3565-4CA5-8409-0B1DB8C94974}"/>
              </a:ext>
            </a:extLst>
          </p:cNvPr>
          <p:cNvSpPr>
            <a:spLocks noGrp="1"/>
          </p:cNvSpPr>
          <p:nvPr>
            <p:ph idx="4294967295"/>
          </p:nvPr>
        </p:nvSpPr>
        <p:spPr>
          <a:xfrm>
            <a:off x="611560" y="1340768"/>
            <a:ext cx="8229600" cy="4389437"/>
          </a:xfrm>
        </p:spPr>
        <p:txBody>
          <a:bodyPr>
            <a:normAutofit/>
          </a:bodyPr>
          <a:lstStyle/>
          <a:p>
            <a:pPr algn="just">
              <a:buNone/>
            </a:pPr>
            <a:r>
              <a:rPr lang="tr-TR" b="1" dirty="0">
                <a:latin typeface="+mj-lt"/>
                <a:cs typeface="Times New Roman" panose="02020603050405020304" pitchFamily="18" charset="0"/>
              </a:rPr>
              <a:t>MADDE 13 – TRANSFER ve TESCİL DÖNEMİ </a:t>
            </a:r>
          </a:p>
          <a:p>
            <a:pPr marL="514350" indent="-514350" algn="just">
              <a:buAutoNum type="arabicParenBoth"/>
            </a:pPr>
            <a:r>
              <a:rPr lang="tr-TR" dirty="0">
                <a:latin typeface="+mj-lt"/>
                <a:cs typeface="Times New Roman" panose="02020603050405020304" pitchFamily="18" charset="0"/>
              </a:rPr>
              <a:t>Futbolcular, ancak TFF tarafından belirlenen transfer ve tescil dönemleri içinde tescil edilebilirler. </a:t>
            </a:r>
          </a:p>
          <a:p>
            <a:pPr marL="514350" indent="-514350" algn="just">
              <a:buAutoNum type="arabicParenBoth"/>
            </a:pPr>
            <a:r>
              <a:rPr lang="tr-TR" dirty="0">
                <a:latin typeface="+mj-lt"/>
                <a:cs typeface="Times New Roman" panose="02020603050405020304" pitchFamily="18" charset="0"/>
              </a:rPr>
              <a:t>(2) Sezon içerisinde yalnızca iki adet transfer ve tescil dönemi mevcuttur. </a:t>
            </a:r>
            <a:endParaRPr lang="tr-TR" dirty="0">
              <a:latin typeface="+mj-lt"/>
            </a:endParaRPr>
          </a:p>
        </p:txBody>
      </p:sp>
    </p:spTree>
    <p:extLst>
      <p:ext uri="{BB962C8B-B14F-4D97-AF65-F5344CB8AC3E}">
        <p14:creationId xmlns:p14="http://schemas.microsoft.com/office/powerpoint/2010/main" val="2436928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2DA0EE1-728B-4D1C-96F0-DDABE7455A3F}"/>
              </a:ext>
            </a:extLst>
          </p:cNvPr>
          <p:cNvSpPr>
            <a:spLocks noGrp="1"/>
          </p:cNvSpPr>
          <p:nvPr>
            <p:ph idx="4294967295"/>
          </p:nvPr>
        </p:nvSpPr>
        <p:spPr>
          <a:xfrm>
            <a:off x="323528" y="1052736"/>
            <a:ext cx="8229600" cy="4389437"/>
          </a:xfrm>
        </p:spPr>
        <p:txBody>
          <a:bodyPr>
            <a:normAutofit fontScale="62500" lnSpcReduction="20000"/>
          </a:bodyPr>
          <a:lstStyle/>
          <a:p>
            <a:pPr algn="just">
              <a:buNone/>
            </a:pPr>
            <a:r>
              <a:rPr lang="tr-TR" sz="2900" b="1" dirty="0">
                <a:latin typeface="+mj-lt"/>
                <a:cs typeface="Times New Roman" panose="02020603050405020304" pitchFamily="18" charset="0"/>
              </a:rPr>
              <a:t>MADDE 16 –YETİŞTİRME TAZMİNATI  </a:t>
            </a:r>
          </a:p>
          <a:p>
            <a:pPr algn="just">
              <a:buNone/>
            </a:pPr>
            <a:r>
              <a:rPr lang="tr-TR" sz="2900" dirty="0">
                <a:latin typeface="+mj-lt"/>
                <a:cs typeface="Times New Roman" panose="02020603050405020304" pitchFamily="18" charset="0"/>
              </a:rPr>
              <a:t>(1) Futbolcuların eğitimi ve yetiştirilmesi 12–23 yaşları arasında gerçekleşir. Yetiştirme tazminatının hesaplanmasında TFF kayıtları esas alınır ve hesaplama eğitimin fiilen başladığı tarihten itibaren yapılır.  </a:t>
            </a:r>
          </a:p>
          <a:p>
            <a:pPr algn="just">
              <a:buNone/>
            </a:pPr>
            <a:r>
              <a:rPr lang="tr-TR" sz="2900" dirty="0">
                <a:latin typeface="+mj-lt"/>
                <a:cs typeface="Times New Roman" panose="02020603050405020304" pitchFamily="18" charset="0"/>
              </a:rPr>
              <a:t>(2) Yetiştirme tazminatının hesabında kulüpler, yetiştirme yatırımlarına göre dört ayrı kategoriye ayrılır. TFF, her yıl birinci transfer ve tescil döneminden önce kulüplerin dâhil olduğu kategorileri ve bu kategorilerin sezonluk yetiştirme tazminatı miktarlarını tespit ve ilan eder.  </a:t>
            </a:r>
          </a:p>
          <a:p>
            <a:pPr algn="just">
              <a:buNone/>
            </a:pPr>
            <a:r>
              <a:rPr lang="tr-TR" sz="2900" dirty="0">
                <a:latin typeface="+mj-lt"/>
                <a:cs typeface="Times New Roman" panose="02020603050405020304" pitchFamily="18" charset="0"/>
              </a:rPr>
              <a:t>(3) Yetiştirme tazminatının ilgili kulüplerin rızasıyla belirlenmesi ve ödenmesi esas olup, bu husustaki uyuşmazlıklar, münhasıran Uyuşmazlık Çözüm Kurulu tarafından karara bağlanır. </a:t>
            </a:r>
          </a:p>
          <a:p>
            <a:pPr algn="just">
              <a:buNone/>
            </a:pPr>
            <a:r>
              <a:rPr lang="tr-TR" sz="2900" dirty="0">
                <a:latin typeface="+mj-lt"/>
                <a:cs typeface="Times New Roman" panose="02020603050405020304" pitchFamily="18" charset="0"/>
              </a:rPr>
              <a:t>(4) Tazminat kural olarak 23 yaşın doldurulmasına kadar futbolcunun profesyonel olarak yapacağı tüm transferlerinde ödenir. Geçici transferlerde futbolcuyu geçici olarak transfer eden kulüp bu döneme denk gelen yetiştirme tazminatına hak kazanır. </a:t>
            </a:r>
          </a:p>
          <a:p>
            <a:pPr algn="just">
              <a:buNone/>
            </a:pPr>
            <a:r>
              <a:rPr lang="tr-TR" sz="2900" dirty="0">
                <a:latin typeface="+mj-lt"/>
                <a:cs typeface="Times New Roman" panose="02020603050405020304" pitchFamily="18" charset="0"/>
              </a:rPr>
              <a:t>        ………..</a:t>
            </a:r>
          </a:p>
          <a:p>
            <a:pPr algn="just">
              <a:buNone/>
            </a:pPr>
            <a:r>
              <a:rPr lang="tr-TR" sz="2900" dirty="0">
                <a:latin typeface="+mj-lt"/>
                <a:cs typeface="Times New Roman" panose="02020603050405020304" pitchFamily="18" charset="0"/>
              </a:rPr>
              <a:t>(8) Futbolcunun 23 yaşını doldurması halinde kulüp değiştirmelerinde yetiştirme tazminatı ödenmez. </a:t>
            </a:r>
          </a:p>
          <a:p>
            <a:endParaRPr lang="tr-TR" dirty="0"/>
          </a:p>
        </p:txBody>
      </p:sp>
    </p:spTree>
    <p:extLst>
      <p:ext uri="{BB962C8B-B14F-4D97-AF65-F5344CB8AC3E}">
        <p14:creationId xmlns:p14="http://schemas.microsoft.com/office/powerpoint/2010/main" val="2412274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65B047-105C-41E8-92D0-E6C85CD8A74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6D62200-6DCC-42EB-A075-F3B7DC148022}"/>
              </a:ext>
            </a:extLst>
          </p:cNvPr>
          <p:cNvSpPr>
            <a:spLocks noGrp="1"/>
          </p:cNvSpPr>
          <p:nvPr>
            <p:ph idx="1"/>
          </p:nvPr>
        </p:nvSpPr>
        <p:spPr/>
        <p:txBody>
          <a:bodyPr>
            <a:normAutofit fontScale="85000" lnSpcReduction="20000"/>
          </a:bodyPr>
          <a:lstStyle/>
          <a:p>
            <a:pPr algn="just">
              <a:buNone/>
            </a:pPr>
            <a:r>
              <a:rPr lang="tr-TR" b="1" dirty="0">
                <a:latin typeface="+mj-lt"/>
                <a:cs typeface="Times New Roman" panose="02020603050405020304" pitchFamily="18" charset="0"/>
              </a:rPr>
              <a:t>MADDE 17 – KÜÇÜK FUTBOLCULARIN KORUNMASI </a:t>
            </a:r>
          </a:p>
          <a:p>
            <a:pPr algn="just">
              <a:buNone/>
            </a:pPr>
            <a:r>
              <a:rPr lang="tr-TR" dirty="0">
                <a:latin typeface="+mj-lt"/>
                <a:cs typeface="Times New Roman" panose="02020603050405020304" pitchFamily="18" charset="0"/>
              </a:rPr>
              <a:t>(1) 18 yaşını doldurmamış futbolcular, uluslararası transfer yapamazlar. </a:t>
            </a:r>
          </a:p>
          <a:p>
            <a:pPr algn="just">
              <a:buNone/>
            </a:pPr>
            <a:r>
              <a:rPr lang="tr-TR" dirty="0">
                <a:latin typeface="+mj-lt"/>
                <a:cs typeface="Times New Roman" panose="02020603050405020304" pitchFamily="18" charset="0"/>
              </a:rPr>
              <a:t> </a:t>
            </a:r>
          </a:p>
          <a:p>
            <a:pPr algn="just">
              <a:buNone/>
            </a:pPr>
            <a:r>
              <a:rPr lang="tr-TR" dirty="0">
                <a:latin typeface="+mj-lt"/>
                <a:cs typeface="Times New Roman" panose="02020603050405020304" pitchFamily="18" charset="0"/>
              </a:rPr>
              <a:t>(2) Ancak, küçük futbolcunun kanuni temsilcilerinin transfer olunacak kulübün bulunduğu ülkeye futbolla ilgisi olmayan bir sebeple taşınmış olmaları halinde veya futbolcunun Türkiye sınırına 50 </a:t>
            </a:r>
            <a:r>
              <a:rPr lang="tr-TR" dirty="0" err="1">
                <a:latin typeface="+mj-lt"/>
                <a:cs typeface="Times New Roman" panose="02020603050405020304" pitchFamily="18" charset="0"/>
              </a:rPr>
              <a:t>km.’den</a:t>
            </a:r>
            <a:r>
              <a:rPr lang="tr-TR" dirty="0">
                <a:latin typeface="+mj-lt"/>
                <a:cs typeface="Times New Roman" panose="02020603050405020304" pitchFamily="18" charset="0"/>
              </a:rPr>
              <a:t> daha kısa bir mesafede ikamet etmesi ve komşu ülke Federasyonu’na tescilli kulübün tesislerinin Türkiye sınırına 50 </a:t>
            </a:r>
            <a:r>
              <a:rPr lang="tr-TR" dirty="0" err="1">
                <a:latin typeface="+mj-lt"/>
                <a:cs typeface="Times New Roman" panose="02020603050405020304" pitchFamily="18" charset="0"/>
              </a:rPr>
              <a:t>km.’den</a:t>
            </a:r>
            <a:r>
              <a:rPr lang="tr-TR" dirty="0">
                <a:latin typeface="+mj-lt"/>
                <a:cs typeface="Times New Roman" panose="02020603050405020304" pitchFamily="18" charset="0"/>
              </a:rPr>
              <a:t> daha kısa bir mesafede olması halinde uluslararası transfere izin verilebilir. </a:t>
            </a:r>
          </a:p>
          <a:p>
            <a:pPr algn="just">
              <a:buNone/>
            </a:pPr>
            <a:r>
              <a:rPr lang="tr-TR" dirty="0">
                <a:latin typeface="+mj-lt"/>
                <a:cs typeface="Times New Roman" panose="02020603050405020304" pitchFamily="18" charset="0"/>
              </a:rPr>
              <a:t> </a:t>
            </a:r>
          </a:p>
          <a:p>
            <a:pPr algn="just">
              <a:buNone/>
            </a:pPr>
            <a:r>
              <a:rPr lang="tr-TR" dirty="0">
                <a:latin typeface="+mj-lt"/>
                <a:cs typeface="Times New Roman" panose="02020603050405020304" pitchFamily="18" charset="0"/>
              </a:rPr>
              <a:t>(3) Bu madde hükümleri, daha önce hiçbir kulübe tescil edilmemiş olan ve Türkiye Cumhuriyeti vatandaşı olmayan küçük futbolcular için de geçerlidir. </a:t>
            </a:r>
          </a:p>
          <a:p>
            <a:endParaRPr lang="tr-TR" dirty="0"/>
          </a:p>
        </p:txBody>
      </p:sp>
    </p:spTree>
    <p:extLst>
      <p:ext uri="{BB962C8B-B14F-4D97-AF65-F5344CB8AC3E}">
        <p14:creationId xmlns:p14="http://schemas.microsoft.com/office/powerpoint/2010/main" val="1604168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51520" y="404664"/>
            <a:ext cx="8229600" cy="1143000"/>
          </a:xfrm>
        </p:spPr>
        <p:txBody>
          <a:bodyPr>
            <a:normAutofit fontScale="90000"/>
          </a:bodyPr>
          <a:lstStyle/>
          <a:p>
            <a:pPr algn="ctr"/>
            <a:br>
              <a:rPr lang="tr-TR" sz="3100" b="1" dirty="0"/>
            </a:br>
            <a:br>
              <a:rPr lang="tr-TR" sz="3100" b="1" dirty="0"/>
            </a:br>
            <a:br>
              <a:rPr lang="tr-TR" sz="3100" b="1" dirty="0"/>
            </a:br>
            <a:br>
              <a:rPr lang="tr-TR" sz="3100" b="1" dirty="0"/>
            </a:br>
            <a:br>
              <a:rPr lang="tr-TR" sz="3100" b="1" dirty="0"/>
            </a:br>
            <a:br>
              <a:rPr lang="tr-TR" sz="3100" b="1" dirty="0"/>
            </a:br>
            <a:br>
              <a:rPr lang="tr-TR" sz="3100" b="1" dirty="0"/>
            </a:br>
            <a:br>
              <a:rPr lang="tr-TR" sz="3100" b="1" dirty="0"/>
            </a:br>
            <a:br>
              <a:rPr lang="tr-TR" sz="3100" b="1" dirty="0"/>
            </a:br>
            <a:br>
              <a:rPr lang="tr-TR" sz="3100" b="1" dirty="0"/>
            </a:br>
            <a:br>
              <a:rPr lang="tr-TR" sz="3100" b="1" dirty="0"/>
            </a:br>
            <a:br>
              <a:rPr lang="tr-TR" sz="3100" b="1" dirty="0"/>
            </a:br>
            <a:br>
              <a:rPr lang="tr-TR" sz="3100" b="1" dirty="0"/>
            </a:br>
            <a:r>
              <a:rPr lang="tr-TR" sz="3100" b="1" dirty="0"/>
              <a:t>                                                                                                                                      </a:t>
            </a:r>
            <a:br>
              <a:rPr lang="tr-TR" dirty="0"/>
            </a:br>
            <a:r>
              <a:rPr lang="tr-TR" sz="2700" b="1" dirty="0"/>
              <a:t> </a:t>
            </a:r>
            <a:br>
              <a:rPr lang="tr-TR" sz="2700" b="1" dirty="0"/>
            </a:br>
            <a:r>
              <a:rPr lang="tr-TR" sz="2700" b="1" dirty="0"/>
              <a:t>PROFESYONEL FUTBOLCU SÖZLEŞMESİ </a:t>
            </a:r>
            <a:endParaRPr lang="tr-TR" sz="2700" dirty="0"/>
          </a:p>
        </p:txBody>
      </p:sp>
      <p:sp>
        <p:nvSpPr>
          <p:cNvPr id="5" name="4 İçerik Yer Tutucusu"/>
          <p:cNvSpPr>
            <a:spLocks noGrp="1"/>
          </p:cNvSpPr>
          <p:nvPr>
            <p:ph idx="1"/>
          </p:nvPr>
        </p:nvSpPr>
        <p:spPr>
          <a:xfrm>
            <a:off x="457200" y="1547664"/>
            <a:ext cx="8229600" cy="4389120"/>
          </a:xfrm>
        </p:spPr>
        <p:txBody>
          <a:bodyPr>
            <a:normAutofit/>
          </a:bodyPr>
          <a:lstStyle/>
          <a:p>
            <a:pPr>
              <a:buNone/>
            </a:pPr>
            <a:r>
              <a:rPr lang="tr-TR" dirty="0">
                <a:latin typeface="+mj-lt"/>
                <a:cs typeface="Times New Roman" panose="02020603050405020304" pitchFamily="18" charset="0"/>
              </a:rPr>
              <a:t>MADDE 19 – GENEL ESASLAR </a:t>
            </a:r>
          </a:p>
          <a:p>
            <a:pPr>
              <a:buNone/>
            </a:pPr>
            <a:r>
              <a:rPr lang="tr-TR" dirty="0">
                <a:latin typeface="+mj-lt"/>
                <a:cs typeface="Times New Roman" panose="02020603050405020304" pitchFamily="18" charset="0"/>
              </a:rPr>
              <a:t>(1) Tarafların imzaladıkları sözleşmenin kulüp tarafından </a:t>
            </a:r>
            <a:r>
              <a:rPr lang="tr-TR" dirty="0" err="1">
                <a:latin typeface="+mj-lt"/>
                <a:cs typeface="Times New Roman" panose="02020603050405020304" pitchFamily="18" charset="0"/>
              </a:rPr>
              <a:t>TFF’ye</a:t>
            </a:r>
            <a:r>
              <a:rPr lang="tr-TR" dirty="0">
                <a:latin typeface="+mj-lt"/>
                <a:cs typeface="Times New Roman" panose="02020603050405020304" pitchFamily="18" charset="0"/>
              </a:rPr>
              <a:t>, tescil işlemi için sunulması zorunludur.  </a:t>
            </a:r>
          </a:p>
          <a:p>
            <a:pPr>
              <a:buNone/>
            </a:pPr>
            <a:endParaRPr lang="tr-TR" dirty="0">
              <a:latin typeface="+mj-lt"/>
              <a:cs typeface="Times New Roman" panose="02020603050405020304" pitchFamily="18" charset="0"/>
            </a:endParaRPr>
          </a:p>
          <a:p>
            <a:pPr>
              <a:buNone/>
            </a:pPr>
            <a:r>
              <a:rPr lang="tr-TR" dirty="0">
                <a:latin typeface="+mj-lt"/>
                <a:cs typeface="Times New Roman" panose="02020603050405020304" pitchFamily="18" charset="0"/>
              </a:rPr>
              <a:t>(2) Sözleşmenin süresi </a:t>
            </a:r>
            <a:r>
              <a:rPr lang="tr-TR" dirty="0">
                <a:solidFill>
                  <a:srgbClr val="FF0000"/>
                </a:solidFill>
                <a:latin typeface="+mj-lt"/>
                <a:cs typeface="Times New Roman" panose="02020603050405020304" pitchFamily="18" charset="0"/>
              </a:rPr>
              <a:t>en fazla beş yıl </a:t>
            </a:r>
            <a:r>
              <a:rPr lang="tr-TR" dirty="0">
                <a:latin typeface="+mj-lt"/>
                <a:cs typeface="Times New Roman" panose="02020603050405020304" pitchFamily="18" charset="0"/>
              </a:rPr>
              <a:t>olarak belirlenir. Ancak </a:t>
            </a:r>
            <a:r>
              <a:rPr lang="tr-TR" dirty="0">
                <a:solidFill>
                  <a:srgbClr val="FF0000"/>
                </a:solidFill>
                <a:latin typeface="+mj-lt"/>
                <a:cs typeface="Times New Roman" panose="02020603050405020304" pitchFamily="18" charset="0"/>
              </a:rPr>
              <a:t>18 yaşın altındaki </a:t>
            </a:r>
            <a:r>
              <a:rPr lang="tr-TR" dirty="0">
                <a:latin typeface="+mj-lt"/>
                <a:cs typeface="Times New Roman" panose="02020603050405020304" pitchFamily="18" charset="0"/>
              </a:rPr>
              <a:t>futbolcular ile imzalanacak olan sözleşmelerin süresi </a:t>
            </a:r>
            <a:r>
              <a:rPr lang="tr-TR" dirty="0">
                <a:solidFill>
                  <a:srgbClr val="FF0000"/>
                </a:solidFill>
                <a:latin typeface="+mj-lt"/>
                <a:cs typeface="Times New Roman" panose="02020603050405020304" pitchFamily="18" charset="0"/>
              </a:rPr>
              <a:t>üç yıldan fazla olamaz.  </a:t>
            </a:r>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gn="just">
              <a:buNone/>
            </a:pPr>
            <a:r>
              <a:rPr lang="tr-TR" sz="2400" dirty="0">
                <a:latin typeface="+mj-lt"/>
                <a:cs typeface="Times New Roman" panose="02020603050405020304" pitchFamily="18" charset="0"/>
              </a:rPr>
              <a:t>MADDE 20 – SÖZLEŞMENİN İBRAZI </a:t>
            </a:r>
          </a:p>
          <a:p>
            <a:pPr marL="342900" indent="-342900" algn="just">
              <a:buAutoNum type="arabicParenBoth"/>
            </a:pPr>
            <a:r>
              <a:rPr lang="tr-TR" sz="2000" dirty="0">
                <a:latin typeface="+mj-lt"/>
                <a:cs typeface="Times New Roman" panose="02020603050405020304" pitchFamily="18" charset="0"/>
              </a:rPr>
              <a:t>Sözleşmelerin, imzalandıkları transfer ve tescil dönemi içerisinde ilgili kulüp tarafından tescil işlemi için </a:t>
            </a:r>
            <a:r>
              <a:rPr lang="tr-TR" sz="2000" dirty="0" err="1">
                <a:latin typeface="+mj-lt"/>
                <a:cs typeface="Times New Roman" panose="02020603050405020304" pitchFamily="18" charset="0"/>
              </a:rPr>
              <a:t>TFF’ye</a:t>
            </a:r>
            <a:r>
              <a:rPr lang="tr-TR" sz="2000" dirty="0">
                <a:latin typeface="+mj-lt"/>
                <a:cs typeface="Times New Roman" panose="02020603050405020304" pitchFamily="18" charset="0"/>
              </a:rPr>
              <a:t> sunulması zorunludur. Futbolcu da aynı sürede sözleşmeyi </a:t>
            </a:r>
            <a:r>
              <a:rPr lang="tr-TR" sz="2000" dirty="0" err="1">
                <a:latin typeface="+mj-lt"/>
                <a:cs typeface="Times New Roman" panose="02020603050405020304" pitchFamily="18" charset="0"/>
              </a:rPr>
              <a:t>TFF’ye</a:t>
            </a:r>
            <a:r>
              <a:rPr lang="tr-TR" sz="2000" dirty="0">
                <a:latin typeface="+mj-lt"/>
                <a:cs typeface="Times New Roman" panose="02020603050405020304" pitchFamily="18" charset="0"/>
              </a:rPr>
              <a:t> sunma hakkına sahiptir.  </a:t>
            </a:r>
          </a:p>
          <a:p>
            <a:pPr marL="342900" indent="-342900" algn="just">
              <a:buNone/>
            </a:pPr>
            <a:endParaRPr lang="tr-TR" sz="2000" dirty="0">
              <a:latin typeface="+mj-lt"/>
              <a:cs typeface="Times New Roman" panose="02020603050405020304" pitchFamily="18" charset="0"/>
            </a:endParaRPr>
          </a:p>
          <a:p>
            <a:pPr algn="just">
              <a:buNone/>
            </a:pPr>
            <a:r>
              <a:rPr lang="tr-TR" sz="2000" dirty="0">
                <a:latin typeface="+mj-lt"/>
                <a:cs typeface="Times New Roman" panose="02020603050405020304" pitchFamily="18" charset="0"/>
              </a:rPr>
              <a:t>(2) Futbolcu ile mevcut kulübü transfer ve tescil dönemi ile bağlı kalmaksızın sözleşme imzalayabilir. Bu sözleşmenin imza tarihini takip eden ilk transfer ve tescil döneminin sonuna kadar ilgili kulüp tarafından tescil işlemi için </a:t>
            </a:r>
            <a:r>
              <a:rPr lang="tr-TR" sz="2000" dirty="0" err="1">
                <a:latin typeface="+mj-lt"/>
                <a:cs typeface="Times New Roman" panose="02020603050405020304" pitchFamily="18" charset="0"/>
              </a:rPr>
              <a:t>TFF’ye</a:t>
            </a:r>
            <a:r>
              <a:rPr lang="tr-TR" sz="2000" dirty="0">
                <a:latin typeface="+mj-lt"/>
                <a:cs typeface="Times New Roman" panose="02020603050405020304" pitchFamily="18" charset="0"/>
              </a:rPr>
              <a:t> sunulması zorunludur. </a:t>
            </a:r>
          </a:p>
          <a:p>
            <a:pPr algn="just">
              <a:buNone/>
            </a:pPr>
            <a:r>
              <a:rPr lang="tr-TR" sz="2000" dirty="0">
                <a:latin typeface="+mj-lt"/>
                <a:cs typeface="Times New Roman" panose="02020603050405020304" pitchFamily="18"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buNone/>
            </a:pPr>
            <a:r>
              <a:rPr lang="tr-TR" dirty="0">
                <a:latin typeface="+mj-lt"/>
                <a:cs typeface="Times New Roman" panose="02020603050405020304" pitchFamily="18" charset="0"/>
              </a:rPr>
              <a:t>MADDE 21 - ÜCRET  </a:t>
            </a:r>
          </a:p>
          <a:p>
            <a:pPr algn="just">
              <a:buNone/>
            </a:pPr>
            <a:r>
              <a:rPr lang="tr-TR" dirty="0">
                <a:latin typeface="+mj-lt"/>
                <a:cs typeface="Times New Roman" panose="02020603050405020304" pitchFamily="18" charset="0"/>
              </a:rPr>
              <a:t>Ücret, sözleşmede belirlenmesi zorunlu olan ve futbolcuya aylık asgari ücret tutarının altında olmamak kaydıyla ödenen tutardır. </a:t>
            </a:r>
          </a:p>
          <a:p>
            <a:pPr algn="just">
              <a:buNone/>
            </a:pPr>
            <a:r>
              <a:rPr lang="tr-TR" dirty="0">
                <a:latin typeface="+mj-lt"/>
                <a:cs typeface="Times New Roman" panose="02020603050405020304" pitchFamily="18" charset="0"/>
              </a:rPr>
              <a:t>  </a:t>
            </a:r>
          </a:p>
          <a:p>
            <a:pPr algn="just">
              <a:buNone/>
            </a:pPr>
            <a:r>
              <a:rPr lang="tr-TR" dirty="0">
                <a:latin typeface="+mj-lt"/>
                <a:cs typeface="Times New Roman" panose="02020603050405020304" pitchFamily="18" charset="0"/>
              </a:rPr>
              <a:t>MADDE 22 - SÖZLEŞMEDEN DOĞAN UYUŞMAZLIKLAR </a:t>
            </a:r>
          </a:p>
          <a:p>
            <a:pPr algn="just">
              <a:buNone/>
            </a:pPr>
            <a:r>
              <a:rPr lang="tr-TR" dirty="0">
                <a:latin typeface="+mj-lt"/>
                <a:cs typeface="Times New Roman" panose="02020603050405020304" pitchFamily="18" charset="0"/>
              </a:rPr>
              <a:t>Taraflar, yetiştirme tazminatı ve sportif cezaya ilişkin hükümler saklı kalmak kaydıyla, profesyonel futbolcu sözleşmesinden doğan uyuşmazlıkların çözümünde, Uyuşmazlık Çözüm Kurulu’nun yetkisini kabul edip etmemekte serbesttirler.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75</TotalTime>
  <Words>1178</Words>
  <Application>Microsoft Office PowerPoint</Application>
  <PresentationFormat>Ekran Gösterisi (4:3)</PresentationFormat>
  <Paragraphs>69</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Calibri</vt:lpstr>
      <vt:lpstr>Constantia</vt:lpstr>
      <vt:lpstr>Wingdings 2</vt:lpstr>
      <vt:lpstr>Akış</vt:lpstr>
      <vt:lpstr>    TFF PROFESYONEL FUTBOLCULARIN STATÜSÜ ve TRANSFERLERİ TALİMATI</vt:lpstr>
      <vt:lpstr>PowerPoint Sunusu</vt:lpstr>
      <vt:lpstr>PowerPoint Sunusu</vt:lpstr>
      <vt:lpstr>PowerPoint Sunusu</vt:lpstr>
      <vt:lpstr>PowerPoint Sunusu</vt:lpstr>
      <vt:lpstr>PowerPoint Sunusu</vt:lpstr>
      <vt:lpstr>                                                                                                                                                      PROFESYONEL FUTBOLCU SÖZLEŞMESİ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Oğuz Özbek</cp:lastModifiedBy>
  <cp:revision>12</cp:revision>
  <dcterms:created xsi:type="dcterms:W3CDTF">2019-03-23T19:50:44Z</dcterms:created>
  <dcterms:modified xsi:type="dcterms:W3CDTF">2026-03-31T15:14:54Z</dcterms:modified>
</cp:coreProperties>
</file>