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53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75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51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2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18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10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3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44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12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18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72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016D3-26A9-4365-B1DA-DA1F6A54558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3E82-BF00-4634-8E0E-C1FC7FDE6C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2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</a:t>
            </a:r>
            <a:r>
              <a:rPr lang="tr-TR" b="1" dirty="0" smtClean="0">
                <a:solidFill>
                  <a:srgbClr val="7030A0"/>
                </a:solidFill>
              </a:rPr>
              <a:t>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3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90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HİPOTEZ KURMA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133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Hipotez;</a:t>
            </a:r>
            <a:r>
              <a:rPr lang="tr-TR" dirty="0" smtClean="0"/>
              <a:t> en genel anlamda araştırılmak üzere ortaya atılan bir iddiadır.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araştırma, yaygın olarak iki yaklaşıma göre yapılır:</a:t>
            </a:r>
          </a:p>
          <a:p>
            <a:r>
              <a:rPr lang="tr-TR" dirty="0" smtClean="0"/>
              <a:t>Doğrulama yöntemi</a:t>
            </a:r>
          </a:p>
          <a:p>
            <a:r>
              <a:rPr lang="tr-TR" dirty="0" err="1" smtClean="0"/>
              <a:t>Yanlışlama</a:t>
            </a:r>
            <a:r>
              <a:rPr lang="tr-TR" dirty="0" smtClean="0"/>
              <a:t> yöntemi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Hipotezler; araştırma soruları olarak ifade edilebileceği gibi istatistiksel/matematiksel önermeler şeklinde de ifade edilebilir.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7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İstatistiksel Hipotez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İstatistiksel hipotezler, birbirini </a:t>
            </a:r>
            <a:r>
              <a:rPr lang="tr-TR" dirty="0" err="1" smtClean="0"/>
              <a:t>tümleyen</a:t>
            </a:r>
            <a:r>
              <a:rPr lang="tr-TR" dirty="0" smtClean="0"/>
              <a:t> iki önerme ile ifade edilir:</a:t>
            </a:r>
          </a:p>
          <a:p>
            <a:r>
              <a:rPr lang="tr-TR" b="1" dirty="0" smtClean="0"/>
              <a:t>H</a:t>
            </a:r>
            <a:r>
              <a:rPr lang="tr-TR" b="1" baseline="-25000" dirty="0" smtClean="0"/>
              <a:t>0</a:t>
            </a:r>
            <a:r>
              <a:rPr lang="tr-TR" b="1" dirty="0" smtClean="0"/>
              <a:t>: </a:t>
            </a:r>
            <a:r>
              <a:rPr lang="tr-TR" dirty="0" smtClean="0"/>
              <a:t>Sıfır/</a:t>
            </a:r>
            <a:r>
              <a:rPr lang="tr-TR" dirty="0" err="1" smtClean="0"/>
              <a:t>Null</a:t>
            </a:r>
            <a:r>
              <a:rPr lang="tr-TR" dirty="0" smtClean="0"/>
              <a:t>/Yokluk hipotezi</a:t>
            </a:r>
          </a:p>
          <a:p>
            <a:r>
              <a:rPr lang="tr-TR" b="1" dirty="0" smtClean="0"/>
              <a:t>H</a:t>
            </a:r>
            <a:r>
              <a:rPr lang="tr-TR" b="1" baseline="-25000" dirty="0" smtClean="0"/>
              <a:t>1</a:t>
            </a:r>
            <a:r>
              <a:rPr lang="tr-TR" b="1" dirty="0" smtClean="0"/>
              <a:t> ya da H</a:t>
            </a:r>
            <a:r>
              <a:rPr lang="tr-TR" b="1" baseline="-25000" dirty="0" smtClean="0"/>
              <a:t>A</a:t>
            </a:r>
            <a:r>
              <a:rPr lang="tr-TR" b="1" dirty="0" smtClean="0"/>
              <a:t>: ‘</a:t>
            </a:r>
            <a:r>
              <a:rPr lang="tr-TR" dirty="0" smtClean="0"/>
              <a:t>Alternatif hipotez’ ya da ‘araştırma hipotezi’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İstatistiksel hipotezler, H</a:t>
            </a:r>
            <a:r>
              <a:rPr lang="tr-TR" baseline="-25000" dirty="0" smtClean="0"/>
              <a:t>0</a:t>
            </a:r>
            <a:r>
              <a:rPr lang="tr-TR" dirty="0" smtClean="0"/>
              <a:t>’ın belli bir manidarlık düzeyinde reddedilmeye çalışılmasına dayalıdır. Bu nedenle hipotez testi sonucunda; </a:t>
            </a:r>
          </a:p>
          <a:p>
            <a:r>
              <a:rPr lang="tr-TR" dirty="0" smtClean="0"/>
              <a:t>H</a:t>
            </a:r>
            <a:r>
              <a:rPr lang="tr-TR" baseline="-25000" dirty="0" smtClean="0"/>
              <a:t>0</a:t>
            </a:r>
            <a:r>
              <a:rPr lang="tr-TR" dirty="0" smtClean="0"/>
              <a:t> reddedildi ya da </a:t>
            </a:r>
          </a:p>
          <a:p>
            <a:r>
              <a:rPr lang="tr-TR" dirty="0" smtClean="0"/>
              <a:t>H</a:t>
            </a:r>
            <a:r>
              <a:rPr lang="tr-TR" baseline="-25000" dirty="0" smtClean="0"/>
              <a:t>0</a:t>
            </a:r>
            <a:r>
              <a:rPr lang="tr-TR" dirty="0" smtClean="0"/>
              <a:t> reddedilemedi kararı verilebilir.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47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Örnek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H</a:t>
            </a:r>
            <a:r>
              <a:rPr lang="tr-TR" baseline="-25000" dirty="0" smtClean="0"/>
              <a:t>0</a:t>
            </a:r>
            <a:r>
              <a:rPr lang="tr-TR" dirty="0" smtClean="0"/>
              <a:t>: Öğrencilerin başarı ortalamaları arasında cinsiyetlerine göre </a:t>
            </a:r>
            <a:r>
              <a:rPr lang="el-GR" dirty="0" smtClean="0"/>
              <a:t>α</a:t>
            </a:r>
            <a:r>
              <a:rPr lang="tr-TR" dirty="0" smtClean="0"/>
              <a:t>=0.05 düzeyinde manidar bir fark yoktur.</a:t>
            </a:r>
          </a:p>
          <a:p>
            <a:pPr marL="0" indent="0" algn="ctr">
              <a:buNone/>
            </a:pPr>
            <a:r>
              <a:rPr lang="tr-TR" dirty="0" err="1" smtClean="0"/>
              <a:t>X</a:t>
            </a:r>
            <a:r>
              <a:rPr lang="tr-TR" baseline="-25000" dirty="0" err="1" smtClean="0"/>
              <a:t>erkek</a:t>
            </a:r>
            <a:r>
              <a:rPr lang="tr-TR" dirty="0" smtClean="0"/>
              <a:t> = </a:t>
            </a:r>
            <a:r>
              <a:rPr lang="tr-TR" dirty="0" err="1" smtClean="0"/>
              <a:t>X</a:t>
            </a:r>
            <a:r>
              <a:rPr lang="tr-TR" baseline="-25000" dirty="0" err="1" smtClean="0"/>
              <a:t>kadın</a:t>
            </a:r>
            <a:endParaRPr lang="tr-TR" baseline="-250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</a:t>
            </a:r>
            <a:r>
              <a:rPr lang="tr-TR" baseline="-25000" dirty="0" smtClean="0"/>
              <a:t>1</a:t>
            </a:r>
            <a:r>
              <a:rPr lang="tr-TR" dirty="0" smtClean="0"/>
              <a:t>: </a:t>
            </a:r>
            <a:r>
              <a:rPr lang="tr-TR" dirty="0"/>
              <a:t>Öğrencilerin başarı ortalamaları arasında cinsiyetlerine göre </a:t>
            </a:r>
            <a:r>
              <a:rPr lang="el-GR" dirty="0"/>
              <a:t>α</a:t>
            </a:r>
            <a:r>
              <a:rPr lang="tr-TR" dirty="0"/>
              <a:t>=0.05 düzeyinde manidar bir fark </a:t>
            </a:r>
            <a:r>
              <a:rPr lang="tr-TR" dirty="0" smtClean="0"/>
              <a:t>vardır.</a:t>
            </a:r>
          </a:p>
          <a:p>
            <a:pPr marL="0" indent="0" algn="ctr">
              <a:buNone/>
            </a:pPr>
            <a:r>
              <a:rPr lang="tr-TR" dirty="0" err="1"/>
              <a:t>X</a:t>
            </a:r>
            <a:r>
              <a:rPr lang="tr-TR" baseline="-25000" dirty="0" err="1"/>
              <a:t>erkek</a:t>
            </a:r>
            <a:r>
              <a:rPr lang="tr-TR" dirty="0"/>
              <a:t> </a:t>
            </a:r>
            <a:r>
              <a:rPr lang="tr-TR" dirty="0" smtClean="0">
                <a:sym typeface="Symbol"/>
              </a:rPr>
              <a:t></a:t>
            </a:r>
            <a:r>
              <a:rPr lang="tr-TR" dirty="0" smtClean="0"/>
              <a:t> </a:t>
            </a:r>
            <a:r>
              <a:rPr lang="tr-TR" dirty="0" err="1" smtClean="0"/>
              <a:t>X</a:t>
            </a:r>
            <a:r>
              <a:rPr lang="tr-TR" baseline="-25000" dirty="0" err="1" smtClean="0"/>
              <a:t>kadın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/>
              <a:t>İstatistiksel Hipotez Testi Aşamaları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Varsayımların test edilmesi</a:t>
            </a:r>
          </a:p>
          <a:p>
            <a:pPr marL="914400" lvl="1" indent="-514350"/>
            <a:r>
              <a:rPr lang="tr-TR" dirty="0" smtClean="0"/>
              <a:t>Normal dağılım</a:t>
            </a:r>
          </a:p>
          <a:p>
            <a:pPr marL="914400" lvl="1" indent="-514350"/>
            <a:r>
              <a:rPr lang="tr-TR" dirty="0" smtClean="0"/>
              <a:t>Değişkenlerin sürekliliği</a:t>
            </a:r>
          </a:p>
          <a:p>
            <a:pPr marL="914400" lvl="1" indent="-514350"/>
            <a:r>
              <a:rPr lang="tr-TR" dirty="0" smtClean="0"/>
              <a:t>Veri sayısının yeterli olması</a:t>
            </a:r>
          </a:p>
          <a:p>
            <a:pPr marL="914400" lvl="1" indent="-514350"/>
            <a:r>
              <a:rPr lang="tr-TR" dirty="0" err="1" smtClean="0"/>
              <a:t>Gruplararası</a:t>
            </a:r>
            <a:r>
              <a:rPr lang="tr-TR" dirty="0" smtClean="0"/>
              <a:t> </a:t>
            </a:r>
            <a:r>
              <a:rPr lang="tr-TR" dirty="0" err="1" smtClean="0"/>
              <a:t>varyansların</a:t>
            </a:r>
            <a:r>
              <a:rPr lang="tr-TR" dirty="0" smtClean="0"/>
              <a:t> homojenliği</a:t>
            </a:r>
          </a:p>
          <a:p>
            <a:pPr marL="914400" lvl="1" indent="-514350"/>
            <a:r>
              <a:rPr lang="tr-TR" dirty="0" smtClean="0"/>
              <a:t>(Varsa) Diğer varsayımlar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Hipotezlerin Kurulması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Test İstatistiğinin Kestirilmesi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Karar Kuralının Belirlenmesi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Karar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1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ARAŞTIRMA PROBLEMİ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8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>Araştırma Problemi</a:t>
            </a:r>
            <a:endParaRPr lang="tr-TR" b="1" dirty="0"/>
          </a:p>
        </p:txBody>
      </p:sp>
      <p:sp>
        <p:nvSpPr>
          <p:cNvPr id="10243" name="2 İçerik Yer Tutucusu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tr-TR" altLang="tr-TR" dirty="0" smtClean="0"/>
              <a:t>Problem, güçlük yaratan, var olduğu sürece engel oluşturan ve bu nedenle değiştirilmesi gereken bir durumdur. Araştırmacı bu özellikleri taşıyan bir durumu seçer ve çözmeye çalışır. 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  <a:p>
            <a:pPr marL="0" indent="0" eaLnBrk="1" hangingPunct="1">
              <a:buNone/>
            </a:pPr>
            <a:r>
              <a:rPr lang="tr-TR" altLang="tr-TR" dirty="0" smtClean="0"/>
              <a:t>Araştırma problemi;</a:t>
            </a:r>
          </a:p>
          <a:p>
            <a:r>
              <a:rPr lang="tr-TR" altLang="tr-TR" dirty="0" smtClean="0"/>
              <a:t>Araştırılabilir,</a:t>
            </a:r>
          </a:p>
          <a:p>
            <a:r>
              <a:rPr lang="tr-TR" altLang="tr-TR" dirty="0"/>
              <a:t>İ</a:t>
            </a:r>
            <a:r>
              <a:rPr lang="tr-TR" altLang="tr-TR" dirty="0" smtClean="0"/>
              <a:t>yi sınırlandırılmış,</a:t>
            </a:r>
          </a:p>
          <a:p>
            <a:r>
              <a:rPr lang="tr-TR" altLang="tr-TR" dirty="0" smtClean="0"/>
              <a:t>Açık,</a:t>
            </a:r>
          </a:p>
          <a:p>
            <a:r>
              <a:rPr lang="tr-TR" altLang="tr-TR" dirty="0" smtClean="0"/>
              <a:t>Kuramsal temellere dayalı ve</a:t>
            </a:r>
          </a:p>
          <a:p>
            <a:r>
              <a:rPr lang="tr-TR" altLang="tr-TR" dirty="0" smtClean="0"/>
              <a:t>Önemli olmalıdır.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3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370639" cy="504056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</a:pPr>
            <a:r>
              <a:rPr lang="tr-TR" altLang="tr-TR" dirty="0" smtClean="0"/>
              <a:t>Aşağıdaki araştırma sorularını tartışalım:</a:t>
            </a:r>
            <a:endParaRPr lang="tr-TR" altLang="tr-TR" dirty="0"/>
          </a:p>
          <a:p>
            <a:r>
              <a:rPr lang="tr-TR" altLang="tr-TR" sz="2800" dirty="0" smtClean="0"/>
              <a:t>Ortaöğretimde bilgisayar destekli eğitime yer verilmeli midir?</a:t>
            </a:r>
          </a:p>
          <a:p>
            <a:r>
              <a:rPr lang="tr-TR" altLang="tr-TR" sz="2800" dirty="0" smtClean="0"/>
              <a:t>Sevginin insan hayatındaki anlamı nedir?</a:t>
            </a:r>
          </a:p>
          <a:p>
            <a:r>
              <a:rPr lang="tr-TR" altLang="tr-TR" sz="2800" dirty="0" smtClean="0"/>
              <a:t>Öğrencilerin tutumları ile başarıları arasında bir ilişki var mıdır?</a:t>
            </a:r>
          </a:p>
          <a:p>
            <a:r>
              <a:rPr lang="tr-TR" altLang="tr-TR" sz="2800" dirty="0" smtClean="0"/>
              <a:t>Okulda şiddetin gerekçeleri nelerdir?</a:t>
            </a:r>
          </a:p>
          <a:p>
            <a:pPr marL="0" indent="0">
              <a:buNone/>
            </a:pPr>
            <a:endParaRPr lang="tr-TR" altLang="tr-TR" dirty="0" smtClean="0"/>
          </a:p>
          <a:p>
            <a:pPr marL="0" indent="0">
              <a:buNone/>
            </a:pPr>
            <a:r>
              <a:rPr lang="tr-TR" altLang="tr-TR" dirty="0" smtClean="0"/>
              <a:t>Aşağıdaki araştırma </a:t>
            </a:r>
            <a:r>
              <a:rPr lang="tr-TR" altLang="tr-TR" dirty="0"/>
              <a:t>soruları uygun biçimde sınırlandırılmış mıdır?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altLang="tr-TR" dirty="0"/>
              <a:t>Okuma-yazma öğretiminin en iyi yolu nedir?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altLang="tr-TR" dirty="0"/>
              <a:t>A yöntemi kullanıldığında ne kadar sürede okuma-yazma öğretilir?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altLang="tr-TR" dirty="0"/>
              <a:t>Okuma-yazma öğretiminde A ve B yöntemlerinden hangisi daha etkilidir?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Örnek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3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>Araştırma Problemi Bulma</a:t>
            </a:r>
            <a:endParaRPr lang="tr-TR" b="1" dirty="0"/>
          </a:p>
        </p:txBody>
      </p:sp>
      <p:sp>
        <p:nvSpPr>
          <p:cNvPr id="13315" name="2 İçerik Yer Tutucusu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 smtClean="0"/>
              <a:t>Sezme</a:t>
            </a:r>
          </a:p>
          <a:p>
            <a:pPr eaLnBrk="1" hangingPunct="1"/>
            <a:r>
              <a:rPr lang="tr-TR" altLang="tr-TR" dirty="0" smtClean="0"/>
              <a:t>Karşılaşma</a:t>
            </a:r>
          </a:p>
          <a:p>
            <a:pPr eaLnBrk="1" hangingPunct="1"/>
            <a:r>
              <a:rPr lang="tr-TR" altLang="tr-TR" dirty="0" smtClean="0"/>
              <a:t>Ön araştırma ve gözlemler</a:t>
            </a:r>
          </a:p>
          <a:p>
            <a:pPr eaLnBrk="1" hangingPunct="1"/>
            <a:r>
              <a:rPr lang="tr-TR" altLang="tr-TR" dirty="0" smtClean="0"/>
              <a:t>İlgili araştırmalardan yararlanmak</a:t>
            </a:r>
          </a:p>
          <a:p>
            <a:pPr eaLnBrk="1" hangingPunct="1"/>
            <a:r>
              <a:rPr lang="tr-TR" altLang="tr-TR" dirty="0" smtClean="0"/>
              <a:t>İlgili okumalardan yararlanmak</a:t>
            </a:r>
          </a:p>
          <a:p>
            <a:pPr eaLnBrk="1" hangingPunct="1"/>
            <a:r>
              <a:rPr lang="tr-TR" altLang="tr-TR" dirty="0" smtClean="0"/>
              <a:t>Uzman görüşü almak</a:t>
            </a:r>
          </a:p>
          <a:p>
            <a:pPr eaLnBrk="1" hangingPunct="1"/>
            <a:r>
              <a:rPr lang="tr-TR" altLang="tr-TR" dirty="0" smtClean="0"/>
              <a:t>Grupla görüşme / Beyin fırtınası yapmak</a:t>
            </a:r>
          </a:p>
          <a:p>
            <a:pPr eaLnBrk="1" hangingPunct="1"/>
            <a:r>
              <a:rPr lang="tr-TR" altLang="tr-TR" dirty="0" smtClean="0"/>
              <a:t>…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6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DEĞİŞKEN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33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Değişken (</a:t>
            </a:r>
            <a:r>
              <a:rPr lang="tr-TR" b="1" dirty="0" err="1" smtClean="0"/>
              <a:t>variable</a:t>
            </a:r>
            <a:r>
              <a:rPr lang="tr-TR" b="1" dirty="0" smtClean="0"/>
              <a:t>); </a:t>
            </a:r>
            <a:r>
              <a:rPr lang="tr-TR" dirty="0" smtClean="0"/>
              <a:t>bireyden bireye, gruptan gruba, durumdan duruma, zamandan zamana, bağlamdan bağlama,… değişiklik gösterebilen özellik ya da davranışları ifade eder.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Birey özellikleri:</a:t>
            </a:r>
          </a:p>
          <a:p>
            <a:pPr>
              <a:buFontTx/>
              <a:buChar char="-"/>
            </a:pPr>
            <a:r>
              <a:rPr lang="tr-TR" dirty="0" smtClean="0"/>
              <a:t>Fiziksel Özellikler (yaş, cinsiyet, göz rengi,…)</a:t>
            </a:r>
          </a:p>
          <a:p>
            <a:pPr>
              <a:buFontTx/>
              <a:buChar char="-"/>
            </a:pPr>
            <a:r>
              <a:rPr lang="tr-TR" dirty="0" smtClean="0"/>
              <a:t>Psikolojik özellikler (başarı, zeka, tutum, ilgi,…)</a:t>
            </a:r>
          </a:p>
          <a:p>
            <a:pPr>
              <a:buFontTx/>
              <a:buChar char="-"/>
            </a:pPr>
            <a:r>
              <a:rPr lang="tr-TR" dirty="0" smtClean="0"/>
              <a:t>Demografik özellikler (SED, eğitim düzeyi, kardeş sayısı,…)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8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Değişken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68353"/>
            <a:ext cx="3826768" cy="1756791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Sınıflamalar:</a:t>
            </a:r>
          </a:p>
          <a:p>
            <a:pPr marL="514350" indent="-514350">
              <a:buAutoNum type="arabicPeriod"/>
            </a:pPr>
            <a:r>
              <a:rPr lang="tr-TR" dirty="0" smtClean="0"/>
              <a:t>Nitel - Nicel </a:t>
            </a:r>
          </a:p>
          <a:p>
            <a:pPr marL="514350" indent="-514350">
              <a:buAutoNum type="arabicPeriod"/>
            </a:pPr>
            <a:r>
              <a:rPr lang="tr-TR" dirty="0" smtClean="0"/>
              <a:t>Sürekli - Süreksiz</a:t>
            </a:r>
          </a:p>
          <a:p>
            <a:pPr marL="514350" indent="-514350">
              <a:buAutoNum type="arabicPeriod"/>
            </a:pPr>
            <a:r>
              <a:rPr lang="tr-TR" dirty="0" smtClean="0"/>
              <a:t>Bağımlı - Bağımsız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44008" y="2060848"/>
            <a:ext cx="3826768" cy="439248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Cinsiyet</a:t>
            </a:r>
          </a:p>
          <a:p>
            <a:pPr>
              <a:buFontTx/>
              <a:buChar char="-"/>
            </a:pPr>
            <a:r>
              <a:rPr lang="tr-TR" dirty="0" smtClean="0"/>
              <a:t>Anne eğitim düzeyi</a:t>
            </a:r>
          </a:p>
          <a:p>
            <a:pPr>
              <a:buFontTx/>
              <a:buChar char="-"/>
            </a:pPr>
            <a:r>
              <a:rPr lang="tr-TR" dirty="0" smtClean="0"/>
              <a:t>Baba eğitim süresi</a:t>
            </a:r>
          </a:p>
          <a:p>
            <a:pPr>
              <a:buFontTx/>
              <a:buChar char="-"/>
            </a:pPr>
            <a:r>
              <a:rPr lang="tr-TR" dirty="0" smtClean="0"/>
              <a:t>Kitap sayısı</a:t>
            </a:r>
          </a:p>
          <a:p>
            <a:pPr>
              <a:buFontTx/>
              <a:buChar char="-"/>
            </a:pPr>
            <a:r>
              <a:rPr lang="tr-TR" dirty="0" smtClean="0"/>
              <a:t>Aylık gelir</a:t>
            </a:r>
          </a:p>
          <a:p>
            <a:pPr>
              <a:buFontTx/>
              <a:buChar char="-"/>
            </a:pPr>
            <a:r>
              <a:rPr lang="tr-TR" dirty="0" smtClean="0"/>
              <a:t>Başarı</a:t>
            </a:r>
          </a:p>
          <a:p>
            <a:pPr>
              <a:buFontTx/>
              <a:buChar char="-"/>
            </a:pPr>
            <a:r>
              <a:rPr lang="tr-TR" dirty="0" smtClean="0"/>
              <a:t>Zeka</a:t>
            </a:r>
          </a:p>
          <a:p>
            <a:pPr>
              <a:buFontTx/>
              <a:buChar char="-"/>
            </a:pPr>
            <a:r>
              <a:rPr lang="tr-TR" dirty="0" smtClean="0"/>
              <a:t>Tutum</a:t>
            </a:r>
          </a:p>
          <a:p>
            <a:pPr>
              <a:buFontTx/>
              <a:buChar char="-"/>
            </a:pPr>
            <a:r>
              <a:rPr lang="tr-TR" dirty="0" smtClean="0"/>
              <a:t>Doğum yeri</a:t>
            </a:r>
          </a:p>
          <a:p>
            <a:pPr>
              <a:buFontTx/>
              <a:buChar char="-"/>
            </a:pPr>
            <a:r>
              <a:rPr lang="tr-TR" dirty="0" smtClean="0"/>
              <a:t>Meslek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4624"/>
            <a:ext cx="3209930" cy="183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9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30" y="2585403"/>
            <a:ext cx="5474517" cy="367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Değişkenin Ölçek Düzeyleri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Hiyerarşik olarak en fazla bilgi veren ölçek düzeyinden başlayarak dört ölçek düzeyi tanımlanmıştır: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Oranlı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Eşit Aralıklı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Sıralama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Sınıflama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82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Microsoft Office PowerPoint</Application>
  <PresentationFormat>Ekran Gösterisi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BİLİMSEL ARAŞTIRMA YÖNTEMLERİ  ÜNİTE 3</vt:lpstr>
      <vt:lpstr>ARAŞTIRMA PROBLEMİ</vt:lpstr>
      <vt:lpstr>Araştırma Problemi</vt:lpstr>
      <vt:lpstr>Örnek</vt:lpstr>
      <vt:lpstr>Araştırma Problemi Bulma</vt:lpstr>
      <vt:lpstr>DEĞİŞKEN</vt:lpstr>
      <vt:lpstr>PowerPoint Sunusu</vt:lpstr>
      <vt:lpstr>Değişken Türleri</vt:lpstr>
      <vt:lpstr>Değişkenin Ölçek Düzeyleri</vt:lpstr>
      <vt:lpstr>HİPOTEZ KURMA</vt:lpstr>
      <vt:lpstr>PowerPoint Sunusu</vt:lpstr>
      <vt:lpstr>İstatistiksel Hipotez</vt:lpstr>
      <vt:lpstr>Örnek</vt:lpstr>
      <vt:lpstr>İstatistiksel Hipotez Testi Aşamaları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3</dc:title>
  <dc:creator>Admin</dc:creator>
  <cp:lastModifiedBy>Admin</cp:lastModifiedBy>
  <cp:revision>1</cp:revision>
  <dcterms:created xsi:type="dcterms:W3CDTF">2017-02-13T12:33:27Z</dcterms:created>
  <dcterms:modified xsi:type="dcterms:W3CDTF">2017-02-13T12:34:10Z</dcterms:modified>
</cp:coreProperties>
</file>