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4" r:id="rId9"/>
    <p:sldId id="263" r:id="rId10"/>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9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Alt Başlık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C9A6ECA5-4228-49CE-A97B-4CBB461F30E2}" type="datetimeFigureOut">
              <a:rPr lang="tr-TR" smtClean="0"/>
              <a:t>24.04.2020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156E3600-6AFC-40BF-BBD5-0D2B8C73F05C}" type="slidenum">
              <a:rPr lang="tr-TR" smtClean="0"/>
              <a:t>‹#›</a:t>
            </a:fld>
            <a:endParaRPr lang="tr-TR"/>
          </a:p>
        </p:txBody>
      </p:sp>
    </p:spTree>
    <p:extLst>
      <p:ext uri="{BB962C8B-B14F-4D97-AF65-F5344CB8AC3E}">
        <p14:creationId xmlns:p14="http://schemas.microsoft.com/office/powerpoint/2010/main" val="165178560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C9A6ECA5-4228-49CE-A97B-4CBB461F30E2}" type="datetimeFigureOut">
              <a:rPr lang="tr-TR" smtClean="0"/>
              <a:t>24.04.2020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156E3600-6AFC-40BF-BBD5-0D2B8C73F05C}" type="slidenum">
              <a:rPr lang="tr-TR" smtClean="0"/>
              <a:t>‹#›</a:t>
            </a:fld>
            <a:endParaRPr lang="tr-TR"/>
          </a:p>
        </p:txBody>
      </p:sp>
    </p:spTree>
    <p:extLst>
      <p:ext uri="{BB962C8B-B14F-4D97-AF65-F5344CB8AC3E}">
        <p14:creationId xmlns:p14="http://schemas.microsoft.com/office/powerpoint/2010/main" val="38793470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C9A6ECA5-4228-49CE-A97B-4CBB461F30E2}" type="datetimeFigureOut">
              <a:rPr lang="tr-TR" smtClean="0"/>
              <a:t>24.04.2020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156E3600-6AFC-40BF-BBD5-0D2B8C73F05C}" type="slidenum">
              <a:rPr lang="tr-TR" smtClean="0"/>
              <a:t>‹#›</a:t>
            </a:fld>
            <a:endParaRPr lang="tr-TR"/>
          </a:p>
        </p:txBody>
      </p:sp>
    </p:spTree>
    <p:extLst>
      <p:ext uri="{BB962C8B-B14F-4D97-AF65-F5344CB8AC3E}">
        <p14:creationId xmlns:p14="http://schemas.microsoft.com/office/powerpoint/2010/main" val="123845526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C9A6ECA5-4228-49CE-A97B-4CBB461F30E2}" type="datetimeFigureOut">
              <a:rPr lang="tr-TR" smtClean="0"/>
              <a:t>24.04.2020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156E3600-6AFC-40BF-BBD5-0D2B8C73F05C}" type="slidenum">
              <a:rPr lang="tr-TR" smtClean="0"/>
              <a:t>‹#›</a:t>
            </a:fld>
            <a:endParaRPr lang="tr-TR"/>
          </a:p>
        </p:txBody>
      </p:sp>
    </p:spTree>
    <p:extLst>
      <p:ext uri="{BB962C8B-B14F-4D97-AF65-F5344CB8AC3E}">
        <p14:creationId xmlns:p14="http://schemas.microsoft.com/office/powerpoint/2010/main" val="821039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Başlık 1"/>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Metin Yer Tutucusu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C9A6ECA5-4228-49CE-A97B-4CBB461F30E2}" type="datetimeFigureOut">
              <a:rPr lang="tr-TR" smtClean="0"/>
              <a:t>24.04.2020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156E3600-6AFC-40BF-BBD5-0D2B8C73F05C}" type="slidenum">
              <a:rPr lang="tr-TR" smtClean="0"/>
              <a:t>‹#›</a:t>
            </a:fld>
            <a:endParaRPr lang="tr-TR"/>
          </a:p>
        </p:txBody>
      </p:sp>
    </p:spTree>
    <p:extLst>
      <p:ext uri="{BB962C8B-B14F-4D97-AF65-F5344CB8AC3E}">
        <p14:creationId xmlns:p14="http://schemas.microsoft.com/office/powerpoint/2010/main" val="9085867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C9A6ECA5-4228-49CE-A97B-4CBB461F30E2}" type="datetimeFigureOut">
              <a:rPr lang="tr-TR" smtClean="0"/>
              <a:t>24.04.2020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156E3600-6AFC-40BF-BBD5-0D2B8C73F05C}" type="slidenum">
              <a:rPr lang="tr-TR" smtClean="0"/>
              <a:t>‹#›</a:t>
            </a:fld>
            <a:endParaRPr lang="tr-TR"/>
          </a:p>
        </p:txBody>
      </p:sp>
    </p:spTree>
    <p:extLst>
      <p:ext uri="{BB962C8B-B14F-4D97-AF65-F5344CB8AC3E}">
        <p14:creationId xmlns:p14="http://schemas.microsoft.com/office/powerpoint/2010/main" val="26895055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lvl1pPr>
              <a:defRPr/>
            </a:lvl1pPr>
          </a:lstStyle>
          <a:p>
            <a:r>
              <a:rPr lang="tr-TR" smtClean="0"/>
              <a:t>Asıl başlık stili için tıklatın</a:t>
            </a:r>
            <a:endParaRPr lang="tr-TR"/>
          </a:p>
        </p:txBody>
      </p:sp>
      <p:sp>
        <p:nvSpPr>
          <p:cNvPr id="3" name="Metin Yer Tutucusu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C9A6ECA5-4228-49CE-A97B-4CBB461F30E2}" type="datetimeFigureOut">
              <a:rPr lang="tr-TR" smtClean="0"/>
              <a:t>24.04.2020</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156E3600-6AFC-40BF-BBD5-0D2B8C73F05C}" type="slidenum">
              <a:rPr lang="tr-TR" smtClean="0"/>
              <a:t>‹#›</a:t>
            </a:fld>
            <a:endParaRPr lang="tr-TR"/>
          </a:p>
        </p:txBody>
      </p:sp>
    </p:spTree>
    <p:extLst>
      <p:ext uri="{BB962C8B-B14F-4D97-AF65-F5344CB8AC3E}">
        <p14:creationId xmlns:p14="http://schemas.microsoft.com/office/powerpoint/2010/main" val="14871476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C9A6ECA5-4228-49CE-A97B-4CBB461F30E2}" type="datetimeFigureOut">
              <a:rPr lang="tr-TR" smtClean="0"/>
              <a:t>24.04.2020</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156E3600-6AFC-40BF-BBD5-0D2B8C73F05C}" type="slidenum">
              <a:rPr lang="tr-TR" smtClean="0"/>
              <a:t>‹#›</a:t>
            </a:fld>
            <a:endParaRPr lang="tr-TR"/>
          </a:p>
        </p:txBody>
      </p:sp>
    </p:spTree>
    <p:extLst>
      <p:ext uri="{BB962C8B-B14F-4D97-AF65-F5344CB8AC3E}">
        <p14:creationId xmlns:p14="http://schemas.microsoft.com/office/powerpoint/2010/main" val="35551839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C9A6ECA5-4228-49CE-A97B-4CBB461F30E2}" type="datetimeFigureOut">
              <a:rPr lang="tr-TR" smtClean="0"/>
              <a:t>24.04.2020</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156E3600-6AFC-40BF-BBD5-0D2B8C73F05C}" type="slidenum">
              <a:rPr lang="tr-TR" smtClean="0"/>
              <a:t>‹#›</a:t>
            </a:fld>
            <a:endParaRPr lang="tr-TR"/>
          </a:p>
        </p:txBody>
      </p:sp>
    </p:spTree>
    <p:extLst>
      <p:ext uri="{BB962C8B-B14F-4D97-AF65-F5344CB8AC3E}">
        <p14:creationId xmlns:p14="http://schemas.microsoft.com/office/powerpoint/2010/main" val="2602103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İçerik Yer Tutucus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C9A6ECA5-4228-49CE-A97B-4CBB461F30E2}" type="datetimeFigureOut">
              <a:rPr lang="tr-TR" smtClean="0"/>
              <a:t>24.04.2020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156E3600-6AFC-40BF-BBD5-0D2B8C73F05C}" type="slidenum">
              <a:rPr lang="tr-TR" smtClean="0"/>
              <a:t>‹#›</a:t>
            </a:fld>
            <a:endParaRPr lang="tr-TR"/>
          </a:p>
        </p:txBody>
      </p:sp>
    </p:spTree>
    <p:extLst>
      <p:ext uri="{BB962C8B-B14F-4D97-AF65-F5344CB8AC3E}">
        <p14:creationId xmlns:p14="http://schemas.microsoft.com/office/powerpoint/2010/main" val="286691341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Resim Yer Tutucusu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C9A6ECA5-4228-49CE-A97B-4CBB461F30E2}" type="datetimeFigureOut">
              <a:rPr lang="tr-TR" smtClean="0"/>
              <a:t>24.04.2020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156E3600-6AFC-40BF-BBD5-0D2B8C73F05C}" type="slidenum">
              <a:rPr lang="tr-TR" smtClean="0"/>
              <a:t>‹#›</a:t>
            </a:fld>
            <a:endParaRPr lang="tr-TR"/>
          </a:p>
        </p:txBody>
      </p:sp>
    </p:spTree>
    <p:extLst>
      <p:ext uri="{BB962C8B-B14F-4D97-AF65-F5344CB8AC3E}">
        <p14:creationId xmlns:p14="http://schemas.microsoft.com/office/powerpoint/2010/main" val="17813874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9A6ECA5-4228-49CE-A97B-4CBB461F30E2}" type="datetimeFigureOut">
              <a:rPr lang="tr-TR" smtClean="0"/>
              <a:t>24.04.2020</a:t>
            </a:fld>
            <a:endParaRPr lang="tr-TR"/>
          </a:p>
        </p:txBody>
      </p:sp>
      <p:sp>
        <p:nvSpPr>
          <p:cNvPr id="5" name="Altbilgi Yer Tutucusu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56E3600-6AFC-40BF-BBD5-0D2B8C73F05C}" type="slidenum">
              <a:rPr lang="tr-TR" smtClean="0"/>
              <a:t>‹#›</a:t>
            </a:fld>
            <a:endParaRPr lang="tr-TR"/>
          </a:p>
        </p:txBody>
      </p:sp>
    </p:spTree>
    <p:extLst>
      <p:ext uri="{BB962C8B-B14F-4D97-AF65-F5344CB8AC3E}">
        <p14:creationId xmlns:p14="http://schemas.microsoft.com/office/powerpoint/2010/main" val="134841312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p:txBody>
          <a:bodyPr/>
          <a:lstStyle/>
          <a:p>
            <a:r>
              <a:rPr lang="tr-TR" dirty="0" smtClean="0"/>
              <a:t>Turizm ve Çevre</a:t>
            </a:r>
            <a:endParaRPr lang="tr-TR" dirty="0"/>
          </a:p>
        </p:txBody>
      </p:sp>
      <p:sp>
        <p:nvSpPr>
          <p:cNvPr id="3" name="Alt Başlık 2"/>
          <p:cNvSpPr>
            <a:spLocks noGrp="1"/>
          </p:cNvSpPr>
          <p:nvPr>
            <p:ph type="subTitle" idx="1"/>
          </p:nvPr>
        </p:nvSpPr>
        <p:spPr/>
        <p:txBody>
          <a:bodyPr/>
          <a:lstStyle/>
          <a:p>
            <a:endParaRPr lang="tr-TR"/>
          </a:p>
        </p:txBody>
      </p:sp>
    </p:spTree>
    <p:extLst>
      <p:ext uri="{BB962C8B-B14F-4D97-AF65-F5344CB8AC3E}">
        <p14:creationId xmlns:p14="http://schemas.microsoft.com/office/powerpoint/2010/main" val="343281514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62500" lnSpcReduction="20000"/>
          </a:bodyPr>
          <a:lstStyle/>
          <a:p>
            <a:pPr algn="just">
              <a:lnSpc>
                <a:spcPct val="105000"/>
              </a:lnSpc>
              <a:spcAft>
                <a:spcPts val="800"/>
              </a:spcAft>
            </a:pPr>
            <a:r>
              <a:rPr lang="tr-TR" b="1" dirty="0" smtClean="0">
                <a:latin typeface="Times New Roman" panose="02020603050405020304" pitchFamily="18" charset="0"/>
                <a:ea typeface="Times New Roman" panose="02020603050405020304" pitchFamily="18" charset="0"/>
                <a:cs typeface="Times New Roman" panose="02020603050405020304" pitchFamily="18" charset="0"/>
              </a:rPr>
              <a:t>Görüntü Kirliliği:</a:t>
            </a:r>
            <a:endParaRPr lang="tr-TR" sz="2800" dirty="0" smtClean="0">
              <a:latin typeface="Calibri" panose="020F0502020204030204" pitchFamily="34" charset="0"/>
              <a:ea typeface="Calibri" panose="020F0502020204030204" pitchFamily="34" charset="0"/>
              <a:cs typeface="Times New Roman" panose="02020603050405020304" pitchFamily="18" charset="0"/>
            </a:endParaRPr>
          </a:p>
          <a:p>
            <a:pPr>
              <a:lnSpc>
                <a:spcPct val="105000"/>
              </a:lnSpc>
              <a:spcAft>
                <a:spcPts val="800"/>
              </a:spcAft>
            </a:pPr>
            <a:r>
              <a:rPr lang="tr-TR" dirty="0" smtClean="0">
                <a:latin typeface="Times New Roman" panose="02020603050405020304" pitchFamily="18" charset="0"/>
                <a:ea typeface="Times New Roman" panose="02020603050405020304" pitchFamily="18" charset="0"/>
                <a:cs typeface="Times New Roman" panose="02020603050405020304" pitchFamily="18" charset="0"/>
              </a:rPr>
              <a:t/>
            </a:r>
            <a:br>
              <a:rPr lang="tr-TR" dirty="0" smtClean="0">
                <a:latin typeface="Times New Roman" panose="02020603050405020304" pitchFamily="18" charset="0"/>
                <a:ea typeface="Times New Roman" panose="02020603050405020304" pitchFamily="18" charset="0"/>
                <a:cs typeface="Times New Roman" panose="02020603050405020304" pitchFamily="18" charset="0"/>
              </a:rPr>
            </a:br>
            <a:r>
              <a:rPr lang="tr-TR" dirty="0" smtClean="0">
                <a:latin typeface="Times New Roman" panose="02020603050405020304" pitchFamily="18" charset="0"/>
                <a:ea typeface="Times New Roman" panose="02020603050405020304" pitchFamily="18" charset="0"/>
                <a:cs typeface="Times New Roman" panose="02020603050405020304" pitchFamily="18" charset="0"/>
              </a:rPr>
              <a:t>Görüntü kirliliği çeşitli nedenlerden kaynaklanabilir .Bunlardan bazıları şunlardır.</a:t>
            </a:r>
            <a:endParaRPr lang="tr-TR" sz="2800" dirty="0" smtClean="0">
              <a:latin typeface="Calibri" panose="020F0502020204030204" pitchFamily="34" charset="0"/>
              <a:ea typeface="Calibri" panose="020F0502020204030204" pitchFamily="34" charset="0"/>
              <a:cs typeface="Times New Roman" panose="02020603050405020304" pitchFamily="18" charset="0"/>
            </a:endParaRPr>
          </a:p>
          <a:p>
            <a:pPr>
              <a:lnSpc>
                <a:spcPct val="105000"/>
              </a:lnSpc>
              <a:spcAft>
                <a:spcPts val="800"/>
              </a:spcAft>
            </a:pPr>
            <a:r>
              <a:rPr lang="tr-TR" dirty="0" err="1" smtClean="0">
                <a:latin typeface="Times New Roman" panose="02020603050405020304" pitchFamily="18" charset="0"/>
                <a:ea typeface="Times New Roman" panose="02020603050405020304" pitchFamily="18" charset="0"/>
                <a:cs typeface="Times New Roman" panose="02020603050405020304" pitchFamily="18" charset="0"/>
              </a:rPr>
              <a:t>Çevre’nin</a:t>
            </a:r>
            <a:r>
              <a:rPr lang="tr-TR" dirty="0" smtClean="0">
                <a:latin typeface="Times New Roman" panose="02020603050405020304" pitchFamily="18" charset="0"/>
                <a:ea typeface="Times New Roman" panose="02020603050405020304" pitchFamily="18" charset="0"/>
                <a:cs typeface="Times New Roman" panose="02020603050405020304" pitchFamily="18" charset="0"/>
              </a:rPr>
              <a:t> mimari ve doğal yapısına uygun olmayacak şekilde dizayn edilmiş yapılar:</a:t>
            </a:r>
            <a:endParaRPr lang="tr-TR" sz="2800" dirty="0" smtClean="0">
              <a:latin typeface="Calibri" panose="020F0502020204030204" pitchFamily="34" charset="0"/>
              <a:ea typeface="Calibri" panose="020F0502020204030204" pitchFamily="34" charset="0"/>
              <a:cs typeface="Times New Roman" panose="02020603050405020304" pitchFamily="18" charset="0"/>
            </a:endParaRPr>
          </a:p>
          <a:p>
            <a:pPr>
              <a:lnSpc>
                <a:spcPct val="105000"/>
              </a:lnSpc>
              <a:spcAft>
                <a:spcPts val="800"/>
              </a:spcAft>
            </a:pPr>
            <a:r>
              <a:rPr lang="tr-TR" dirty="0" smtClean="0">
                <a:latin typeface="Times New Roman" panose="02020603050405020304" pitchFamily="18" charset="0"/>
                <a:ea typeface="Times New Roman" panose="02020603050405020304" pitchFamily="18" charset="0"/>
                <a:cs typeface="Times New Roman" panose="02020603050405020304" pitchFamily="18" charset="0"/>
              </a:rPr>
              <a:t/>
            </a:r>
            <a:br>
              <a:rPr lang="tr-TR" dirty="0" smtClean="0">
                <a:latin typeface="Times New Roman" panose="02020603050405020304" pitchFamily="18" charset="0"/>
                <a:ea typeface="Times New Roman" panose="02020603050405020304" pitchFamily="18" charset="0"/>
                <a:cs typeface="Times New Roman" panose="02020603050405020304" pitchFamily="18" charset="0"/>
              </a:rPr>
            </a:br>
            <a:r>
              <a:rPr lang="tr-TR" dirty="0" smtClean="0">
                <a:latin typeface="Times New Roman" panose="02020603050405020304" pitchFamily="18" charset="0"/>
                <a:ea typeface="Times New Roman" panose="02020603050405020304" pitchFamily="18" charset="0"/>
                <a:cs typeface="Times New Roman" panose="02020603050405020304" pitchFamily="18" charset="0"/>
              </a:rPr>
              <a:t>-Dış yüzeylerde uygun olmayan yapı malzemelerinin kullanılması</a:t>
            </a:r>
            <a:br>
              <a:rPr lang="tr-TR" dirty="0" smtClean="0">
                <a:latin typeface="Times New Roman" panose="02020603050405020304" pitchFamily="18" charset="0"/>
                <a:ea typeface="Times New Roman" panose="02020603050405020304" pitchFamily="18" charset="0"/>
                <a:cs typeface="Times New Roman" panose="02020603050405020304" pitchFamily="18" charset="0"/>
              </a:rPr>
            </a:br>
            <a:r>
              <a:rPr lang="tr-TR" dirty="0" smtClean="0">
                <a:latin typeface="Times New Roman" panose="02020603050405020304" pitchFamily="18" charset="0"/>
                <a:ea typeface="Times New Roman" panose="02020603050405020304" pitchFamily="18" charset="0"/>
                <a:cs typeface="Times New Roman" panose="02020603050405020304" pitchFamily="18" charset="0"/>
              </a:rPr>
              <a:t>-Turistik tesislerin dış görünümlerinin kötü bir şekilde planlanması</a:t>
            </a:r>
            <a:br>
              <a:rPr lang="tr-TR" dirty="0" smtClean="0">
                <a:latin typeface="Times New Roman" panose="02020603050405020304" pitchFamily="18" charset="0"/>
                <a:ea typeface="Times New Roman" panose="02020603050405020304" pitchFamily="18" charset="0"/>
                <a:cs typeface="Times New Roman" panose="02020603050405020304" pitchFamily="18" charset="0"/>
              </a:rPr>
            </a:br>
            <a:r>
              <a:rPr lang="tr-TR" dirty="0" smtClean="0">
                <a:latin typeface="Times New Roman" panose="02020603050405020304" pitchFamily="18" charset="0"/>
                <a:ea typeface="Times New Roman" panose="02020603050405020304" pitchFamily="18" charset="0"/>
                <a:cs typeface="Times New Roman" panose="02020603050405020304" pitchFamily="18" charset="0"/>
              </a:rPr>
              <a:t>-Uygun olmayan peyzaj</a:t>
            </a:r>
            <a:br>
              <a:rPr lang="tr-TR" dirty="0" smtClean="0">
                <a:latin typeface="Times New Roman" panose="02020603050405020304" pitchFamily="18" charset="0"/>
                <a:ea typeface="Times New Roman" panose="02020603050405020304" pitchFamily="18" charset="0"/>
                <a:cs typeface="Times New Roman" panose="02020603050405020304" pitchFamily="18" charset="0"/>
              </a:rPr>
            </a:br>
            <a:r>
              <a:rPr lang="tr-TR" dirty="0" smtClean="0">
                <a:latin typeface="Times New Roman" panose="02020603050405020304" pitchFamily="18" charset="0"/>
                <a:ea typeface="Times New Roman" panose="02020603050405020304" pitchFamily="18" charset="0"/>
                <a:cs typeface="Times New Roman" panose="02020603050405020304" pitchFamily="18" charset="0"/>
              </a:rPr>
              <a:t>-Elektrik, telefon gibi hatların toprak üstünden geçen tesisatlarının çirkin görüntüsü</a:t>
            </a:r>
            <a:br>
              <a:rPr lang="tr-TR" dirty="0" smtClean="0">
                <a:latin typeface="Times New Roman" panose="02020603050405020304" pitchFamily="18" charset="0"/>
                <a:ea typeface="Times New Roman" panose="02020603050405020304" pitchFamily="18" charset="0"/>
                <a:cs typeface="Times New Roman" panose="02020603050405020304" pitchFamily="18" charset="0"/>
              </a:rPr>
            </a:br>
            <a:r>
              <a:rPr lang="tr-TR" dirty="0" smtClean="0">
                <a:latin typeface="Times New Roman" panose="02020603050405020304" pitchFamily="18" charset="0"/>
                <a:ea typeface="Times New Roman" panose="02020603050405020304" pitchFamily="18" charset="0"/>
                <a:cs typeface="Times New Roman" panose="02020603050405020304" pitchFamily="18" charset="0"/>
              </a:rPr>
              <a:t>-Yapılaşmadan dolayı manzaranın engellenmesi</a:t>
            </a:r>
            <a:br>
              <a:rPr lang="tr-TR" dirty="0" smtClean="0">
                <a:latin typeface="Times New Roman" panose="02020603050405020304" pitchFamily="18" charset="0"/>
                <a:ea typeface="Times New Roman" panose="02020603050405020304" pitchFamily="18" charset="0"/>
                <a:cs typeface="Times New Roman" panose="02020603050405020304" pitchFamily="18" charset="0"/>
              </a:rPr>
            </a:br>
            <a:r>
              <a:rPr lang="tr-TR" dirty="0" smtClean="0">
                <a:latin typeface="Times New Roman" panose="02020603050405020304" pitchFamily="18" charset="0"/>
                <a:ea typeface="Times New Roman" panose="02020603050405020304" pitchFamily="18" charset="0"/>
                <a:cs typeface="Times New Roman" panose="02020603050405020304" pitchFamily="18" charset="0"/>
              </a:rPr>
              <a:t>-Binaların ve peyzajın kötü bakımı</a:t>
            </a:r>
            <a:endParaRPr lang="tr-TR" sz="28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94386254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47500" lnSpcReduction="20000"/>
          </a:bodyPr>
          <a:lstStyle/>
          <a:p>
            <a:pPr>
              <a:lnSpc>
                <a:spcPct val="105000"/>
              </a:lnSpc>
              <a:spcAft>
                <a:spcPts val="800"/>
              </a:spcAft>
            </a:pPr>
            <a:r>
              <a:rPr lang="tr-TR" b="1" dirty="0" smtClean="0">
                <a:latin typeface="Times New Roman" panose="02020603050405020304" pitchFamily="18" charset="0"/>
                <a:ea typeface="Times New Roman" panose="02020603050405020304" pitchFamily="18" charset="0"/>
                <a:cs typeface="Times New Roman" panose="02020603050405020304" pitchFamily="18" charset="0"/>
              </a:rPr>
              <a:t>Flora-Faunada Bozulma:</a:t>
            </a:r>
            <a:endParaRPr lang="tr-TR" sz="2800" dirty="0" smtClean="0">
              <a:latin typeface="Calibri" panose="020F0502020204030204" pitchFamily="34" charset="0"/>
              <a:ea typeface="Calibri" panose="020F0502020204030204" pitchFamily="34" charset="0"/>
              <a:cs typeface="Times New Roman" panose="02020603050405020304" pitchFamily="18" charset="0"/>
            </a:endParaRPr>
          </a:p>
          <a:p>
            <a:pPr algn="just">
              <a:lnSpc>
                <a:spcPct val="105000"/>
              </a:lnSpc>
              <a:spcAft>
                <a:spcPts val="800"/>
              </a:spcAft>
            </a:pPr>
            <a:r>
              <a:rPr lang="tr-TR" dirty="0" smtClean="0">
                <a:latin typeface="Times New Roman" panose="02020603050405020304" pitchFamily="18" charset="0"/>
                <a:ea typeface="Times New Roman" panose="02020603050405020304" pitchFamily="18" charset="0"/>
                <a:cs typeface="Times New Roman" panose="02020603050405020304" pitchFamily="18" charset="0"/>
              </a:rPr>
              <a:t>Flora, bir bölgenin bitki çeşitliliğine ve bitki çevresini ifade eder. Bitkiler hem peyzaj ve görünüm açısından çevrenin tamamlayıcı unsurudur hem de ekolojik denge açısından vazgeçilmez öğeleridir. Fauna ise hayvan çevresini ifade eder. Bölgede yaşayan hayvanlar o bölgenin ekolojik döngüsü içerisinde önemli birer unsurudur. Doğal çevre flora ve fauna dan ayrı düşünülemez.</a:t>
            </a:r>
            <a:endParaRPr lang="tr-TR" sz="2800" dirty="0" smtClean="0">
              <a:latin typeface="Calibri" panose="020F0502020204030204" pitchFamily="34" charset="0"/>
              <a:ea typeface="Calibri" panose="020F0502020204030204" pitchFamily="34" charset="0"/>
              <a:cs typeface="Times New Roman" panose="02020603050405020304" pitchFamily="18" charset="0"/>
            </a:endParaRPr>
          </a:p>
          <a:p>
            <a:r>
              <a:rPr lang="tr-TR" dirty="0" smtClean="0">
                <a:latin typeface="Times New Roman" panose="02020603050405020304" pitchFamily="18" charset="0"/>
                <a:ea typeface="Times New Roman" panose="02020603050405020304" pitchFamily="18" charset="0"/>
              </a:rPr>
              <a:t/>
            </a:r>
            <a:br>
              <a:rPr lang="tr-TR" dirty="0" smtClean="0">
                <a:latin typeface="Times New Roman" panose="02020603050405020304" pitchFamily="18" charset="0"/>
                <a:ea typeface="Times New Roman" panose="02020603050405020304" pitchFamily="18" charset="0"/>
              </a:rPr>
            </a:br>
            <a:r>
              <a:rPr lang="tr-TR" dirty="0" smtClean="0">
                <a:latin typeface="Times New Roman" panose="02020603050405020304" pitchFamily="18" charset="0"/>
                <a:ea typeface="Times New Roman" panose="02020603050405020304" pitchFamily="18" charset="0"/>
              </a:rPr>
              <a:t>Bitki ve hayvan ortamlarında sonradan ortaya çıkan bozulmalar doğal çevrenin seyrini sekteye uğratmaktadır. Öyle ki bu bozulmalar toprakta bile değişik çevresel kötüye gidişin kaynağı olabilmektedir. Turizm amaçlı aşırı kullanımlar örneğin; park ve koruma alanlarında büyüyen bitkilerin koparılması, ağaçların kampçılar ya da tırmanıcılar tarafından kamp ateşi yapmak için kesilmesi, fazla kullanımdan dolayı erozyon oluşması, hayvanların kontrolsüz olarak fotoğraflarının çekilmesi ve beslenmesi sonucu bu hayvanların davranışlarının olumsuz etkilenmesi, sahil bölgelerinde turizm amaçlı kullanım sonucu deniz hayatının kirlenmesi bunun sonucu deniz hayvanları ve bitkilerinin olumsuz etkilenmesine neden olabilmektedir. Turizmin genellikle temiz ve ender güzellikte çevresel değerlere sahip bölgelerde geliştiği düşünülürse tüm bu ekolojik bileşenlerin bozulmasına ve kirlilik oluşmasına doğrudan bir etkisi olduğu tahmin edilebilir.</a:t>
            </a:r>
            <a:br>
              <a:rPr lang="tr-TR" dirty="0" smtClean="0">
                <a:latin typeface="Times New Roman" panose="02020603050405020304" pitchFamily="18" charset="0"/>
                <a:ea typeface="Times New Roman" panose="02020603050405020304" pitchFamily="18" charset="0"/>
              </a:rPr>
            </a:br>
            <a:endParaRPr lang="tr-TR" dirty="0"/>
          </a:p>
        </p:txBody>
      </p:sp>
    </p:spTree>
    <p:extLst>
      <p:ext uri="{BB962C8B-B14F-4D97-AF65-F5344CB8AC3E}">
        <p14:creationId xmlns:p14="http://schemas.microsoft.com/office/powerpoint/2010/main" val="252400863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55000" lnSpcReduction="20000"/>
          </a:bodyPr>
          <a:lstStyle/>
          <a:p>
            <a:r>
              <a:rPr lang="tr-TR" b="1" dirty="0" smtClean="0">
                <a:latin typeface="Times New Roman" panose="02020603050405020304" pitchFamily="18" charset="0"/>
                <a:ea typeface="Times New Roman" panose="02020603050405020304" pitchFamily="18" charset="0"/>
              </a:rPr>
              <a:t>Küresel Isınma Ve İklim Değişikliği:</a:t>
            </a:r>
            <a:r>
              <a:rPr lang="tr-TR" dirty="0" smtClean="0">
                <a:latin typeface="Times New Roman" panose="02020603050405020304" pitchFamily="18" charset="0"/>
                <a:ea typeface="Times New Roman" panose="02020603050405020304" pitchFamily="18" charset="0"/>
              </a:rPr>
              <a:t/>
            </a:r>
            <a:br>
              <a:rPr lang="tr-TR" dirty="0" smtClean="0">
                <a:latin typeface="Times New Roman" panose="02020603050405020304" pitchFamily="18" charset="0"/>
                <a:ea typeface="Times New Roman" panose="02020603050405020304" pitchFamily="18" charset="0"/>
              </a:rPr>
            </a:br>
            <a:r>
              <a:rPr lang="tr-TR" dirty="0" smtClean="0">
                <a:latin typeface="Times New Roman" panose="02020603050405020304" pitchFamily="18" charset="0"/>
                <a:ea typeface="Times New Roman" panose="02020603050405020304" pitchFamily="18" charset="0"/>
              </a:rPr>
              <a:t/>
            </a:r>
            <a:br>
              <a:rPr lang="tr-TR" dirty="0" smtClean="0">
                <a:latin typeface="Times New Roman" panose="02020603050405020304" pitchFamily="18" charset="0"/>
                <a:ea typeface="Times New Roman" panose="02020603050405020304" pitchFamily="18" charset="0"/>
              </a:rPr>
            </a:br>
            <a:r>
              <a:rPr lang="tr-TR" dirty="0" smtClean="0">
                <a:latin typeface="Times New Roman" panose="02020603050405020304" pitchFamily="18" charset="0"/>
                <a:ea typeface="Times New Roman" panose="02020603050405020304" pitchFamily="18" charset="0"/>
              </a:rPr>
              <a:t>Küresel ısınma, fosil yakıtların tüketilmesi, sanayi üretimi, orman alanlarının yok edilmesi gibi nedenlere bağlı olarak atmosferin doğal işleyişinde ve klimatolojik özelliklerde görülen değişmedir. Atmosferde tutulan ve belli oranlarda bileşime sahip gazlar güneş ışınlarının yerküre de tutulmasını ve emilmesini düzenleyerek yeryüzünün ısısını dengelemektedir. Bu duruma sera etkisi denmektedir. Ancak yeryüzündeki enerji kullanımına ilişkin faaliyetler, sanayileşme, egzoz salgınları nedeniyle bu gazların oranlarında görülen değişim sebebiyle güneş ışınlarının yeryüzünde tutulması oranı ve bu işleyiş oranı bozulmaktadır buna bağlı olarak ta yerkürenin ısısı daha önceki çağlarda görülmediği oranlarda ve sürekli olarak artmaktadır. Örneğin 1998 yılında ölçülen küresel ortalama sıcaklık aletli yüzey ısısı ölçümlerini yapılmaya başlandığı 1860 yılından bu yana ölçülmüş en yüksek sıcaklık değeridir. Bu bozulma neticesinde 2050 yılına kadar ortalama yeryüzü sıcaklığının 1-4.5 derece artacağı öngörülmektedir. Bu artış deniz suyu seviyesinde 15-95 santimlik bir artış doğuracaktır.</a:t>
            </a:r>
            <a:br>
              <a:rPr lang="tr-TR" dirty="0" smtClean="0">
                <a:latin typeface="Times New Roman" panose="02020603050405020304" pitchFamily="18" charset="0"/>
                <a:ea typeface="Times New Roman" panose="02020603050405020304" pitchFamily="18" charset="0"/>
              </a:rPr>
            </a:br>
            <a:endParaRPr lang="tr-TR" dirty="0" smtClean="0"/>
          </a:p>
          <a:p>
            <a:endParaRPr lang="tr-TR" dirty="0"/>
          </a:p>
        </p:txBody>
      </p:sp>
    </p:spTree>
    <p:extLst>
      <p:ext uri="{BB962C8B-B14F-4D97-AF65-F5344CB8AC3E}">
        <p14:creationId xmlns:p14="http://schemas.microsoft.com/office/powerpoint/2010/main" val="344707233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85000" lnSpcReduction="20000"/>
          </a:bodyPr>
          <a:lstStyle/>
          <a:p>
            <a:pPr>
              <a:lnSpc>
                <a:spcPct val="105000"/>
              </a:lnSpc>
              <a:spcAft>
                <a:spcPts val="800"/>
              </a:spcAft>
            </a:pPr>
            <a:r>
              <a:rPr lang="tr-TR" b="1" dirty="0" smtClean="0">
                <a:latin typeface="Times New Roman" panose="02020603050405020304" pitchFamily="18" charset="0"/>
                <a:ea typeface="Times New Roman" panose="02020603050405020304" pitchFamily="18" charset="0"/>
                <a:cs typeface="Times New Roman" panose="02020603050405020304" pitchFamily="18" charset="0"/>
              </a:rPr>
              <a:t>ÇEVRE KORUMA KONUSUNDAKİ ENGELLER</a:t>
            </a:r>
            <a:endParaRPr lang="tr-TR" dirty="0" smtClean="0">
              <a:latin typeface="Calibri" panose="020F0502020204030204" pitchFamily="34" charset="0"/>
              <a:ea typeface="Calibri" panose="020F0502020204030204" pitchFamily="34" charset="0"/>
              <a:cs typeface="Times New Roman" panose="02020603050405020304" pitchFamily="18" charset="0"/>
            </a:endParaRPr>
          </a:p>
          <a:p>
            <a:pPr algn="ctr">
              <a:lnSpc>
                <a:spcPct val="105000"/>
              </a:lnSpc>
              <a:spcAft>
                <a:spcPts val="800"/>
              </a:spcAft>
            </a:pPr>
            <a:r>
              <a:rPr lang="tr-TR" dirty="0" smtClean="0">
                <a:latin typeface="Times New Roman" panose="02020603050405020304" pitchFamily="18" charset="0"/>
                <a:ea typeface="Times New Roman" panose="02020603050405020304" pitchFamily="18" charset="0"/>
                <a:cs typeface="Times New Roman" panose="02020603050405020304" pitchFamily="18" charset="0"/>
              </a:rPr>
              <a:t>Gelişmekte olan veya az gelişmiş ülkelerde çevresel çalışmaların yürütülmesinin önünde bir takım daha belirli engeller vardır. Bu engeller, bu ülkelerin sosyal ve siyasal yapıları ile ilgilidir. Dolayısıyla, bunlar ülkeden ülkeye önemli oranda değişebilmektedir. Az gelişmiş ülkelerde bu engeller Türkiye’nin de dahil edildiği gelişmekte olan ülkelere göre daha net olarak görülebilmektedir. Ülkeden ülkeye farklılık gösteren sosyal ve siyasal yapılar üzerinde ya bir kaçı veya hepsi önemli çevresel riskler doğuran bu etkenler şunlardır:</a:t>
            </a:r>
            <a:endParaRPr lang="tr-TR" dirty="0" smtClean="0">
              <a:effectLst/>
              <a:latin typeface="Calibri" panose="020F0502020204030204" pitchFamily="34" charset="0"/>
              <a:ea typeface="Calibri" panose="020F0502020204030204" pitchFamily="34" charset="0"/>
              <a:cs typeface="Times New Roman" panose="02020603050405020304" pitchFamily="18" charset="0"/>
            </a:endParaRPr>
          </a:p>
          <a:p>
            <a:endParaRPr lang="tr-TR" dirty="0"/>
          </a:p>
        </p:txBody>
      </p:sp>
    </p:spTree>
    <p:extLst>
      <p:ext uri="{BB962C8B-B14F-4D97-AF65-F5344CB8AC3E}">
        <p14:creationId xmlns:p14="http://schemas.microsoft.com/office/powerpoint/2010/main" val="76674864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55000" lnSpcReduction="20000"/>
          </a:bodyPr>
          <a:lstStyle/>
          <a:p>
            <a:pPr algn="just">
              <a:lnSpc>
                <a:spcPct val="105000"/>
              </a:lnSpc>
              <a:spcBef>
                <a:spcPts val="800"/>
              </a:spcBef>
              <a:spcAft>
                <a:spcPts val="800"/>
              </a:spcAft>
            </a:pPr>
            <a:r>
              <a:rPr lang="tr-TR" dirty="0" smtClean="0">
                <a:latin typeface="Times New Roman" panose="02020603050405020304" pitchFamily="18" charset="0"/>
                <a:ea typeface="Times New Roman" panose="02020603050405020304" pitchFamily="18" charset="0"/>
                <a:cs typeface="Times New Roman" panose="02020603050405020304" pitchFamily="18" charset="0"/>
              </a:rPr>
              <a:t>1)Yetersiz Risk Verisi: Bu ülkeler ekonomik gelişme faaliyetleri ve diğer nedenlerden kaynaklanan çevre tahribatının ne boyutlara ulaştığını gösteren verilere sahip değillerdir.</a:t>
            </a:r>
            <a:endParaRPr lang="tr-TR" sz="2800" dirty="0" smtClean="0">
              <a:latin typeface="Calibri" panose="020F0502020204030204" pitchFamily="34" charset="0"/>
              <a:ea typeface="Calibri" panose="020F0502020204030204" pitchFamily="34" charset="0"/>
              <a:cs typeface="Times New Roman" panose="02020603050405020304" pitchFamily="18" charset="0"/>
            </a:endParaRPr>
          </a:p>
          <a:p>
            <a:pPr algn="just">
              <a:lnSpc>
                <a:spcPct val="105000"/>
              </a:lnSpc>
              <a:spcBef>
                <a:spcPts val="800"/>
              </a:spcBef>
              <a:spcAft>
                <a:spcPts val="800"/>
              </a:spcAft>
            </a:pPr>
            <a:r>
              <a:rPr lang="tr-TR" dirty="0" smtClean="0">
                <a:latin typeface="Times New Roman" panose="02020603050405020304" pitchFamily="18" charset="0"/>
                <a:ea typeface="Times New Roman" panose="02020603050405020304" pitchFamily="18" charset="0"/>
                <a:cs typeface="Times New Roman" panose="02020603050405020304" pitchFamily="18" charset="0"/>
              </a:rPr>
              <a:t>2)Eğitilmiş İnsan Azlığı ve Risk Değerlendirme Donanımlarının Yetersizliği: Bu ülkelerde, çevresel tahribatın boyutları, nedenleri ve çözüm yolları üzerine çalışmalar yürütecek bilim adamı, teknik eleman ve yönetici oldukça azdır. Bununla birlikte, bu çalışmalara yardımcı olacak donanım bulunmamaktadır.</a:t>
            </a:r>
            <a:endParaRPr lang="tr-TR" sz="2800" dirty="0" smtClean="0">
              <a:latin typeface="Calibri" panose="020F0502020204030204" pitchFamily="34" charset="0"/>
              <a:ea typeface="Calibri" panose="020F0502020204030204" pitchFamily="34" charset="0"/>
              <a:cs typeface="Times New Roman" panose="02020603050405020304" pitchFamily="18" charset="0"/>
            </a:endParaRPr>
          </a:p>
          <a:p>
            <a:pPr algn="just">
              <a:lnSpc>
                <a:spcPct val="105000"/>
              </a:lnSpc>
              <a:spcBef>
                <a:spcPts val="800"/>
              </a:spcBef>
              <a:spcAft>
                <a:spcPts val="800"/>
              </a:spcAft>
            </a:pPr>
            <a:r>
              <a:rPr lang="tr-TR" dirty="0" smtClean="0">
                <a:latin typeface="Times New Roman" panose="02020603050405020304" pitchFamily="18" charset="0"/>
                <a:ea typeface="Times New Roman" panose="02020603050405020304" pitchFamily="18" charset="0"/>
                <a:cs typeface="Times New Roman" panose="02020603050405020304" pitchFamily="18" charset="0"/>
              </a:rPr>
              <a:t>3)Finansal Kaynakların Sınırlı Olması: Finansal kaynakların kıt olması ve eldeki kaynakların da yoksullukla mücadele kapsamındaki ekonomik getiri sağlayacak alanlara yatırımı olanaksız hale getirmektedir.</a:t>
            </a:r>
            <a:endParaRPr lang="tr-TR" sz="2800" dirty="0" smtClean="0">
              <a:latin typeface="Calibri" panose="020F0502020204030204" pitchFamily="34" charset="0"/>
              <a:ea typeface="Calibri" panose="020F0502020204030204" pitchFamily="34" charset="0"/>
              <a:cs typeface="Times New Roman" panose="02020603050405020304" pitchFamily="18" charset="0"/>
            </a:endParaRPr>
          </a:p>
          <a:p>
            <a:pPr algn="just">
              <a:lnSpc>
                <a:spcPct val="105000"/>
              </a:lnSpc>
              <a:spcAft>
                <a:spcPts val="800"/>
              </a:spcAft>
            </a:pPr>
            <a:r>
              <a:rPr lang="tr-TR" dirty="0" smtClean="0">
                <a:latin typeface="Times New Roman" panose="02020603050405020304" pitchFamily="18" charset="0"/>
                <a:ea typeface="Times New Roman" panose="02020603050405020304" pitchFamily="18" charset="0"/>
                <a:cs typeface="Times New Roman" panose="02020603050405020304" pitchFamily="18" charset="0"/>
              </a:rPr>
              <a:t>4)Çevre Kanunlarının Yetersizliği: Çevre kanunlarının yetersiz oluşu, bir çoğunun güncel sorunlardan uzak oluşu, kanun koyucunun çevresel duyarlılığa sahip olmayışı, kanunlarda sorumluların açık olarak belirlenmemesi, uygulamaların izlenip kontrol edilmemesi gibi sorunlar bu ülkelerin çevre koruma konusundaki eksikliklerindendir.</a:t>
            </a:r>
            <a:endParaRPr lang="tr-TR" sz="2800" dirty="0" smtClean="0">
              <a:effectLst/>
              <a:latin typeface="Calibri" panose="020F0502020204030204" pitchFamily="34" charset="0"/>
              <a:ea typeface="Calibri" panose="020F0502020204030204" pitchFamily="34" charset="0"/>
              <a:cs typeface="Times New Roman" panose="02020603050405020304" pitchFamily="18" charset="0"/>
            </a:endParaRPr>
          </a:p>
          <a:p>
            <a:endParaRPr lang="tr-TR" dirty="0"/>
          </a:p>
        </p:txBody>
      </p:sp>
    </p:spTree>
    <p:extLst>
      <p:ext uri="{BB962C8B-B14F-4D97-AF65-F5344CB8AC3E}">
        <p14:creationId xmlns:p14="http://schemas.microsoft.com/office/powerpoint/2010/main" val="252754433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47500" lnSpcReduction="20000"/>
          </a:bodyPr>
          <a:lstStyle/>
          <a:p>
            <a:pPr algn="just">
              <a:lnSpc>
                <a:spcPct val="105000"/>
              </a:lnSpc>
              <a:spcAft>
                <a:spcPts val="800"/>
              </a:spcAft>
            </a:pPr>
            <a:r>
              <a:rPr lang="tr-TR" dirty="0" smtClean="0">
                <a:latin typeface="Times New Roman" panose="02020603050405020304" pitchFamily="18" charset="0"/>
                <a:ea typeface="Times New Roman" panose="02020603050405020304" pitchFamily="18" charset="0"/>
                <a:cs typeface="Times New Roman" panose="02020603050405020304" pitchFamily="18" charset="0"/>
              </a:rPr>
              <a:t>5)Mevcut Çevre Kanunlarının Uygulanmasındaki Otorite Boşluğu: Bu ülkelerde bürokratik işlemlerin fazla oluşu ve ekonomik faaliyetlere tanınan öncülüğün çevre aleyhine bu denli belirgin olması çevre kanunlarına uyulmamasını temel nedenidir. Bunun yanında kontrol sistemlerinin eksikliği ve kontrol mekanizmalarında yolsuzluk, rüşvet gibi etkenler kanunların uygulanmasını zorlaştırmaktadır.</a:t>
            </a:r>
            <a:endParaRPr lang="tr-TR" sz="2800" dirty="0" smtClean="0">
              <a:latin typeface="Calibri" panose="020F0502020204030204" pitchFamily="34" charset="0"/>
              <a:ea typeface="Calibri" panose="020F0502020204030204" pitchFamily="34" charset="0"/>
              <a:cs typeface="Times New Roman" panose="02020603050405020304" pitchFamily="18" charset="0"/>
            </a:endParaRPr>
          </a:p>
          <a:p>
            <a:pPr algn="just">
              <a:lnSpc>
                <a:spcPct val="105000"/>
              </a:lnSpc>
              <a:spcAft>
                <a:spcPts val="800"/>
              </a:spcAft>
            </a:pPr>
            <a:r>
              <a:rPr lang="tr-TR" dirty="0" smtClean="0">
                <a:latin typeface="Times New Roman" panose="02020603050405020304" pitchFamily="18" charset="0"/>
                <a:ea typeface="Times New Roman" panose="02020603050405020304" pitchFamily="18" charset="0"/>
                <a:cs typeface="Times New Roman" panose="02020603050405020304" pitchFamily="18" charset="0"/>
              </a:rPr>
              <a:t>6)Kamuoyu ve Politikacıların Çevre Konusuna Yeterli İlgiyi Göstermemeleri: Tamamen ekonomik getiri sağlamaya ve yoksullukla mücadeleye endekslenmiş güncel politika arenasında kamuoyu ve politikacıların çevresel duyarlıkla faaliyetleri takip etmeleri pek rastlanmayan bir olaydır.</a:t>
            </a:r>
            <a:endParaRPr lang="tr-TR" sz="2800" dirty="0" smtClean="0">
              <a:latin typeface="Calibri" panose="020F0502020204030204" pitchFamily="34" charset="0"/>
              <a:ea typeface="Calibri" panose="020F0502020204030204" pitchFamily="34" charset="0"/>
              <a:cs typeface="Times New Roman" panose="02020603050405020304" pitchFamily="18" charset="0"/>
            </a:endParaRPr>
          </a:p>
          <a:p>
            <a:pPr algn="just">
              <a:lnSpc>
                <a:spcPct val="105000"/>
              </a:lnSpc>
              <a:spcAft>
                <a:spcPts val="800"/>
              </a:spcAft>
            </a:pPr>
            <a:r>
              <a:rPr lang="tr-TR" dirty="0" smtClean="0">
                <a:latin typeface="Times New Roman" panose="02020603050405020304" pitchFamily="18" charset="0"/>
                <a:ea typeface="Times New Roman" panose="02020603050405020304" pitchFamily="18" charset="0"/>
                <a:cs typeface="Times New Roman" panose="02020603050405020304" pitchFamily="18" charset="0"/>
              </a:rPr>
              <a:t>7)Teknolojik ve </a:t>
            </a:r>
            <a:r>
              <a:rPr lang="tr-TR" dirty="0" err="1" smtClean="0">
                <a:latin typeface="Times New Roman" panose="02020603050405020304" pitchFamily="18" charset="0"/>
                <a:ea typeface="Times New Roman" panose="02020603050405020304" pitchFamily="18" charset="0"/>
                <a:cs typeface="Times New Roman" panose="02020603050405020304" pitchFamily="18" charset="0"/>
              </a:rPr>
              <a:t>Organizasyonel</a:t>
            </a:r>
            <a:r>
              <a:rPr lang="tr-TR" dirty="0" smtClean="0">
                <a:latin typeface="Times New Roman" panose="02020603050405020304" pitchFamily="18" charset="0"/>
                <a:ea typeface="Times New Roman" panose="02020603050405020304" pitchFamily="18" charset="0"/>
                <a:cs typeface="Times New Roman" panose="02020603050405020304" pitchFamily="18" charset="0"/>
              </a:rPr>
              <a:t> Kaynakların Azlığı: Teknolojik yapıları gelişmiş ülkelerden teknoloji ithalatına bağlı olan bu ülkelerin çevre yönetimi de uzman yöneticilere sahip olmaması da çevre koruma çalışmaları açısından engel oluşturmaktadır.</a:t>
            </a:r>
            <a:endParaRPr lang="tr-TR" sz="2800" dirty="0" smtClean="0">
              <a:latin typeface="Calibri" panose="020F0502020204030204" pitchFamily="34" charset="0"/>
              <a:ea typeface="Calibri" panose="020F0502020204030204" pitchFamily="34" charset="0"/>
              <a:cs typeface="Times New Roman" panose="02020603050405020304" pitchFamily="18" charset="0"/>
            </a:endParaRPr>
          </a:p>
          <a:p>
            <a:pPr algn="just">
              <a:lnSpc>
                <a:spcPct val="105000"/>
              </a:lnSpc>
              <a:spcAft>
                <a:spcPts val="800"/>
              </a:spcAft>
            </a:pPr>
            <a:r>
              <a:rPr lang="tr-TR" dirty="0" smtClean="0">
                <a:latin typeface="Times New Roman" panose="02020603050405020304" pitchFamily="18" charset="0"/>
                <a:ea typeface="Times New Roman" panose="02020603050405020304" pitchFamily="18" charset="0"/>
                <a:cs typeface="Times New Roman" panose="02020603050405020304" pitchFamily="18" charset="0"/>
              </a:rPr>
              <a:t>8)Güvenlik Ekipmanlarına Yetersiz Yatırım: Finansal yapının zayıf oluşu çevre güvenliği alanına yatırımı zorlaştırmaktadır.</a:t>
            </a:r>
            <a:endParaRPr lang="tr-TR" sz="2800" dirty="0" smtClean="0">
              <a:latin typeface="Calibri" panose="020F0502020204030204" pitchFamily="34" charset="0"/>
              <a:ea typeface="Calibri" panose="020F0502020204030204" pitchFamily="34" charset="0"/>
              <a:cs typeface="Times New Roman" panose="02020603050405020304" pitchFamily="18" charset="0"/>
            </a:endParaRPr>
          </a:p>
          <a:p>
            <a:pPr algn="just">
              <a:lnSpc>
                <a:spcPct val="105000"/>
              </a:lnSpc>
              <a:spcAft>
                <a:spcPts val="800"/>
              </a:spcAft>
            </a:pPr>
            <a:r>
              <a:rPr lang="tr-TR" dirty="0" smtClean="0">
                <a:latin typeface="Times New Roman" panose="02020603050405020304" pitchFamily="18" charset="0"/>
                <a:ea typeface="Times New Roman" panose="02020603050405020304" pitchFamily="18" charset="0"/>
                <a:cs typeface="Times New Roman" panose="02020603050405020304" pitchFamily="18" charset="0"/>
              </a:rPr>
              <a:t>9)Politik İstikrarın Olmayışı: Bu ülkelerin kırılgan siyasi yapıları belki yoksulluktan sonra en büyük engeldir. Çünkü politik istikrardan uzak bir yapı içerisinde ne kanunların uygulanması, ne de çevre koruma alanında yatırımın yapılması söz konusu olmamaktadır.</a:t>
            </a:r>
            <a:br>
              <a:rPr lang="tr-TR" dirty="0" smtClean="0">
                <a:latin typeface="Times New Roman" panose="02020603050405020304" pitchFamily="18" charset="0"/>
                <a:ea typeface="Times New Roman" panose="02020603050405020304" pitchFamily="18" charset="0"/>
                <a:cs typeface="Times New Roman" panose="02020603050405020304" pitchFamily="18" charset="0"/>
              </a:rPr>
            </a:br>
            <a:endParaRPr lang="tr-TR" sz="2800" dirty="0" smtClean="0">
              <a:effectLst/>
              <a:latin typeface="Calibri" panose="020F0502020204030204" pitchFamily="34" charset="0"/>
              <a:ea typeface="Calibri" panose="020F0502020204030204" pitchFamily="34" charset="0"/>
              <a:cs typeface="Times New Roman" panose="02020603050405020304" pitchFamily="18" charset="0"/>
            </a:endParaRPr>
          </a:p>
          <a:p>
            <a:endParaRPr lang="tr-TR" dirty="0"/>
          </a:p>
        </p:txBody>
      </p:sp>
    </p:spTree>
    <p:extLst>
      <p:ext uri="{BB962C8B-B14F-4D97-AF65-F5344CB8AC3E}">
        <p14:creationId xmlns:p14="http://schemas.microsoft.com/office/powerpoint/2010/main" val="379878863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62500" lnSpcReduction="20000"/>
          </a:bodyPr>
          <a:lstStyle/>
          <a:p>
            <a:pPr algn="just">
              <a:lnSpc>
                <a:spcPct val="105000"/>
              </a:lnSpc>
              <a:spcAft>
                <a:spcPts val="800"/>
              </a:spcAft>
            </a:pPr>
            <a:r>
              <a:rPr lang="tr-TR" b="1" dirty="0" smtClean="0">
                <a:latin typeface="Times New Roman" panose="02020603050405020304" pitchFamily="18" charset="0"/>
                <a:ea typeface="Times New Roman" panose="02020603050405020304" pitchFamily="18" charset="0"/>
                <a:cs typeface="Times New Roman" panose="02020603050405020304" pitchFamily="18" charset="0"/>
              </a:rPr>
              <a:t>SÜRDÜRÜLEBİLİRLİK VE SÜRDÜRÜLEBİLİR GELİŞME KAVRAMLARI</a:t>
            </a:r>
            <a:endParaRPr lang="tr-TR" dirty="0" smtClean="0">
              <a:latin typeface="Calibri" panose="020F0502020204030204" pitchFamily="34" charset="0"/>
              <a:ea typeface="Calibri" panose="020F0502020204030204" pitchFamily="34" charset="0"/>
              <a:cs typeface="Times New Roman" panose="02020603050405020304" pitchFamily="18" charset="0"/>
            </a:endParaRPr>
          </a:p>
          <a:p>
            <a:pPr algn="just">
              <a:lnSpc>
                <a:spcPct val="105000"/>
              </a:lnSpc>
              <a:spcAft>
                <a:spcPts val="800"/>
              </a:spcAft>
            </a:pPr>
            <a:r>
              <a:rPr lang="tr-TR" dirty="0" smtClean="0">
                <a:latin typeface="Times New Roman" panose="02020603050405020304" pitchFamily="18" charset="0"/>
                <a:ea typeface="Times New Roman" panose="02020603050405020304" pitchFamily="18" charset="0"/>
                <a:cs typeface="Times New Roman" panose="02020603050405020304" pitchFamily="18" charset="0"/>
              </a:rPr>
              <a:t>Bir alandaki biyolojik çeşitlilik; o alanda yaşayan canlıların çeşitliliği, canlıların içinde yaşadıkları ortam ve birbirleri ile olan ilişkilerine göre ölçülmektedir. Bu zenginliğin oluşabilmesi için çok uzun sürelerin geçmesi gerekmektedir. Bu zenginliği tahrip ettikten sonra onarmak, ne yazık ki para ve emekle olası değildir. Oysa yapılması gereken, bu kaynakları teslim alındığı gibi korumak, hatta geliştirmek ve gelecek nesillere aktarmak olmalıdır. Sürdürülebilirlik kavramının temelinde bu yatmaktadır.</a:t>
            </a:r>
          </a:p>
          <a:p>
            <a:pPr algn="just">
              <a:lnSpc>
                <a:spcPct val="105000"/>
              </a:lnSpc>
              <a:spcAft>
                <a:spcPts val="800"/>
              </a:spcAft>
            </a:pPr>
            <a:endParaRPr lang="tr-TR" dirty="0" smtClean="0">
              <a:latin typeface="Calibri" panose="020F0502020204030204" pitchFamily="34" charset="0"/>
              <a:ea typeface="Calibri" panose="020F0502020204030204" pitchFamily="34" charset="0"/>
              <a:cs typeface="Times New Roman" panose="02020603050405020304" pitchFamily="18" charset="0"/>
            </a:endParaRPr>
          </a:p>
          <a:p>
            <a:pPr algn="just">
              <a:lnSpc>
                <a:spcPct val="105000"/>
              </a:lnSpc>
              <a:spcAft>
                <a:spcPts val="800"/>
              </a:spcAft>
            </a:pPr>
            <a:r>
              <a:rPr lang="tr-TR" dirty="0" smtClean="0">
                <a:latin typeface="Times New Roman" panose="02020603050405020304" pitchFamily="18" charset="0"/>
                <a:ea typeface="Times New Roman" panose="02020603050405020304" pitchFamily="18" charset="0"/>
                <a:cs typeface="Times New Roman" panose="02020603050405020304" pitchFamily="18" charset="0"/>
              </a:rPr>
              <a:t>Sürdürülebilir kalkınma ise; mevcut doğal kaynakların bugünkü kullanımını, gelecek nesillerin kullanımını da sağlamaya yönelik olarak optimal düzeyde gerçekleştirerek, ülkelerin kalkınmasının önünü tıkamamaktır.</a:t>
            </a:r>
            <a:endParaRPr lang="tr-TR" dirty="0" smtClean="0">
              <a:effectLst/>
              <a:latin typeface="Calibri" panose="020F0502020204030204" pitchFamily="34" charset="0"/>
              <a:ea typeface="Calibri" panose="020F0502020204030204" pitchFamily="34" charset="0"/>
              <a:cs typeface="Times New Roman" panose="02020603050405020304" pitchFamily="18" charset="0"/>
            </a:endParaRPr>
          </a:p>
          <a:p>
            <a:endParaRPr lang="tr-TR" dirty="0"/>
          </a:p>
        </p:txBody>
      </p:sp>
    </p:spTree>
    <p:extLst>
      <p:ext uri="{BB962C8B-B14F-4D97-AF65-F5344CB8AC3E}">
        <p14:creationId xmlns:p14="http://schemas.microsoft.com/office/powerpoint/2010/main" val="382847472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marL="274320" indent="-182880" algn="just">
              <a:spcBef>
                <a:spcPts val="100"/>
              </a:spcBef>
              <a:spcAft>
                <a:spcPts val="100"/>
              </a:spcAft>
            </a:pPr>
            <a:r>
              <a:rPr lang="tr-TR" dirty="0" err="1" smtClean="0">
                <a:latin typeface="Times New Roman" panose="02020603050405020304" pitchFamily="18" charset="0"/>
                <a:ea typeface="Times New Roman" panose="02020603050405020304" pitchFamily="18" charset="0"/>
                <a:cs typeface="Times New Roman" panose="02020603050405020304" pitchFamily="18" charset="0"/>
              </a:rPr>
              <a:t>Nüzhet</a:t>
            </a:r>
            <a:r>
              <a:rPr lang="tr-TR" dirty="0" smtClean="0">
                <a:latin typeface="Times New Roman" panose="02020603050405020304" pitchFamily="18" charset="0"/>
                <a:ea typeface="Times New Roman" panose="02020603050405020304" pitchFamily="18" charset="0"/>
                <a:cs typeface="Times New Roman" panose="02020603050405020304" pitchFamily="18" charset="0"/>
              </a:rPr>
              <a:t> Kahraman-Oğuz Türkay- Turizm Ve Çevre</a:t>
            </a:r>
          </a:p>
          <a:p>
            <a:pPr marL="274320" indent="-182880" algn="just">
              <a:spcBef>
                <a:spcPts val="100"/>
              </a:spcBef>
              <a:spcAft>
                <a:spcPts val="100"/>
              </a:spcAft>
            </a:pPr>
            <a:r>
              <a:rPr lang="tr-TR" dirty="0" smtClean="0">
                <a:latin typeface="Times New Roman" panose="02020603050405020304" pitchFamily="18" charset="0"/>
                <a:ea typeface="Times New Roman" panose="02020603050405020304" pitchFamily="18" charset="0"/>
                <a:cs typeface="Times New Roman" panose="02020603050405020304" pitchFamily="18" charset="0"/>
              </a:rPr>
              <a:t>Cengiz Demir-Aydın Çevirgen-Turizm ve Çevre Yönetimi</a:t>
            </a:r>
          </a:p>
          <a:p>
            <a:pPr marL="274320" indent="-182880" algn="just">
              <a:spcBef>
                <a:spcPts val="100"/>
              </a:spcBef>
              <a:spcAft>
                <a:spcPts val="100"/>
              </a:spcAft>
            </a:pPr>
            <a:r>
              <a:rPr lang="tr-TR" dirty="0" smtClean="0">
                <a:latin typeface="Times New Roman" panose="02020603050405020304" pitchFamily="18" charset="0"/>
                <a:ea typeface="Times New Roman" panose="02020603050405020304" pitchFamily="18" charset="0"/>
                <a:cs typeface="Times New Roman" panose="02020603050405020304" pitchFamily="18" charset="0"/>
              </a:rPr>
              <a:t>Cengiz Demir-Aydın Çevirgen-Eko Turizm Yönetimi</a:t>
            </a:r>
          </a:p>
          <a:p>
            <a:pPr marL="274320" indent="-182880" algn="just">
              <a:spcBef>
                <a:spcPts val="100"/>
              </a:spcBef>
              <a:spcAft>
                <a:spcPts val="100"/>
              </a:spcAft>
            </a:pPr>
            <a:r>
              <a:rPr lang="tr-TR" dirty="0" smtClean="0">
                <a:latin typeface="Times New Roman" panose="02020603050405020304" pitchFamily="18" charset="0"/>
                <a:ea typeface="Times New Roman" panose="02020603050405020304" pitchFamily="18" charset="0"/>
                <a:cs typeface="Times New Roman" panose="02020603050405020304" pitchFamily="18" charset="0"/>
              </a:rPr>
              <a:t>Muammer Tuna- Turizm, Çevre ve Toplum</a:t>
            </a:r>
          </a:p>
          <a:p>
            <a:endParaRPr lang="tr-TR" dirty="0"/>
          </a:p>
        </p:txBody>
      </p:sp>
    </p:spTree>
    <p:extLst>
      <p:ext uri="{BB962C8B-B14F-4D97-AF65-F5344CB8AC3E}">
        <p14:creationId xmlns:p14="http://schemas.microsoft.com/office/powerpoint/2010/main" val="3828805689"/>
      </p:ext>
    </p:extLst>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TotalTime>
  <Words>580</Words>
  <Application>Microsoft Office PowerPoint</Application>
  <PresentationFormat>Ekran Gösterisi (4:3)</PresentationFormat>
  <Paragraphs>28</Paragraphs>
  <Slides>9</Slides>
  <Notes>0</Notes>
  <HiddenSlides>0</HiddenSlides>
  <MMClips>0</MMClips>
  <ScaleCrop>false</ScaleCrop>
  <HeadingPairs>
    <vt:vector size="4" baseType="variant">
      <vt:variant>
        <vt:lpstr>Tema</vt:lpstr>
      </vt:variant>
      <vt:variant>
        <vt:i4>1</vt:i4>
      </vt:variant>
      <vt:variant>
        <vt:lpstr>Slayt Başlıkları</vt:lpstr>
      </vt:variant>
      <vt:variant>
        <vt:i4>9</vt:i4>
      </vt:variant>
    </vt:vector>
  </HeadingPairs>
  <TitlesOfParts>
    <vt:vector size="10" baseType="lpstr">
      <vt:lpstr>Ofis Teması</vt:lpstr>
      <vt:lpstr>Turizm ve Çevre</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EDA</dc:creator>
  <cp:lastModifiedBy>EDA</cp:lastModifiedBy>
  <cp:revision>4</cp:revision>
  <dcterms:created xsi:type="dcterms:W3CDTF">2020-04-24T13:46:36Z</dcterms:created>
  <dcterms:modified xsi:type="dcterms:W3CDTF">2020-04-24T13:49:01Z</dcterms:modified>
</cp:coreProperties>
</file>