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4"/>
  </p:notesMasterIdLst>
  <p:handoutMasterIdLst>
    <p:handoutMasterId r:id="rId15"/>
  </p:handoutMasterIdLst>
  <p:sldIdLst>
    <p:sldId id="668" r:id="rId4"/>
    <p:sldId id="801" r:id="rId5"/>
    <p:sldId id="800" r:id="rId6"/>
    <p:sldId id="799" r:id="rId7"/>
    <p:sldId id="798" r:id="rId8"/>
    <p:sldId id="797" r:id="rId9"/>
    <p:sldId id="796" r:id="rId10"/>
    <p:sldId id="795" r:id="rId11"/>
    <p:sldId id="771" r:id="rId12"/>
    <p:sldId id="786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70" d="100"/>
          <a:sy n="70" d="100"/>
        </p:scale>
        <p:origin x="612" y="72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3/31/2020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3/31/2020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3/31/2020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3/31/2020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3/31/2020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3/31/2020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3/31/2020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3/31/2020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3/31/2020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3/31/2020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3/31/2020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3/31/2020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3/31/2020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3/31/2020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3/31/2020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3/31/2020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268406C-D56C-4056-8B1D-FE102A34BFBC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391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3/31/2020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3"/>
          <a:stretch/>
        </p:blipFill>
        <p:spPr bwMode="auto">
          <a:xfrm>
            <a:off x="13647" y="-2231"/>
            <a:ext cx="9108000" cy="6833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3" r:id="rId3"/>
    <p:sldLayoutId id="2147483694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334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tr-TR" altLang="tr-TR" sz="3200" b="1" dirty="0"/>
              <a:t>Afet Yönetimi ve </a:t>
            </a:r>
            <a:r>
              <a:rPr lang="tr-TR" altLang="tr-TR" sz="3200" b="1" dirty="0" smtClean="0"/>
              <a:t>Politikaları </a:t>
            </a: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0" y="2957839"/>
            <a:ext cx="5740400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tx1">
                  <a:lumMod val="95000"/>
                  <a:lumOff val="5000"/>
                </a:schemeClr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100 </a:t>
            </a: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soruda afet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528452" y="30726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 smtClean="0">
                <a:solidFill>
                  <a:srgbClr val="0000CD"/>
                </a:solidFill>
                <a:latin typeface="inherit"/>
              </a:rPr>
              <a:t>Kaynaklar</a:t>
            </a:r>
            <a:endParaRPr lang="tr-TR" b="1" dirty="0">
              <a:solidFill>
                <a:srgbClr val="CC0000"/>
              </a:solidFill>
              <a:latin typeface="Rajdhani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14696" y="1550857"/>
            <a:ext cx="88293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AFAD 100 soruda </a:t>
            </a:r>
            <a:r>
              <a:rPr lang="tr-TR" smtClean="0"/>
              <a:t>afet gerçeği</a:t>
            </a:r>
          </a:p>
          <a:p>
            <a:r>
              <a:rPr lang="tr-TR" dirty="0" smtClean="0"/>
              <a:t>Afet </a:t>
            </a:r>
            <a:r>
              <a:rPr lang="tr-TR" dirty="0"/>
              <a:t>Kaynaklı Yeniden Yerleştirme ve İskan Politikaları, B. Tercan, Ankara Üniversitesi, Ankara, 2006.</a:t>
            </a:r>
          </a:p>
          <a:p>
            <a:endParaRPr lang="tr-TR" dirty="0"/>
          </a:p>
          <a:p>
            <a:r>
              <a:rPr lang="tr-TR" dirty="0"/>
              <a:t>Afet Yönetimi Kapsamında Deprem Açısından Japonya ve Türkiye Örneklerinde Kurumsal Yapılanma, A. Atlı, Ankara Üniversitesi, Ankara, 2005.</a:t>
            </a:r>
          </a:p>
          <a:p>
            <a:endParaRPr lang="tr-TR" dirty="0"/>
          </a:p>
          <a:p>
            <a:r>
              <a:rPr lang="tr-TR" dirty="0"/>
              <a:t>Afet Yönetiminde Hukuksal ve Kurumsal Yeniden Yapılanma: Yapı Denetimi Z.A. Yener, Ankara Üniversitesi, Ankara, 2004.</a:t>
            </a:r>
          </a:p>
          <a:p>
            <a:endParaRPr lang="tr-TR" dirty="0"/>
          </a:p>
          <a:p>
            <a:r>
              <a:rPr lang="tr-TR" dirty="0"/>
              <a:t>Bir Doğal Afet Olarak Depreme Hazırlıklı Olma Bilinci ve Katılım: ABD, Japonya ve Türkiye (Afyon İli Örneği)”, H. Koçak, Ankara Üniversitesi, Ankara Koçak, 2004.</a:t>
            </a:r>
          </a:p>
        </p:txBody>
      </p:sp>
    </p:spTree>
    <p:extLst>
      <p:ext uri="{BB962C8B-B14F-4D97-AF65-F5344CB8AC3E}">
        <p14:creationId xmlns:p14="http://schemas.microsoft.com/office/powerpoint/2010/main" val="116414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1528762"/>
            <a:ext cx="855032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/>
              <a:t>İnsanlar </a:t>
            </a:r>
            <a:r>
              <a:rPr lang="tr-TR" sz="3200" dirty="0"/>
              <a:t>için fiziksel, ekonomik, sosyal ve çevresel </a:t>
            </a:r>
            <a:r>
              <a:rPr lang="tr-TR" sz="3200" dirty="0" smtClean="0"/>
              <a:t>kayıplar </a:t>
            </a:r>
            <a:r>
              <a:rPr lang="tr-TR" sz="3200" dirty="0"/>
              <a:t>oluşturan, normal yaşamı ve insan faaliyetlerini </a:t>
            </a:r>
            <a:r>
              <a:rPr lang="tr-TR" sz="3200" dirty="0" smtClean="0"/>
              <a:t>durdurarak </a:t>
            </a:r>
            <a:r>
              <a:rPr lang="tr-TR" sz="3200" dirty="0"/>
              <a:t>veya kesintiye uğratarak toplulukları etkileyen; etkilenen topluluğun yerel imkân ve kaynaklarını </a:t>
            </a:r>
            <a:r>
              <a:rPr lang="tr-TR" sz="3200" dirty="0" smtClean="0"/>
              <a:t>kullanarak </a:t>
            </a:r>
            <a:r>
              <a:rPr lang="tr-TR" sz="3200" dirty="0"/>
              <a:t>baş edemeyeceği doğal, teknolojik veya insan </a:t>
            </a:r>
            <a:r>
              <a:rPr lang="tr-TR" sz="3200" dirty="0" smtClean="0"/>
              <a:t>kökenli </a:t>
            </a:r>
            <a:r>
              <a:rPr lang="tr-TR" sz="3200" dirty="0"/>
              <a:t>olayların sonuçlarına afet denilmektedir.</a:t>
            </a:r>
          </a:p>
          <a:p>
            <a:endParaRPr lang="tr-TR" sz="3200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560" y="0"/>
            <a:ext cx="3456732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03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9182" y="1692535"/>
            <a:ext cx="88573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/>
              <a:t>Afetlerin </a:t>
            </a:r>
            <a:r>
              <a:rPr lang="tr-TR" sz="3200" dirty="0"/>
              <a:t>önlenmesi ve zararlarının azaltılabilmesi için afet öncesi, afet sırası ve afet sonrasında yapılması </a:t>
            </a:r>
            <a:r>
              <a:rPr lang="tr-TR" sz="3200" dirty="0" smtClean="0"/>
              <a:t>gereken </a:t>
            </a:r>
            <a:r>
              <a:rPr lang="tr-TR" sz="3200" dirty="0"/>
              <a:t>idari yasal ve teknik çalışmaları belirleyen ve </a:t>
            </a:r>
            <a:r>
              <a:rPr lang="tr-TR" sz="3200" dirty="0" smtClean="0"/>
              <a:t>uygulamaya </a:t>
            </a:r>
            <a:r>
              <a:rPr lang="tr-TR" sz="3200" dirty="0"/>
              <a:t>koyan, bir olay anında, uygulama yapabilmeyi sağlayan ve her olaydan çıkarılan derslerin ışığında </a:t>
            </a:r>
            <a:r>
              <a:rPr lang="tr-TR" sz="3200" dirty="0" smtClean="0"/>
              <a:t>mevcut </a:t>
            </a:r>
            <a:r>
              <a:rPr lang="tr-TR" sz="3200" dirty="0"/>
              <a:t>sistemi geliştiren yönetim biçimidir.</a:t>
            </a:r>
          </a:p>
          <a:p>
            <a:endParaRPr lang="tr-TR" sz="3200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9043"/>
            <a:ext cx="5572227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39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75313" y="1501466"/>
            <a:ext cx="89597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Acil </a:t>
            </a:r>
            <a:r>
              <a:rPr lang="tr-TR" sz="2800" dirty="0"/>
              <a:t>durum, olumsuz etkilerini en aza indirmek için acil önlemler alınmasını gerektiren beklenmedik ve ani </a:t>
            </a:r>
            <a:r>
              <a:rPr lang="tr-TR" sz="2800" dirty="0" smtClean="0"/>
              <a:t>gelişen </a:t>
            </a:r>
            <a:r>
              <a:rPr lang="tr-TR" sz="2800" dirty="0"/>
              <a:t>olayları ifade </a:t>
            </a:r>
            <a:r>
              <a:rPr lang="tr-TR" sz="2800" dirty="0" smtClean="0"/>
              <a:t>eder.</a:t>
            </a:r>
          </a:p>
          <a:p>
            <a:endParaRPr lang="tr-TR" sz="2800" dirty="0"/>
          </a:p>
          <a:p>
            <a:r>
              <a:rPr lang="tr-TR" sz="2800" dirty="0" smtClean="0"/>
              <a:t>Acil </a:t>
            </a:r>
            <a:r>
              <a:rPr lang="tr-TR" sz="2800" dirty="0"/>
              <a:t>müdahale gerektiren ve </a:t>
            </a:r>
            <a:r>
              <a:rPr lang="tr-TR" sz="2800" dirty="0" smtClean="0"/>
              <a:t>yerel </a:t>
            </a:r>
            <a:r>
              <a:rPr lang="tr-TR" sz="2800" dirty="0"/>
              <a:t>yönetimlerin olayları belirleme ve yönetmede </a:t>
            </a:r>
            <a:r>
              <a:rPr lang="tr-TR" sz="2800" dirty="0" smtClean="0"/>
              <a:t>yetersiz </a:t>
            </a:r>
            <a:r>
              <a:rPr lang="tr-TR" sz="2800" dirty="0"/>
              <a:t>kaldığı afet sonrası oluşan ortama da acil durum </a:t>
            </a:r>
            <a:r>
              <a:rPr lang="tr-TR" sz="2800" dirty="0" smtClean="0"/>
              <a:t>denilmektedir</a:t>
            </a:r>
            <a:r>
              <a:rPr lang="tr-TR" sz="2800" dirty="0"/>
              <a:t>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20528" y="592925"/>
            <a:ext cx="37880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Acil durum ne demektir?</a:t>
            </a:r>
          </a:p>
        </p:txBody>
      </p:sp>
    </p:spTree>
    <p:extLst>
      <p:ext uri="{BB962C8B-B14F-4D97-AF65-F5344CB8AC3E}">
        <p14:creationId xmlns:p14="http://schemas.microsoft.com/office/powerpoint/2010/main" val="50880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9182" y="1502832"/>
            <a:ext cx="90348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r-TR" sz="2800" dirty="0" smtClean="0">
                <a:solidFill>
                  <a:srgbClr val="000000"/>
                </a:solidFill>
                <a:ea typeface="Impact" panose="020B0806030902050204" pitchFamily="34" charset="0"/>
                <a:cs typeface="Impact" panose="020B0806030902050204" pitchFamily="34" charset="0"/>
              </a:rPr>
              <a:t>Beklenmedik </a:t>
            </a:r>
            <a:r>
              <a:rPr lang="tr-TR" sz="2800" dirty="0">
                <a:solidFill>
                  <a:srgbClr val="000000"/>
                </a:solidFill>
                <a:ea typeface="Impact" panose="020B0806030902050204" pitchFamily="34" charset="0"/>
                <a:cs typeface="Impact" panose="020B0806030902050204" pitchFamily="34" charset="0"/>
              </a:rPr>
              <a:t>ve ani gelişen olaylar ve afetler sonrasında oluşan ortama acil durum de­nilmektedir.</a:t>
            </a:r>
            <a:endParaRPr lang="tr-TR" sz="2800" dirty="0">
              <a:solidFill>
                <a:srgbClr val="000000"/>
              </a:solidFill>
              <a:ea typeface="Tahoma" panose="020B0604030504040204" pitchFamily="34" charset="0"/>
            </a:endParaRPr>
          </a:p>
          <a:p>
            <a:pPr>
              <a:spcAft>
                <a:spcPts val="0"/>
              </a:spcAft>
            </a:pPr>
            <a:r>
              <a:rPr lang="tr-T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Ölümler, yaralanmalar, insanların yerlerini terk etmeleri, hastalık, sakatlık, gıda güvensizliği, altyapının hasar gör­mesi ya da kaybedilmesi, zayıflamış ya da zarar görmüş kamu yönetimi ve azalmış kamu emniyeti ve güvenliği gibi durumlar acil durum kapsamına girer. Afetten etki­lenen ülkelerde, bu durumlar çoğu kez aynı anda orta­ya çıkar, yerel kapasiteyi zorlar, ekonomik ve sosyal faa­liyetleri aksatır.</a:t>
            </a:r>
            <a:endParaRPr lang="tr-TR" sz="28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323373" y="348991"/>
            <a:ext cx="7589385" cy="3103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ts val="1680"/>
              </a:lnSpc>
              <a:spcAft>
                <a:spcPts val="0"/>
              </a:spcAft>
              <a:buClr>
                <a:srgbClr val="000000"/>
              </a:buClr>
              <a:buSzPts val="1300"/>
              <a:tabLst>
                <a:tab pos="229235" algn="l"/>
              </a:tabLst>
            </a:pP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  <a:ea typeface="Bookman Old Style" panose="02050604050505020204" pitchFamily="18" charset="0"/>
                <a:cs typeface="Arial" panose="020B0604020202020204" pitchFamily="34" charset="0"/>
              </a:rPr>
              <a:t>Hangi olaylar </a:t>
            </a:r>
            <a:r>
              <a:rPr lang="tr-TR" sz="2800" dirty="0">
                <a:solidFill>
                  <a:srgbClr val="000000"/>
                </a:solidFill>
                <a:latin typeface="Calibri" panose="020F0502020204030204" pitchFamily="34" charset="0"/>
                <a:ea typeface="Bookman Old Style" panose="02050604050505020204" pitchFamily="18" charset="0"/>
                <a:cs typeface="Arial" panose="020B0604020202020204" pitchFamily="34" charset="0"/>
              </a:rPr>
              <a:t>acil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  <a:ea typeface="Bookman Old Style" panose="02050604050505020204" pitchFamily="18" charset="0"/>
                <a:cs typeface="Arial" panose="020B0604020202020204" pitchFamily="34" charset="0"/>
              </a:rPr>
              <a:t> durumun kapsamına girer?</a:t>
            </a:r>
            <a:endParaRPr lang="tr-TR" sz="3200" dirty="0">
              <a:solidFill>
                <a:srgbClr val="000000"/>
              </a:solidFill>
              <a:latin typeface="Calibri" panose="020F0502020204030204" pitchFamily="34" charset="0"/>
              <a:ea typeface="Bookman Old Style" panose="0205060405050502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07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0362" y="1334155"/>
            <a:ext cx="751309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Oluşumu </a:t>
            </a:r>
            <a:r>
              <a:rPr lang="tr-TR" sz="2800" dirty="0"/>
              <a:t>doğa olaylarına dayanan, gerçekleştiği zaman, eğer gerekli önlemler alınmamışsa, can ve mal kaybına neden olan ve insanlara ciddi zararlar veren afetlerdir</a:t>
            </a:r>
            <a:r>
              <a:rPr lang="tr-TR" sz="2800" dirty="0" smtClean="0"/>
              <a:t>.</a:t>
            </a:r>
            <a:r>
              <a:rPr lang="tr-TR" sz="2800" dirty="0"/>
              <a:t> </a:t>
            </a:r>
            <a:endParaRPr lang="tr-TR" sz="2800" dirty="0" smtClean="0"/>
          </a:p>
          <a:p>
            <a:endParaRPr lang="tr-TR" sz="2800" dirty="0"/>
          </a:p>
          <a:p>
            <a:r>
              <a:rPr lang="tr-TR" sz="2800" dirty="0" smtClean="0"/>
              <a:t>Kaç </a:t>
            </a:r>
            <a:r>
              <a:rPr lang="tr-TR" sz="2800" dirty="0"/>
              <a:t>çeşit doğal afet türü bulunmaktadır</a:t>
            </a:r>
            <a:r>
              <a:rPr lang="tr-TR" sz="2800" dirty="0" smtClean="0"/>
              <a:t>?</a:t>
            </a:r>
          </a:p>
          <a:p>
            <a:endParaRPr lang="tr-TR" sz="2800" dirty="0"/>
          </a:p>
          <a:p>
            <a:r>
              <a:rPr lang="tr-TR" sz="2800" dirty="0"/>
              <a:t>31 çeşit doğal afet türü saptanmıştır. Bunların 28 tanesi meteorolojik afet olarak bilinmektedir.</a:t>
            </a:r>
          </a:p>
          <a:p>
            <a:endParaRPr lang="tr-TR" sz="2800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9" y="269920"/>
            <a:ext cx="3865199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13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-1" y="1559820"/>
            <a:ext cx="898022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2800" dirty="0" smtClean="0">
                <a:solidFill>
                  <a:prstClr val="black"/>
                </a:solidFill>
              </a:rPr>
              <a:t>Standart </a:t>
            </a:r>
            <a:r>
              <a:rPr lang="tr-TR" sz="2800" dirty="0">
                <a:solidFill>
                  <a:prstClr val="black"/>
                </a:solidFill>
              </a:rPr>
              <a:t>bir doğal afetten söz edilemez. Farklı </a:t>
            </a:r>
            <a:r>
              <a:rPr lang="tr-TR" sz="2800" dirty="0" smtClean="0">
                <a:solidFill>
                  <a:prstClr val="black"/>
                </a:solidFill>
              </a:rPr>
              <a:t>coğrafyalarda </a:t>
            </a:r>
            <a:r>
              <a:rPr lang="tr-TR" sz="2800" dirty="0">
                <a:solidFill>
                  <a:prstClr val="black"/>
                </a:solidFill>
              </a:rPr>
              <a:t>farklı doğal afetlere rastlanabilmektedir. Doğal afetlerin, çeşitleri ve önem sıraları ülkeden ülkeye de </a:t>
            </a:r>
            <a:r>
              <a:rPr lang="tr-TR" sz="2800" dirty="0" smtClean="0">
                <a:solidFill>
                  <a:prstClr val="black"/>
                </a:solidFill>
              </a:rPr>
              <a:t>değişmektedir</a:t>
            </a:r>
            <a:r>
              <a:rPr lang="tr-TR" sz="2800" dirty="0">
                <a:solidFill>
                  <a:prstClr val="black"/>
                </a:solidFill>
              </a:rPr>
              <a:t>. Örneğin, Türkiye'de en sık görülen </a:t>
            </a:r>
            <a:r>
              <a:rPr lang="tr-TR" sz="2800" dirty="0" smtClean="0">
                <a:solidFill>
                  <a:prstClr val="black"/>
                </a:solidFill>
              </a:rPr>
              <a:t>meteorolojik </a:t>
            </a:r>
            <a:r>
              <a:rPr lang="tr-TR" sz="2800" dirty="0">
                <a:solidFill>
                  <a:prstClr val="black"/>
                </a:solidFill>
              </a:rPr>
              <a:t>karakterli doğal afetler dolu, sel, su taşkını, don, orman yangınları, kuraklık, şiddetli yağış, şiddetli rüzgâr, yıldırım, çığ, kar ve fırtınalardır.</a:t>
            </a:r>
            <a:endParaRPr lang="tr-TR" sz="2800" dirty="0">
              <a:solidFill>
                <a:prstClr val="black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0863"/>
            <a:ext cx="6602540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9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86604" y="1264268"/>
            <a:ext cx="8311485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300"/>
              <a:tabLst>
                <a:tab pos="358775" algn="l"/>
              </a:tabLst>
            </a:pPr>
            <a:r>
              <a:rPr lang="tr-TR" dirty="0">
                <a:solidFill>
                  <a:srgbClr val="000000"/>
                </a:solidFill>
                <a:latin typeface="Bookman Old Style" panose="02050604050505020204" pitchFamily="18" charset="0"/>
                <a:ea typeface="Bookman Old Style" panose="02050604050505020204" pitchFamily="18" charset="0"/>
                <a:cs typeface="Bookman Old Style" panose="02050604050505020204" pitchFamily="18" charset="0"/>
              </a:rPr>
              <a:t>Doğal afetler kaç gruba ayrılır</a:t>
            </a:r>
            <a:r>
              <a:rPr lang="tr-TR" dirty="0" smtClean="0">
                <a:solidFill>
                  <a:srgbClr val="000000"/>
                </a:solidFill>
                <a:latin typeface="Bookman Old Style" panose="02050604050505020204" pitchFamily="18" charset="0"/>
                <a:ea typeface="Bookman Old Style" panose="02050604050505020204" pitchFamily="18" charset="0"/>
                <a:cs typeface="Bookman Old Style" panose="02050604050505020204" pitchFamily="18" charset="0"/>
              </a:rPr>
              <a:t>?</a:t>
            </a:r>
          </a:p>
          <a:p>
            <a:pPr lvl="0">
              <a:spcAft>
                <a:spcPts val="0"/>
              </a:spcAft>
              <a:buClr>
                <a:srgbClr val="000000"/>
              </a:buClr>
              <a:buSzPts val="1300"/>
              <a:tabLst>
                <a:tab pos="358775" algn="l"/>
              </a:tabLst>
            </a:pPr>
            <a:endParaRPr lang="tr-TR" dirty="0">
              <a:solidFill>
                <a:srgbClr val="000000"/>
              </a:solidFill>
              <a:latin typeface="Bookman Old Style" panose="02050604050505020204" pitchFamily="18" charset="0"/>
              <a:ea typeface="Bookman Old Style" panose="02050604050505020204" pitchFamily="18" charset="0"/>
              <a:cs typeface="Bookman Old Style" panose="020506040505050202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Doğal afetler, gelişme hızlarına göre, yavaş gelişen ve ani gelişen doğal afetler olmak üzere iki temel gruba ay­rılır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</a:endParaRP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300"/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tr-TR" dirty="0">
                <a:solidFill>
                  <a:srgbClr val="000000"/>
                </a:solidFill>
                <a:latin typeface="Bookman Old Style" panose="02050604050505020204" pitchFamily="18" charset="0"/>
                <a:ea typeface="Bookman Old Style" panose="02050604050505020204" pitchFamily="18" charset="0"/>
                <a:cs typeface="Bookman Old Style" panose="02050604050505020204" pitchFamily="18" charset="0"/>
              </a:rPr>
              <a:t>Yavaş gelişen doğal afetler nelerdir?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Şiddetli soğuklar, kuraklık ve kıtlık gibi afetler yavaş geli­şen doğal afetler olarak tanımlanmaktadır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</a:endParaRP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300"/>
              <a:buFont typeface="Arial" panose="020B0604020202020204" pitchFamily="34" charset="0"/>
              <a:buChar char="•"/>
              <a:tabLst>
                <a:tab pos="367665" algn="l"/>
              </a:tabLst>
            </a:pPr>
            <a:r>
              <a:rPr lang="tr-TR" dirty="0">
                <a:solidFill>
                  <a:srgbClr val="000000"/>
                </a:solidFill>
                <a:latin typeface="Bookman Old Style" panose="02050604050505020204" pitchFamily="18" charset="0"/>
                <a:ea typeface="Bookman Old Style" panose="02050604050505020204" pitchFamily="18" charset="0"/>
                <a:cs typeface="Bookman Old Style" panose="02050604050505020204" pitchFamily="18" charset="0"/>
              </a:rPr>
              <a:t>Ani gelişen doğal afetler nelerdir?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Deprem, seller, su taşkınları, toprak kaymaları, kaya düş­meleri, çığ, fırtınalar, hortumlar, volkanlar ve yangınlar ise ani gelişen doğal afetler olarak tanımlanmaktadır.</a:t>
            </a:r>
            <a:endParaRPr lang="tr-TR" dirty="0">
              <a:solidFill>
                <a:srgbClr val="000000"/>
              </a:solidFill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38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1" y="1007469"/>
            <a:ext cx="91440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>
                <a:tab pos="1390650" algn="l"/>
              </a:tabLst>
            </a:pPr>
            <a:r>
              <a:rPr lang="tr-TR" sz="28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Kesinlikle </a:t>
            </a:r>
            <a:r>
              <a:rPr lang="tr-TR" sz="28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paniğe kapıl­mamak gerekir.</a:t>
            </a:r>
          </a:p>
          <a:p>
            <a:pPr marL="342900" lvl="0" indent="-342900"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>
                <a:tab pos="1390650" algn="l"/>
              </a:tabLst>
            </a:pPr>
            <a:r>
              <a:rPr lang="tr-TR" sz="28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Sabitlenmemiş dolap, raf, pencere vb. eşyalar­dan uzak durulmalıdır.</a:t>
            </a:r>
          </a:p>
          <a:p>
            <a:pPr marL="342900" lvl="0" indent="-342900"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>
                <a:tab pos="1390650" algn="l"/>
              </a:tabLst>
            </a:pPr>
            <a:r>
              <a:rPr lang="tr-TR" sz="28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Varsa sağlam sandalye­lerle desteklenmiş masa altına veya dolgun ve hacimli koltuk, kanepe, içi dolu sandık, özellikle buzdo­labı, çamaşır makinası gibi koruma sağlayabilecek </a:t>
            </a:r>
            <a:r>
              <a:rPr lang="tr-TR" sz="28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eşya yanına </a:t>
            </a:r>
            <a:r>
              <a:rPr lang="tr-TR" sz="28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çömelerek hayat üçgeni oluştu­rulmalıdır.</a:t>
            </a:r>
            <a:endParaRPr lang="tr-TR" sz="2800" dirty="0">
              <a:solidFill>
                <a:srgbClr val="000000"/>
              </a:solidFill>
              <a:ea typeface="Tahoma" panose="020B0604030504040204" pitchFamily="34" charset="0"/>
            </a:endParaRPr>
          </a:p>
          <a:p>
            <a:pPr marL="342900" lvl="0" indent="-342900"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>
                <a:tab pos="130175" algn="l"/>
              </a:tabLst>
            </a:pPr>
            <a:r>
              <a:rPr lang="tr-TR" sz="28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Merdivenlere ya da çıkışlara doğru koşulmamalıdır.</a:t>
            </a:r>
          </a:p>
          <a:p>
            <a:pPr marL="342900" lvl="0" indent="-342900"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>
                <a:tab pos="130175" algn="l"/>
              </a:tabLst>
            </a:pPr>
            <a:r>
              <a:rPr lang="tr-TR" sz="28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Balkona çıkılmamalıdır.</a:t>
            </a:r>
          </a:p>
          <a:p>
            <a:pPr marL="342900" lvl="0" indent="-342900"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>
                <a:tab pos="130175" algn="l"/>
              </a:tabLst>
            </a:pPr>
            <a:r>
              <a:rPr lang="tr-TR" sz="28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Balkonlardan ya da pencerelerden aşağıya atlanmamalıdır.</a:t>
            </a:r>
          </a:p>
          <a:p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ahoma" panose="020B0604030504040204" pitchFamily="34" charset="0"/>
              </a:rPr>
              <a:t/>
            </a:r>
            <a:b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ahoma" panose="020B0604030504040204" pitchFamily="34" charset="0"/>
              </a:rPr>
            </a:br>
            <a:endParaRPr lang="tr-TR" sz="2400" dirty="0">
              <a:latin typeface="Calibri" panose="020F0502020204030204" pitchFamily="34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205348" y="401098"/>
            <a:ext cx="69615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0"/>
              </a:spcAft>
              <a:buClr>
                <a:srgbClr val="000000"/>
              </a:buClr>
              <a:buSzPts val="1300"/>
              <a:tabLst>
                <a:tab pos="812165" algn="l"/>
              </a:tabLst>
            </a:pPr>
            <a:r>
              <a:rPr lang="tr-TR" sz="2800" dirty="0">
                <a:solidFill>
                  <a:srgbClr val="000000"/>
                </a:solidFill>
                <a:ea typeface="Bookman Old Style" panose="02050604050505020204" pitchFamily="18" charset="0"/>
                <a:cs typeface="Bookman Old Style" panose="02050604050505020204" pitchFamily="18" charset="0"/>
              </a:rPr>
              <a:t>Deprem anında bina içindekiler ne yapmalıdır?</a:t>
            </a:r>
            <a:endParaRPr lang="tr-TR" sz="2800" dirty="0">
              <a:solidFill>
                <a:srgbClr val="000000"/>
              </a:solidFill>
              <a:ea typeface="Bookman Old Style" panose="02050604050505020204" pitchFamily="18" charset="0"/>
              <a:cs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58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26573</TotalTime>
  <Words>607</Words>
  <Application>Microsoft Office PowerPoint</Application>
  <PresentationFormat>Ekran Gösterisi (4:3)</PresentationFormat>
  <Paragraphs>43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22" baseType="lpstr">
      <vt:lpstr>ＭＳ Ｐゴシック</vt:lpstr>
      <vt:lpstr>Arial</vt:lpstr>
      <vt:lpstr>Bookman Old Style</vt:lpstr>
      <vt:lpstr>Calibri</vt:lpstr>
      <vt:lpstr>Impact</vt:lpstr>
      <vt:lpstr>inherit</vt:lpstr>
      <vt:lpstr>Rajdhani</vt:lpstr>
      <vt:lpstr>Tahoma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USER</cp:lastModifiedBy>
  <cp:revision>1005</cp:revision>
  <cp:lastPrinted>2016-10-24T07:53:35Z</cp:lastPrinted>
  <dcterms:created xsi:type="dcterms:W3CDTF">2016-09-18T09:35:24Z</dcterms:created>
  <dcterms:modified xsi:type="dcterms:W3CDTF">2020-03-31T09:46:01Z</dcterms:modified>
</cp:coreProperties>
</file>