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35" r:id="rId3"/>
    <p:sldId id="320" r:id="rId4"/>
    <p:sldId id="321" r:id="rId5"/>
    <p:sldId id="322" r:id="rId6"/>
    <p:sldId id="323" r:id="rId7"/>
    <p:sldId id="319" r:id="rId8"/>
    <p:sldId id="324" r:id="rId9"/>
    <p:sldId id="260" r:id="rId10"/>
    <p:sldId id="261" r:id="rId11"/>
    <p:sldId id="262" r:id="rId12"/>
    <p:sldId id="265" r:id="rId13"/>
    <p:sldId id="318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7" r:id="rId24"/>
    <p:sldId id="279" r:id="rId25"/>
    <p:sldId id="280" r:id="rId26"/>
    <p:sldId id="281" r:id="rId27"/>
    <p:sldId id="282" r:id="rId28"/>
    <p:sldId id="284" r:id="rId29"/>
    <p:sldId id="291" r:id="rId30"/>
    <p:sldId id="293" r:id="rId31"/>
    <p:sldId id="295" r:id="rId32"/>
    <p:sldId id="302" r:id="rId33"/>
    <p:sldId id="303" r:id="rId34"/>
    <p:sldId id="328" r:id="rId35"/>
    <p:sldId id="325" r:id="rId36"/>
    <p:sldId id="329" r:id="rId37"/>
    <p:sldId id="330" r:id="rId38"/>
    <p:sldId id="30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4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4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4BBAD-4742-444B-BAFE-9787BEE78381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92AA4-28E4-7F45-A4FA-AC0CE4153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7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6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A177F1-D298-41FB-822B-BD51B753014A}" type="slidenum">
              <a:rPr lang="tr-TR" smtClean="0">
                <a:latin typeface="Arial" pitchFamily="34" charset="0"/>
              </a:rPr>
              <a:pPr/>
              <a:t>18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91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4C812-8259-4D3D-BC9E-4E7DBE451BFD}" type="slidenum">
              <a:rPr lang="tr-TR" smtClean="0">
                <a:latin typeface="Arial" pitchFamily="34" charset="0"/>
              </a:rPr>
              <a:pPr/>
              <a:t>19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66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C42B73-D8E4-4241-9891-14C9062C5A70}" type="slidenum">
              <a:rPr lang="tr-TR" smtClean="0">
                <a:latin typeface="Arial" pitchFamily="34" charset="0"/>
              </a:rPr>
              <a:pPr/>
              <a:t>20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91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2A3F2E-A8BE-4E87-98F4-0B39F785960D}" type="slidenum">
              <a:rPr lang="tr-TR" smtClean="0">
                <a:latin typeface="Arial" pitchFamily="34" charset="0"/>
              </a:rPr>
              <a:pPr/>
              <a:t>21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52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20F9AC-4ADC-413B-A14E-0D3485F3CE5F}" type="slidenum">
              <a:rPr lang="tr-TR" smtClean="0">
                <a:latin typeface="Arial" pitchFamily="34" charset="0"/>
              </a:rPr>
              <a:pPr/>
              <a:t>22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01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502B5-8EA6-4B87-8D4D-71DFAD039949}" type="slidenum">
              <a:rPr lang="tr-TR" smtClean="0">
                <a:latin typeface="Arial" pitchFamily="34" charset="0"/>
              </a:rPr>
              <a:pPr/>
              <a:t>23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18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678EF-C62A-44CD-A212-9224F27A81B6}" type="slidenum">
              <a:rPr lang="tr-TR" smtClean="0">
                <a:latin typeface="Arial" pitchFamily="34" charset="0"/>
              </a:rPr>
              <a:pPr/>
              <a:t>24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94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1C09D-0613-4BFF-A8A5-2DE273E28CD3}" type="slidenum">
              <a:rPr lang="tr-TR" smtClean="0">
                <a:latin typeface="Arial" pitchFamily="34" charset="0"/>
              </a:rPr>
              <a:pPr/>
              <a:t>25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72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90F4D-4BC4-4630-AA9C-4C8C4949861F}" type="slidenum">
              <a:rPr lang="tr-TR" smtClean="0">
                <a:latin typeface="Arial" pitchFamily="34" charset="0"/>
              </a:rPr>
              <a:pPr/>
              <a:t>26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99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D28070-73FC-4E5D-8781-FF2741F7BE65}" type="slidenum">
              <a:rPr lang="tr-TR" smtClean="0">
                <a:latin typeface="Arial" pitchFamily="34" charset="0"/>
              </a:rPr>
              <a:pPr/>
              <a:t>27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7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0BBB97-733A-4A07-8424-E7AED48815EE}" type="slidenum">
              <a:rPr lang="tr-TR" smtClean="0">
                <a:latin typeface="Arial" pitchFamily="34" charset="0"/>
              </a:rPr>
              <a:pPr/>
              <a:t>9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48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0D464-EB29-4540-B571-366B5CD10FD0}" type="slidenum">
              <a:rPr lang="tr-TR" smtClean="0">
                <a:latin typeface="Arial" pitchFamily="34" charset="0"/>
              </a:rPr>
              <a:pPr/>
              <a:t>28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47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724BD-E1F4-47CB-967B-64FBD4A6EA43}" type="slidenum">
              <a:rPr lang="tr-TR" smtClean="0">
                <a:latin typeface="Arial" pitchFamily="34" charset="0"/>
              </a:rPr>
              <a:pPr/>
              <a:t>29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275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58A25-B073-41C0-9268-51049EAC70F4}" type="slidenum">
              <a:rPr lang="tr-TR" smtClean="0">
                <a:latin typeface="Arial" pitchFamily="34" charset="0"/>
              </a:rPr>
              <a:pPr/>
              <a:t>10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34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BFCFCE-7735-4674-8988-CC574AF62D9A}" type="slidenum">
              <a:rPr lang="tr-TR" smtClean="0">
                <a:latin typeface="Arial" pitchFamily="34" charset="0"/>
              </a:rPr>
              <a:pPr/>
              <a:t>11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83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D00D-8932-4899-A8FA-F9A82B48EBEA}" type="slidenum">
              <a:rPr lang="tr-TR" smtClean="0">
                <a:latin typeface="Arial" pitchFamily="34" charset="0"/>
              </a:rPr>
              <a:pPr/>
              <a:t>12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D50454-864F-4CD1-9251-37FDCF356D93}" type="slidenum">
              <a:rPr lang="tr-TR" smtClean="0">
                <a:latin typeface="Arial" pitchFamily="34" charset="0"/>
              </a:rPr>
              <a:pPr/>
              <a:t>14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75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4EA6CB-6604-41DB-ADBB-2CB390A800F2}" type="slidenum">
              <a:rPr lang="tr-TR" smtClean="0">
                <a:latin typeface="Arial" pitchFamily="34" charset="0"/>
              </a:rPr>
              <a:pPr/>
              <a:t>15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9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D9AF4D-52A5-4FB7-91DC-1CE946B825AD}" type="slidenum">
              <a:rPr lang="tr-TR" smtClean="0">
                <a:latin typeface="Arial" pitchFamily="34" charset="0"/>
              </a:rPr>
              <a:pPr/>
              <a:t>16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C0EFDC-8FB4-40FF-95C4-14476FECE05B}" type="slidenum">
              <a:rPr lang="tr-TR" smtClean="0">
                <a:latin typeface="Arial" pitchFamily="34" charset="0"/>
              </a:rPr>
              <a:pPr/>
              <a:t>17</a:t>
            </a:fld>
            <a:endParaRPr lang="tr-TR" smtClean="0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19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4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26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45884" y="533400"/>
            <a:ext cx="8532283" cy="12192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3045884" y="1905000"/>
            <a:ext cx="4163483" cy="4221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7412567" y="1905000"/>
            <a:ext cx="4165600" cy="4221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2807C-FD63-41E0-827D-002EC632119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9412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Başlık, Küçük Resim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45884" y="533400"/>
            <a:ext cx="8532283" cy="12192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>
          <a:xfrm>
            <a:off x="3045884" y="1905000"/>
            <a:ext cx="4163483" cy="42211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7412567" y="1905000"/>
            <a:ext cx="4165600" cy="4221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7B80-96E1-44F2-87AC-DE4317527B1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7836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0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4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0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4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0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4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0FE0-D792-684E-97BA-CEA733F99886}" type="datetimeFigureOut">
              <a:rPr lang="en-US" smtClean="0"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2CC4-5AD2-0C4D-8690-E8C07B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0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hyperlink" Target="http://images.google.com.tr/imgres?imgurl=http://www.iodata.jp/prod/display/lcd/2003/lcd-a152v/img/lcd-a152v-wt_550.jpg&amp;imgrefurl=http://www.iodata.jp/prod/display/lcd/2003/lcd-a152v/&amp;h=661&amp;w=550&amp;sz=43&amp;tbnid=Px04NQftyIMJ:&amp;tbnh=136&amp;tbnw=113&amp;hl=tr&amp;start=1&amp;prev=/images?q=lcd&amp;svnum=10&amp;hl=tr&amp;lr=" TargetMode="External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gif"/><Relationship Id="rId6" Type="http://schemas.openxmlformats.org/officeDocument/2006/relationships/hyperlink" Target="https://www.youtube.com/watch?v=az38fHM_yKw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r.wikipedia.org/wiki/Donan%C4%B1m" TargetMode="External"/><Relationship Id="rId3" Type="http://schemas.openxmlformats.org/officeDocument/2006/relationships/hyperlink" Target="https://tr.wikipedia.org/w/index.php?title=Uygulama&amp;action=edit&amp;redlink=1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r.wikipedia.org/wiki/Mac_OS_X" TargetMode="External"/><Relationship Id="rId4" Type="http://schemas.openxmlformats.org/officeDocument/2006/relationships/hyperlink" Target="https://tr.wikipedia.org/wiki/Linux" TargetMode="External"/><Relationship Id="rId5" Type="http://schemas.openxmlformats.org/officeDocument/2006/relationships/hyperlink" Target="https://tr.wikipedia.org/wiki/BeOS" TargetMode="External"/><Relationship Id="rId6" Type="http://schemas.openxmlformats.org/officeDocument/2006/relationships/hyperlink" Target="https://tr.wikipedia.org/wiki/Android" TargetMode="External"/><Relationship Id="rId7" Type="http://schemas.openxmlformats.org/officeDocument/2006/relationships/hyperlink" Target="https://tr.wikipedia.org/wiki/%C4%B0OS" TargetMode="External"/><Relationship Id="rId8" Type="http://schemas.openxmlformats.org/officeDocument/2006/relationships/image" Target="../media/image4.tiff"/><Relationship Id="rId9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r.wikipedia.org/wiki/Microsoft_Window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6" Type="http://schemas.openxmlformats.org/officeDocument/2006/relationships/image" Target="../media/image13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Bilgisayar</a:t>
            </a:r>
            <a:r>
              <a:rPr lang="en-US" dirty="0" smtClean="0"/>
              <a:t> I </a:t>
            </a:r>
            <a:r>
              <a:rPr lang="en-US" dirty="0" err="1" smtClean="0"/>
              <a:t>Dersi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25 </a:t>
            </a:r>
            <a:r>
              <a:rPr lang="en-US" dirty="0" err="1" smtClean="0"/>
              <a:t>Eylül</a:t>
            </a:r>
            <a:r>
              <a:rPr lang="en-US" dirty="0" smtClean="0"/>
              <a:t>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9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smtClean="0"/>
              <a:t>Donanım Aygıtları</a:t>
            </a:r>
            <a:r>
              <a:rPr lang="tr-TR" smtClean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08413" y="1905001"/>
            <a:ext cx="5105400" cy="4221163"/>
          </a:xfrm>
        </p:spPr>
        <p:txBody>
          <a:bodyPr/>
          <a:lstStyle/>
          <a:p>
            <a:pPr marL="533400" indent="-533400"/>
            <a:r>
              <a:rPr lang="tr-TR" sz="2400"/>
              <a:t>Giriş aygıtları</a:t>
            </a:r>
          </a:p>
          <a:p>
            <a:pPr marL="533400" indent="-533400"/>
            <a:endParaRPr lang="tr-TR" sz="2400"/>
          </a:p>
          <a:p>
            <a:pPr marL="533400" indent="-533400"/>
            <a:r>
              <a:rPr lang="tr-TR" sz="2400"/>
              <a:t>İşlemci</a:t>
            </a:r>
          </a:p>
          <a:p>
            <a:pPr marL="533400" indent="-533400"/>
            <a:endParaRPr lang="tr-TR" sz="2400"/>
          </a:p>
          <a:p>
            <a:pPr marL="533400" indent="-533400"/>
            <a:r>
              <a:rPr lang="tr-TR" sz="2400"/>
              <a:t>Depolama aygıtları</a:t>
            </a:r>
          </a:p>
          <a:p>
            <a:pPr marL="533400" indent="-533400">
              <a:buNone/>
            </a:pPr>
            <a:endParaRPr lang="tr-TR" sz="2400"/>
          </a:p>
          <a:p>
            <a:pPr marL="533400" indent="-533400"/>
            <a:r>
              <a:rPr lang="tr-TR" sz="2400"/>
              <a:t>Çıktı aygıtları</a:t>
            </a:r>
          </a:p>
          <a:p>
            <a:pPr marL="533400" indent="-533400"/>
            <a:endParaRPr lang="tr-TR" sz="2400"/>
          </a:p>
          <a:p>
            <a:pPr marL="533400" indent="-533400"/>
            <a:r>
              <a:rPr lang="tr-TR" sz="2400"/>
              <a:t>Çevresel aygıtlar </a:t>
            </a:r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112554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08413" y="533400"/>
            <a:ext cx="6399212" cy="998538"/>
          </a:xfrm>
        </p:spPr>
        <p:txBody>
          <a:bodyPr/>
          <a:lstStyle/>
          <a:p>
            <a:pPr eaLnBrk="1" hangingPunct="1"/>
            <a:r>
              <a:rPr lang="tr-TR" b="1" smtClean="0"/>
              <a:t>Giriş Aygıtları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60800" y="1914526"/>
            <a:ext cx="6288088" cy="4657725"/>
          </a:xfrm>
        </p:spPr>
        <p:txBody>
          <a:bodyPr/>
          <a:lstStyle/>
          <a:p>
            <a:pPr marL="533400" indent="-533400"/>
            <a:r>
              <a:rPr lang="tr-TR" sz="2400">
                <a:solidFill>
                  <a:srgbClr val="FF0000"/>
                </a:solidFill>
              </a:rPr>
              <a:t>Klavye</a:t>
            </a:r>
          </a:p>
          <a:p>
            <a:pPr marL="533400" indent="-533400"/>
            <a:r>
              <a:rPr lang="tr-TR" sz="2400">
                <a:solidFill>
                  <a:srgbClr val="FF0000"/>
                </a:solidFill>
              </a:rPr>
              <a:t>Fare</a:t>
            </a:r>
          </a:p>
          <a:p>
            <a:pPr marL="533400" indent="-533400"/>
            <a:r>
              <a:rPr lang="tr-TR" sz="2400">
                <a:solidFill>
                  <a:srgbClr val="FF0000"/>
                </a:solidFill>
              </a:rPr>
              <a:t>Tarayıcı</a:t>
            </a:r>
          </a:p>
          <a:p>
            <a:pPr marL="533400" indent="-533400"/>
            <a:r>
              <a:rPr lang="tr-TR" sz="2400"/>
              <a:t>Modem (G/Ç)</a:t>
            </a:r>
          </a:p>
          <a:p>
            <a:pPr marL="533400" indent="-533400"/>
            <a:r>
              <a:rPr lang="tr-TR" sz="2400"/>
              <a:t>Optik Okuyucu</a:t>
            </a:r>
          </a:p>
          <a:p>
            <a:pPr marL="533400" indent="-533400"/>
            <a:r>
              <a:rPr lang="tr-TR" sz="2400"/>
              <a:t>Barkod Okuyucu</a:t>
            </a:r>
          </a:p>
          <a:p>
            <a:pPr marL="533400" indent="-533400"/>
            <a:r>
              <a:rPr lang="tr-TR" sz="2400"/>
              <a:t>Işıklı Kalem</a:t>
            </a:r>
          </a:p>
          <a:p>
            <a:pPr marL="533400" indent="-533400"/>
            <a:r>
              <a:rPr lang="tr-TR" sz="2400"/>
              <a:t>Dijital Fotoğraf Makinesi / Kamera</a:t>
            </a:r>
          </a:p>
          <a:p>
            <a:pPr marL="533400" indent="-533400"/>
            <a:r>
              <a:rPr lang="tr-TR" sz="2400"/>
              <a:t>Mikrofon</a:t>
            </a:r>
          </a:p>
          <a:p>
            <a:pPr marL="533400" indent="-533400"/>
            <a:r>
              <a:rPr lang="tr-TR" sz="2400"/>
              <a:t>Dokunmatik Ekran</a:t>
            </a:r>
          </a:p>
        </p:txBody>
      </p:sp>
    </p:spTree>
    <p:extLst>
      <p:ext uri="{BB962C8B-B14F-4D97-AF65-F5344CB8AC3E}">
        <p14:creationId xmlns:p14="http://schemas.microsoft.com/office/powerpoint/2010/main" val="5543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smtClean="0"/>
              <a:t>Çıkış Aygıtları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03713" y="1924051"/>
            <a:ext cx="5568950" cy="3922713"/>
          </a:xfrm>
        </p:spPr>
        <p:txBody>
          <a:bodyPr/>
          <a:lstStyle/>
          <a:p>
            <a:pPr marL="533400" indent="-533400"/>
            <a:r>
              <a:rPr lang="tr-TR" sz="2400">
                <a:solidFill>
                  <a:srgbClr val="FF0000"/>
                </a:solidFill>
              </a:rPr>
              <a:t>Monitör</a:t>
            </a:r>
          </a:p>
          <a:p>
            <a:pPr marL="533400" indent="-533400"/>
            <a:r>
              <a:rPr lang="tr-TR" sz="2400">
                <a:solidFill>
                  <a:srgbClr val="FF0000"/>
                </a:solidFill>
              </a:rPr>
              <a:t>Yazıcı (Printer)</a:t>
            </a:r>
          </a:p>
          <a:p>
            <a:pPr marL="533400" indent="-533400"/>
            <a:r>
              <a:rPr lang="tr-TR" sz="2400"/>
              <a:t>Modem (G/Ç)</a:t>
            </a:r>
          </a:p>
          <a:p>
            <a:pPr marL="533400" indent="-533400"/>
            <a:r>
              <a:rPr lang="tr-TR" sz="2400"/>
              <a:t>Çizici (Plotter)</a:t>
            </a:r>
          </a:p>
          <a:p>
            <a:pPr marL="533400" indent="-533400"/>
            <a:r>
              <a:rPr lang="tr-TR" sz="2400"/>
              <a:t>Hoparlör</a:t>
            </a:r>
          </a:p>
          <a:p>
            <a:pPr marL="533400" indent="-533400"/>
            <a:r>
              <a:rPr lang="tr-TR" sz="2400"/>
              <a:t>Projeksiyon Cihazı</a:t>
            </a:r>
          </a:p>
        </p:txBody>
      </p:sp>
    </p:spTree>
    <p:extLst>
      <p:ext uri="{BB962C8B-B14F-4D97-AF65-F5344CB8AC3E}">
        <p14:creationId xmlns:p14="http://schemas.microsoft.com/office/powerpoint/2010/main" val="171983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Klavye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t="13382" r="1333" b="22036"/>
          <a:stretch/>
        </p:blipFill>
        <p:spPr>
          <a:xfrm>
            <a:off x="1784012" y="2048256"/>
            <a:ext cx="7488004" cy="40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smtClean="0"/>
              <a:t>MONİTÖRLER</a:t>
            </a:r>
          </a:p>
        </p:txBody>
      </p:sp>
      <p:pic>
        <p:nvPicPr>
          <p:cNvPr id="19459" name="Picture 4" descr="hyundai_s570-z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35188" y="1700214"/>
            <a:ext cx="2063750" cy="2401887"/>
          </a:xfrm>
          <a:noFill/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872038" y="1484313"/>
            <a:ext cx="53276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/>
              <a:t>Bilgisayarın, kullanıcının yaptığı işlemleri görebilmesini sağlayan görsel parçasıdır. </a:t>
            </a:r>
          </a:p>
          <a:p>
            <a:pPr>
              <a:spcBef>
                <a:spcPct val="50000"/>
              </a:spcBef>
            </a:pPr>
            <a:r>
              <a:rPr lang="tr-TR" sz="2400"/>
              <a:t>Monitörde hareketli ya da sabit resim olarak algılananlar aslında tek karelik resimlerden oluşurlar. </a:t>
            </a:r>
          </a:p>
          <a:p>
            <a:pPr>
              <a:spcBef>
                <a:spcPct val="50000"/>
              </a:spcBef>
            </a:pPr>
            <a:r>
              <a:rPr lang="tr-TR" sz="2400"/>
              <a:t>Bu tek karelik resimler satır satır oluşturulur ve saniyede bir çok kere yenilenirler. </a:t>
            </a:r>
          </a:p>
        </p:txBody>
      </p:sp>
      <p:pic>
        <p:nvPicPr>
          <p:cNvPr id="19461" name="Picture 8" descr="lcd-a152v-wt_55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9651" y="4537076"/>
            <a:ext cx="17113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2135188" y="1406526"/>
            <a:ext cx="187325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b="1"/>
              <a:t>CRT Monitör</a:t>
            </a:r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208213" y="4214813"/>
            <a:ext cx="18732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b="1"/>
              <a:t>LCD Monitör</a:t>
            </a:r>
          </a:p>
        </p:txBody>
      </p:sp>
    </p:spTree>
    <p:extLst>
      <p:ext uri="{BB962C8B-B14F-4D97-AF65-F5344CB8AC3E}">
        <p14:creationId xmlns:p14="http://schemas.microsoft.com/office/powerpoint/2010/main" val="129068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tr-TR" b="1" smtClean="0"/>
              <a:t>Yazıcı Türleri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135189" y="1484313"/>
            <a:ext cx="7559675" cy="2952750"/>
          </a:xfrm>
        </p:spPr>
        <p:txBody>
          <a:bodyPr/>
          <a:lstStyle/>
          <a:p>
            <a:pPr marL="533400" indent="-533400"/>
            <a:endParaRPr lang="tr-TR" sz="2400" dirty="0"/>
          </a:p>
          <a:p>
            <a:pPr marL="533400" indent="-533400">
              <a:buNone/>
            </a:pPr>
            <a:r>
              <a:rPr lang="tr-TR" sz="2400" b="1" u="sng" dirty="0"/>
              <a:t>Nokta vuruşlu yazıcılar (</a:t>
            </a:r>
            <a:r>
              <a:rPr lang="tr-TR" sz="2400" b="1" u="sng" dirty="0" err="1"/>
              <a:t>Dot-matrix</a:t>
            </a:r>
            <a:r>
              <a:rPr lang="tr-TR" sz="2400" b="1" u="sng" dirty="0"/>
              <a:t> </a:t>
            </a:r>
            <a:r>
              <a:rPr lang="tr-TR" sz="2400" b="1" u="sng" dirty="0" err="1"/>
              <a:t>printers</a:t>
            </a:r>
            <a:r>
              <a:rPr lang="tr-TR" sz="2400" b="1" u="sng" dirty="0"/>
              <a:t>). </a:t>
            </a:r>
          </a:p>
          <a:p>
            <a:pPr marL="533400" indent="-533400">
              <a:buNone/>
            </a:pPr>
            <a:endParaRPr lang="tr-TR" sz="2400" b="1" dirty="0"/>
          </a:p>
          <a:p>
            <a:pPr marL="533400" indent="-533400">
              <a:buNone/>
            </a:pPr>
            <a:endParaRPr lang="tr-TR" sz="2400" b="1" dirty="0"/>
          </a:p>
          <a:p>
            <a:pPr marL="533400" indent="-533400">
              <a:buNone/>
            </a:pPr>
            <a:endParaRPr lang="tr-TR" sz="2400" dirty="0"/>
          </a:p>
          <a:p>
            <a:pPr marL="533400" indent="-533400">
              <a:buNone/>
            </a:pPr>
            <a:endParaRPr lang="tr-TR" sz="2400" dirty="0"/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453497" y="2703513"/>
            <a:ext cx="4100216" cy="313932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dirty="0">
                <a:solidFill>
                  <a:srgbClr val="FF0000"/>
                </a:solidFill>
              </a:rPr>
              <a:t>Avantajları;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Sarfiyatı çok az (Kağıt ve Şerit masrafları düşük)</a:t>
            </a:r>
          </a:p>
          <a:p>
            <a:pPr>
              <a:spcBef>
                <a:spcPct val="50000"/>
              </a:spcBef>
            </a:pPr>
            <a:endParaRPr lang="tr-TR" dirty="0"/>
          </a:p>
          <a:p>
            <a:pPr>
              <a:spcBef>
                <a:spcPct val="50000"/>
              </a:spcBef>
            </a:pPr>
            <a:r>
              <a:rPr lang="tr-TR" dirty="0">
                <a:solidFill>
                  <a:srgbClr val="FF0000"/>
                </a:solidFill>
              </a:rPr>
              <a:t>Dezavantajları;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Gürültülü çalışması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 smtClean="0"/>
              <a:t>Yavaş çalışması</a:t>
            </a:r>
            <a:endParaRPr lang="tr-TR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Çıktı kalitesi zayıf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5" t="12218" r="5878" b="33382"/>
          <a:stretch/>
        </p:blipFill>
        <p:spPr>
          <a:xfrm>
            <a:off x="4975757" y="2560320"/>
            <a:ext cx="6400800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tr-TR" b="1" smtClean="0"/>
              <a:t>Yazıcı Türleri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135189" y="1484314"/>
            <a:ext cx="7559675" cy="1584325"/>
          </a:xfrm>
        </p:spPr>
        <p:txBody>
          <a:bodyPr/>
          <a:lstStyle/>
          <a:p>
            <a:pPr marL="533400" indent="-533400"/>
            <a:endParaRPr lang="tr-TR" sz="2400" dirty="0"/>
          </a:p>
          <a:p>
            <a:pPr marL="533400" indent="-533400">
              <a:spcBef>
                <a:spcPct val="0"/>
              </a:spcBef>
              <a:buNone/>
            </a:pPr>
            <a:r>
              <a:rPr lang="tr-TR" sz="2400" b="1" dirty="0"/>
              <a:t>Mürekkep püskürtmeli Yazıcılar (</a:t>
            </a:r>
            <a:r>
              <a:rPr lang="tr-TR" sz="2400" b="1" dirty="0" err="1"/>
              <a:t>Inkjet</a:t>
            </a:r>
            <a:r>
              <a:rPr lang="tr-TR" sz="2400" b="1" dirty="0"/>
              <a:t> </a:t>
            </a:r>
            <a:r>
              <a:rPr lang="tr-TR" sz="2400" b="1" dirty="0" err="1"/>
              <a:t>printers</a:t>
            </a:r>
            <a:r>
              <a:rPr lang="tr-TR" sz="2400" b="1" dirty="0"/>
              <a:t>).</a:t>
            </a:r>
          </a:p>
          <a:p>
            <a:pPr marL="533400" indent="-533400">
              <a:buNone/>
            </a:pPr>
            <a:endParaRPr lang="tr-TR" sz="2400" dirty="0"/>
          </a:p>
        </p:txBody>
      </p:sp>
      <p:sp>
        <p:nvSpPr>
          <p:cNvPr id="22533" name="Text Box 9"/>
          <p:cNvSpPr txBox="1">
            <a:spLocks noChangeArrowheads="1"/>
          </p:cNvSpPr>
          <p:nvPr/>
        </p:nvSpPr>
        <p:spPr bwMode="auto">
          <a:xfrm>
            <a:off x="432563" y="2997201"/>
            <a:ext cx="5184775" cy="3255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>
                <a:solidFill>
                  <a:srgbClr val="FF0000"/>
                </a:solidFill>
              </a:rPr>
              <a:t>Avantajları;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Sessiz çalışması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Fiyatı ucuz</a:t>
            </a:r>
          </a:p>
          <a:p>
            <a:pPr>
              <a:spcBef>
                <a:spcPct val="50000"/>
              </a:spcBef>
            </a:pPr>
            <a:endParaRPr lang="tr-TR" dirty="0"/>
          </a:p>
          <a:p>
            <a:pPr>
              <a:spcBef>
                <a:spcPct val="50000"/>
              </a:spcBef>
            </a:pPr>
            <a:r>
              <a:rPr lang="tr-TR" dirty="0">
                <a:solidFill>
                  <a:srgbClr val="FF0000"/>
                </a:solidFill>
              </a:rPr>
              <a:t>Dezavantajları;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Sarfiyatı pahalı (Mürekkep kartuşlu sistem)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Dayanıklılığı düşük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Çıktı kalitesi orta düzeyde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8" t="37236" r="3151" b="10982"/>
          <a:stretch/>
        </p:blipFill>
        <p:spPr>
          <a:xfrm>
            <a:off x="4829895" y="2685608"/>
            <a:ext cx="6748272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3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tr-TR" b="1" smtClean="0"/>
              <a:t>Yazıcı Türleri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30251" y="1482568"/>
            <a:ext cx="7559675" cy="1584325"/>
          </a:xfrm>
        </p:spPr>
        <p:txBody>
          <a:bodyPr/>
          <a:lstStyle/>
          <a:p>
            <a:pPr marL="533400" indent="-533400"/>
            <a:endParaRPr lang="tr-TR" sz="2400"/>
          </a:p>
          <a:p>
            <a:pPr marL="533400" indent="-533400">
              <a:spcBef>
                <a:spcPct val="0"/>
              </a:spcBef>
              <a:buNone/>
            </a:pPr>
            <a:r>
              <a:rPr lang="tr-TR" sz="2400" b="1" dirty="0"/>
              <a:t>Lazer Yazıcılar (</a:t>
            </a:r>
            <a:r>
              <a:rPr lang="tr-TR" sz="2400" b="1" dirty="0" err="1"/>
              <a:t>Laser</a:t>
            </a:r>
            <a:r>
              <a:rPr lang="tr-TR" sz="2400" b="1" dirty="0"/>
              <a:t> </a:t>
            </a:r>
            <a:r>
              <a:rPr lang="tr-TR" sz="2400" b="1" dirty="0" err="1"/>
              <a:t>printers</a:t>
            </a:r>
            <a:r>
              <a:rPr lang="tr-TR" sz="2400" b="1" dirty="0"/>
              <a:t>).</a:t>
            </a:r>
          </a:p>
          <a:p>
            <a:pPr marL="533400" indent="-533400">
              <a:buNone/>
            </a:pPr>
            <a:endParaRPr lang="tr-TR" sz="2400" dirty="0"/>
          </a:p>
        </p:txBody>
      </p:sp>
      <p:sp>
        <p:nvSpPr>
          <p:cNvPr id="23558" name="Text Box 11"/>
          <p:cNvSpPr txBox="1">
            <a:spLocks noChangeArrowheads="1"/>
          </p:cNvSpPr>
          <p:nvPr/>
        </p:nvSpPr>
        <p:spPr bwMode="auto">
          <a:xfrm>
            <a:off x="730251" y="2431100"/>
            <a:ext cx="5184775" cy="3255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>
                <a:solidFill>
                  <a:srgbClr val="FF0000"/>
                </a:solidFill>
              </a:rPr>
              <a:t>Avantajları;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Sessiz çalışması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Çıktı kalitesi yüksek düzeyde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Çok hızlı çıktı verebilmesi</a:t>
            </a:r>
          </a:p>
          <a:p>
            <a:pPr>
              <a:spcBef>
                <a:spcPct val="50000"/>
              </a:spcBef>
            </a:pPr>
            <a:endParaRPr lang="tr-TR" dirty="0"/>
          </a:p>
          <a:p>
            <a:pPr>
              <a:spcBef>
                <a:spcPct val="50000"/>
              </a:spcBef>
            </a:pPr>
            <a:r>
              <a:rPr lang="tr-TR" dirty="0">
                <a:solidFill>
                  <a:srgbClr val="FF0000"/>
                </a:solidFill>
              </a:rPr>
              <a:t>Dezavantajları;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Fiyatı pahalı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tr-TR" dirty="0"/>
              <a:t>Sarfiyatı pahalı (Toner kartuşlu sistem)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3" t="27879" r="4060" b="27121"/>
          <a:stretch/>
        </p:blipFill>
        <p:spPr>
          <a:xfrm>
            <a:off x="5067639" y="2118360"/>
            <a:ext cx="6510528" cy="28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6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tr-TR" b="1" smtClean="0"/>
              <a:t>Veri Depolama Aygıtları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135189" y="1484314"/>
            <a:ext cx="7559675" cy="2808287"/>
          </a:xfrm>
        </p:spPr>
        <p:txBody>
          <a:bodyPr/>
          <a:lstStyle/>
          <a:p>
            <a:pPr marL="533400" indent="-533400"/>
            <a:endParaRPr lang="tr-TR" sz="2400"/>
          </a:p>
          <a:p>
            <a:pPr marL="533400" indent="-533400"/>
            <a:r>
              <a:rPr lang="tr-TR" sz="2400">
                <a:solidFill>
                  <a:srgbClr val="FF0000"/>
                </a:solidFill>
              </a:rPr>
              <a:t>Sabit Disk (Hard Disk) </a:t>
            </a:r>
          </a:p>
          <a:p>
            <a:pPr marL="533400" indent="-533400"/>
            <a:r>
              <a:rPr lang="tr-TR" sz="2400">
                <a:solidFill>
                  <a:srgbClr val="FF0000"/>
                </a:solidFill>
              </a:rPr>
              <a:t>Disket</a:t>
            </a:r>
          </a:p>
          <a:p>
            <a:pPr marL="533400" indent="-533400"/>
            <a:r>
              <a:rPr lang="tr-TR" sz="2400">
                <a:solidFill>
                  <a:srgbClr val="FF0000"/>
                </a:solidFill>
              </a:rPr>
              <a:t>CD-ROM</a:t>
            </a:r>
          </a:p>
          <a:p>
            <a:pPr marL="533400" indent="-533400"/>
            <a:r>
              <a:rPr lang="tr-TR" sz="2400">
                <a:solidFill>
                  <a:srgbClr val="FF0000"/>
                </a:solidFill>
              </a:rPr>
              <a:t>DVD</a:t>
            </a:r>
          </a:p>
          <a:p>
            <a:pPr marL="533400" indent="-533400"/>
            <a:r>
              <a:rPr lang="tr-TR" sz="2400"/>
              <a:t>USB Flash Bellek</a:t>
            </a:r>
          </a:p>
        </p:txBody>
      </p:sp>
      <p:pic>
        <p:nvPicPr>
          <p:cNvPr id="24580" name="Picture 5" descr="flash-mem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2888" y="4365625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84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3143251" y="476250"/>
            <a:ext cx="6399213" cy="1219200"/>
          </a:xfrm>
          <a:noFill/>
        </p:spPr>
        <p:txBody>
          <a:bodyPr/>
          <a:lstStyle/>
          <a:p>
            <a:pPr eaLnBrk="1" hangingPunct="1"/>
            <a:r>
              <a:rPr lang="tr-TR" smtClean="0">
                <a:solidFill>
                  <a:schemeClr val="tx1"/>
                </a:solidFill>
              </a:rPr>
              <a:t>Sabit Disk (Hard Disk)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71525" y="1700213"/>
            <a:ext cx="10972800" cy="2233612"/>
          </a:xfrm>
        </p:spPr>
        <p:txBody>
          <a:bodyPr/>
          <a:lstStyle/>
          <a:p>
            <a:pPr marL="533400" indent="-533400">
              <a:buNone/>
            </a:pPr>
            <a:r>
              <a:rPr lang="tr-TR" sz="2400" dirty="0"/>
              <a:t>Bilgisayarın en önemli işlevlerinden birisi de, verileri saklayabilmesidir. </a:t>
            </a:r>
            <a:endParaRPr lang="tr-TR" sz="2400" dirty="0" smtClean="0"/>
          </a:p>
          <a:p>
            <a:pPr marL="533400" indent="-533400">
              <a:buNone/>
            </a:pPr>
            <a:r>
              <a:rPr lang="tr-TR" sz="2400" dirty="0" smtClean="0"/>
              <a:t>Bilgisayarda </a:t>
            </a:r>
            <a:r>
              <a:rPr lang="tr-TR" sz="2400" dirty="0"/>
              <a:t>veri saklanabilmesini </a:t>
            </a:r>
            <a:r>
              <a:rPr lang="tr-TR" sz="2400" dirty="0" smtClean="0"/>
              <a:t>sağlayan  </a:t>
            </a:r>
            <a:r>
              <a:rPr lang="tr-TR" sz="2400" dirty="0"/>
              <a:t>birim, sabit disktir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Windows işletim sisteminde “C”, “D” </a:t>
            </a:r>
            <a:r>
              <a:rPr lang="tr-TR" sz="2400" dirty="0" err="1" smtClean="0"/>
              <a:t>vb</a:t>
            </a:r>
            <a:r>
              <a:rPr lang="tr-TR" sz="2400" dirty="0" smtClean="0"/>
              <a:t> olarak görülür. </a:t>
            </a:r>
          </a:p>
          <a:p>
            <a:r>
              <a:rPr lang="tr-TR" sz="2400" dirty="0" err="1" smtClean="0"/>
              <a:t>IOS’ta</a:t>
            </a:r>
            <a:r>
              <a:rPr lang="tr-TR" sz="2400" dirty="0" smtClean="0"/>
              <a:t> (</a:t>
            </a:r>
            <a:r>
              <a:rPr lang="tr-TR" sz="2400" dirty="0" err="1" smtClean="0"/>
              <a:t>mac</a:t>
            </a:r>
            <a:r>
              <a:rPr lang="tr-TR" sz="2400" dirty="0" smtClean="0"/>
              <a:t>) Macintosh HD</a:t>
            </a:r>
            <a:endParaRPr lang="tr-TR" sz="2400" dirty="0"/>
          </a:p>
        </p:txBody>
      </p:sp>
      <p:pic>
        <p:nvPicPr>
          <p:cNvPr id="25604" name="Picture 8" descr="Hard-disk-recov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1" y="3933825"/>
            <a:ext cx="25622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0" descr="HARD%20DIS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5550" y="3933825"/>
            <a:ext cx="2470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2" descr="gmail-hard-disk-spa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1764" y="3933826"/>
            <a:ext cx="214947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79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9164" r="1880" b="4063"/>
          <a:stretch/>
        </p:blipFill>
        <p:spPr>
          <a:xfrm>
            <a:off x="2024064" y="100011"/>
            <a:ext cx="8165190" cy="3729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88" y="3802589"/>
            <a:ext cx="8150190" cy="2641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8"/>
          <a:stretch/>
        </p:blipFill>
        <p:spPr>
          <a:xfrm>
            <a:off x="2443169" y="4258087"/>
            <a:ext cx="2824163" cy="218557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267700" y="3829049"/>
            <a:ext cx="2205278" cy="26146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195512" y="3836192"/>
            <a:ext cx="3328988" cy="27217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93840" y="3244334"/>
            <a:ext cx="5004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https://www.youtube.com/watch?v=az38fHM_yKw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416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1" y="476250"/>
            <a:ext cx="6399213" cy="1219200"/>
          </a:xfrm>
          <a:noFill/>
        </p:spPr>
        <p:txBody>
          <a:bodyPr/>
          <a:lstStyle/>
          <a:p>
            <a:pPr eaLnBrk="1" hangingPunct="1"/>
            <a:r>
              <a:rPr lang="tr-TR" smtClean="0">
                <a:solidFill>
                  <a:schemeClr val="tx1"/>
                </a:solidFill>
              </a:rPr>
              <a:t>Sabit Disk (Hard Disk)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9" y="1700213"/>
            <a:ext cx="7559675" cy="2233612"/>
          </a:xfrm>
        </p:spPr>
        <p:txBody>
          <a:bodyPr/>
          <a:lstStyle/>
          <a:p>
            <a:pPr marL="533400" indent="-533400">
              <a:buNone/>
            </a:pPr>
            <a:r>
              <a:rPr lang="tr-TR" sz="2400" dirty="0"/>
              <a:t>Sabit disklerin hızları, RPM (</a:t>
            </a:r>
            <a:r>
              <a:rPr lang="tr-TR" sz="2400" dirty="0" err="1"/>
              <a:t>Roll</a:t>
            </a:r>
            <a:r>
              <a:rPr lang="tr-TR" sz="2400" dirty="0"/>
              <a:t> Per Minute-Saniyedeki Dönüş Hızı) ile ölçülür</a:t>
            </a:r>
            <a:r>
              <a:rPr lang="tr-TR" sz="2400" dirty="0" smtClean="0"/>
              <a:t>. </a:t>
            </a:r>
            <a:r>
              <a:rPr lang="tr-TR" sz="2400" dirty="0"/>
              <a:t>5200 </a:t>
            </a:r>
            <a:r>
              <a:rPr lang="tr-TR" sz="2400" dirty="0" err="1"/>
              <a:t>Rpm</a:t>
            </a:r>
            <a:r>
              <a:rPr lang="tr-TR" sz="2400" dirty="0"/>
              <a:t>, 7200 </a:t>
            </a:r>
            <a:r>
              <a:rPr lang="tr-TR" sz="2400" dirty="0" err="1"/>
              <a:t>Rpm</a:t>
            </a:r>
            <a:r>
              <a:rPr lang="tr-TR" sz="2400" dirty="0"/>
              <a:t> gibi.</a:t>
            </a:r>
          </a:p>
        </p:txBody>
      </p:sp>
      <p:pic>
        <p:nvPicPr>
          <p:cNvPr id="26628" name="Picture 8" descr="hd1_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4426" y="3213100"/>
            <a:ext cx="30130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0" descr="deskst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2314" y="3446464"/>
            <a:ext cx="420052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13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533400"/>
            <a:ext cx="8359775" cy="1219200"/>
          </a:xfrm>
        </p:spPr>
        <p:txBody>
          <a:bodyPr/>
          <a:lstStyle/>
          <a:p>
            <a:pPr eaLnBrk="1" hangingPunct="1"/>
            <a:r>
              <a:rPr lang="tr-TR" b="1" smtClean="0"/>
              <a:t>Merkezi İşlemci (C.P.U.- M.İ.B.)</a:t>
            </a:r>
            <a:r>
              <a:rPr lang="tr-TR" smtClean="0"/>
              <a:t> </a:t>
            </a:r>
          </a:p>
        </p:txBody>
      </p:sp>
      <p:pic>
        <p:nvPicPr>
          <p:cNvPr id="34819" name="Picture 4" descr="athl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47851" y="1700214"/>
            <a:ext cx="2339975" cy="1474787"/>
          </a:xfrm>
          <a:noFill/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2566988" y="3500439"/>
            <a:ext cx="7345362" cy="211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r-TR" sz="2800"/>
              <a:t>	Çeşitli donanım aygıtlarından gelen verileri işleyerek , aritmetiksel ve mantıksal işlemleri yaparak diğer aygıtların anlayabileceği dile çevirir, ve bu verileri ilgili donanıma gönderir.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r-TR" sz="2800"/>
              <a:t>	Bilgisayarın beyni de diyebiliriz.</a:t>
            </a:r>
          </a:p>
        </p:txBody>
      </p:sp>
      <p:pic>
        <p:nvPicPr>
          <p:cNvPr id="34821" name="Picture 11" descr="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575" y="1628775"/>
            <a:ext cx="2103438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3" descr="inte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0325" y="1557338"/>
            <a:ext cx="24003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56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smtClean="0"/>
              <a:t>ANAKART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0" y="1484314"/>
            <a:ext cx="4572000" cy="4752975"/>
          </a:xfrm>
        </p:spPr>
        <p:txBody>
          <a:bodyPr/>
          <a:lstStyle/>
          <a:p>
            <a:pPr marL="533400" indent="-533400"/>
            <a:endParaRPr lang="tr-TR" sz="2400" dirty="0"/>
          </a:p>
          <a:p>
            <a:pPr marL="533400" indent="-533400">
              <a:buNone/>
            </a:pPr>
            <a:r>
              <a:rPr lang="tr-TR" sz="2400" dirty="0"/>
              <a:t>Diğer </a:t>
            </a:r>
            <a:r>
              <a:rPr lang="tr-TR" sz="2400" dirty="0" smtClean="0"/>
              <a:t>parçalar </a:t>
            </a:r>
            <a:r>
              <a:rPr lang="tr-TR" sz="2400" dirty="0"/>
              <a:t>(grafik kartı, </a:t>
            </a:r>
            <a:r>
              <a:rPr lang="tr-TR" sz="2400" dirty="0" err="1"/>
              <a:t>modem,vb</a:t>
            </a:r>
            <a:r>
              <a:rPr lang="tr-TR" sz="2400" dirty="0"/>
              <a:t>.) </a:t>
            </a:r>
            <a:r>
              <a:rPr lang="tr-TR" sz="2400" dirty="0" err="1" smtClean="0"/>
              <a:t>anakarta</a:t>
            </a:r>
            <a:r>
              <a:rPr lang="tr-TR" sz="2400" dirty="0" smtClean="0"/>
              <a:t> takılır</a:t>
            </a:r>
            <a:endParaRPr lang="tr-TR" sz="2400" dirty="0"/>
          </a:p>
        </p:txBody>
      </p:sp>
      <p:pic>
        <p:nvPicPr>
          <p:cNvPr id="36868" name="Picture 8" descr="synology_ds106e_main_board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4" y="1484313"/>
            <a:ext cx="36972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28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smtClean="0"/>
              <a:t>Bellek</a:t>
            </a:r>
            <a:r>
              <a:rPr lang="tr-TR" smtClean="0"/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1" y="1557339"/>
            <a:ext cx="5348287" cy="3671887"/>
          </a:xfrm>
        </p:spPr>
        <p:txBody>
          <a:bodyPr/>
          <a:lstStyle/>
          <a:p>
            <a:pPr marL="533400" indent="-533400">
              <a:buNone/>
            </a:pPr>
            <a:r>
              <a:rPr lang="tr-TR" sz="2400" dirty="0"/>
              <a:t>Bellek, </a:t>
            </a:r>
            <a:r>
              <a:rPr lang="tr-TR" sz="2400" dirty="0" smtClean="0"/>
              <a:t>işlemlerin ve verilerin kısa süreli tutulduğu donanım birimidir.</a:t>
            </a:r>
          </a:p>
          <a:p>
            <a:pPr marL="533400" indent="-533400">
              <a:buNone/>
            </a:pPr>
            <a:r>
              <a:rPr lang="tr-TR" sz="2400" dirty="0" smtClean="0"/>
              <a:t>Belleği, insanlardaki kısa süreli hafıza olarak düşünebiliriz. </a:t>
            </a:r>
          </a:p>
          <a:p>
            <a:pPr marL="533400" indent="-533400">
              <a:buNone/>
            </a:pPr>
            <a:r>
              <a:rPr lang="tr-TR" sz="2400" dirty="0" smtClean="0"/>
              <a:t>Bellek türleri:</a:t>
            </a:r>
          </a:p>
          <a:p>
            <a:pPr marL="533400" indent="-533400">
              <a:buNone/>
            </a:pPr>
            <a:r>
              <a:rPr lang="tr-TR" sz="2400" dirty="0" smtClean="0"/>
              <a:t>-RAM Bellek (</a:t>
            </a:r>
            <a:r>
              <a:rPr lang="tr-TR" sz="2400" dirty="0" err="1" smtClean="0"/>
              <a:t>Random</a:t>
            </a:r>
            <a:r>
              <a:rPr lang="tr-TR" sz="2400" dirty="0" smtClean="0"/>
              <a:t> Access Memory)</a:t>
            </a:r>
          </a:p>
          <a:p>
            <a:pPr marL="533400" indent="-533400">
              <a:buNone/>
            </a:pPr>
            <a:r>
              <a:rPr lang="tr-TR" sz="2400" dirty="0" smtClean="0"/>
              <a:t>-ROM Bellek (Read </a:t>
            </a:r>
            <a:r>
              <a:rPr lang="tr-TR" sz="2400" dirty="0" err="1" smtClean="0"/>
              <a:t>Only</a:t>
            </a:r>
            <a:r>
              <a:rPr lang="tr-TR" sz="2400" dirty="0" smtClean="0"/>
              <a:t> Memory)</a:t>
            </a:r>
            <a:endParaRPr lang="tr-TR" sz="2400" dirty="0"/>
          </a:p>
        </p:txBody>
      </p:sp>
      <p:pic>
        <p:nvPicPr>
          <p:cNvPr id="39940" name="Picture 8" descr="int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6" y="1844675"/>
            <a:ext cx="40481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84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smtClean="0"/>
              <a:t>SES KARTI</a:t>
            </a:r>
          </a:p>
        </p:txBody>
      </p:sp>
      <p:sp>
        <p:nvSpPr>
          <p:cNvPr id="4198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1919288" y="1557339"/>
            <a:ext cx="8291512" cy="1366837"/>
          </a:xfrm>
        </p:spPr>
        <p:txBody>
          <a:bodyPr/>
          <a:lstStyle/>
          <a:p>
            <a:pPr eaLnBrk="1" hangingPunct="1"/>
            <a:endParaRPr lang="tr-TR" sz="2400" dirty="0"/>
          </a:p>
        </p:txBody>
      </p:sp>
      <p:pic>
        <p:nvPicPr>
          <p:cNvPr id="41988" name="Picture 13" descr="soundcar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9513" y="3141663"/>
            <a:ext cx="47625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b="1" smtClean="0"/>
              <a:t>EKRAN KARTI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919288" y="1557339"/>
            <a:ext cx="8291512" cy="1366837"/>
          </a:xfrm>
        </p:spPr>
        <p:txBody>
          <a:bodyPr>
            <a:normAutofit/>
          </a:bodyPr>
          <a:lstStyle/>
          <a:p>
            <a:pPr eaLnBrk="1" hangingPunct="1"/>
            <a:endParaRPr lang="tr-TR" sz="2000" dirty="0"/>
          </a:p>
        </p:txBody>
      </p:sp>
      <p:pic>
        <p:nvPicPr>
          <p:cNvPr id="43012" name="Picture 6" descr="NVIDIA_VGA_Card_6600_PCIE_TS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775" y="31432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26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1" y="549275"/>
            <a:ext cx="3800475" cy="1219200"/>
          </a:xfrm>
        </p:spPr>
        <p:txBody>
          <a:bodyPr/>
          <a:lstStyle/>
          <a:p>
            <a:pPr eaLnBrk="1" hangingPunct="1"/>
            <a:r>
              <a:rPr lang="tr-TR" sz="3200" b="1" dirty="0" smtClean="0"/>
              <a:t>MODEM</a:t>
            </a:r>
            <a:endParaRPr lang="tr-TR" sz="3200" b="1" dirty="0"/>
          </a:p>
        </p:txBody>
      </p:sp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7032625" y="5445126"/>
            <a:ext cx="2160588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/>
              <a:t>Harici Modem</a:t>
            </a:r>
          </a:p>
        </p:txBody>
      </p:sp>
      <p:pic>
        <p:nvPicPr>
          <p:cNvPr id="44037" name="Picture 11" descr="mod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4" y="2852738"/>
            <a:ext cx="32480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3" descr="dsl-mod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363" y="2708275"/>
            <a:ext cx="28575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14"/>
          <p:cNvSpPr txBox="1">
            <a:spLocks noChangeArrowheads="1"/>
          </p:cNvSpPr>
          <p:nvPr/>
        </p:nvSpPr>
        <p:spPr bwMode="auto">
          <a:xfrm>
            <a:off x="2711450" y="5516563"/>
            <a:ext cx="2160588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/>
              <a:t>Dahili Modem</a:t>
            </a:r>
          </a:p>
        </p:txBody>
      </p:sp>
    </p:spTree>
    <p:extLst>
      <p:ext uri="{BB962C8B-B14F-4D97-AF65-F5344CB8AC3E}">
        <p14:creationId xmlns:p14="http://schemas.microsoft.com/office/powerpoint/2010/main" val="107004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pci-ethern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975" y="2420938"/>
            <a:ext cx="38163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76250"/>
            <a:ext cx="6399212" cy="1219200"/>
          </a:xfrm>
        </p:spPr>
        <p:txBody>
          <a:bodyPr/>
          <a:lstStyle/>
          <a:p>
            <a:pPr eaLnBrk="1" hangingPunct="1"/>
            <a:r>
              <a:rPr lang="tr-TR" b="1" smtClean="0"/>
              <a:t>ETHERNET KARTI</a:t>
            </a:r>
          </a:p>
        </p:txBody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1954214" y="1484313"/>
            <a:ext cx="87137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800"/>
              <a:t>	İki bilgisayar arasında veri alışverişi yapmak ya da bir ağa (network) bağlanmak için kullanılır.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83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>
          <a:xfrm>
            <a:off x="1847851" y="404813"/>
            <a:ext cx="6399213" cy="754062"/>
          </a:xfrm>
          <a:noFill/>
        </p:spPr>
        <p:txBody>
          <a:bodyPr/>
          <a:lstStyle/>
          <a:p>
            <a:pPr eaLnBrk="1" hangingPunct="1"/>
            <a:r>
              <a:rPr lang="tr-TR" smtClean="0"/>
              <a:t>Veri Saklama Birimleri</a:t>
            </a:r>
            <a:endParaRPr lang="en-US" smtClean="0"/>
          </a:p>
        </p:txBody>
      </p:sp>
      <p:sp>
        <p:nvSpPr>
          <p:cNvPr id="51202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1919288" y="1557338"/>
            <a:ext cx="8280400" cy="4824412"/>
          </a:xfrm>
          <a:noFill/>
        </p:spPr>
        <p:txBody>
          <a:bodyPr/>
          <a:lstStyle/>
          <a:p>
            <a:pPr eaLnBrk="1" hangingPunct="1"/>
            <a:r>
              <a:rPr lang="de-DE" smtClean="0"/>
              <a:t>1 Bit</a:t>
            </a:r>
            <a:r>
              <a:rPr lang="de-DE" b="1" smtClean="0"/>
              <a:t> </a:t>
            </a:r>
            <a:r>
              <a:rPr lang="de-DE" smtClean="0"/>
              <a:t>0 ya da 1'den (kapalı devre=0, açık devre=1) oluşur.</a:t>
            </a:r>
            <a:endParaRPr lang="tr-TR" smtClean="0"/>
          </a:p>
          <a:p>
            <a:pPr eaLnBrk="1" hangingPunct="1"/>
            <a:r>
              <a:rPr lang="en-US" smtClean="0"/>
              <a:t>Bir Byte </a:t>
            </a:r>
            <a:r>
              <a:rPr lang="tr-TR" smtClean="0"/>
              <a:t>= </a:t>
            </a:r>
            <a:r>
              <a:rPr lang="en-US" smtClean="0"/>
              <a:t>8 Bit</a:t>
            </a:r>
            <a:r>
              <a:rPr lang="tr-TR" b="1" smtClean="0"/>
              <a:t> </a:t>
            </a:r>
            <a:r>
              <a:rPr lang="en-US" smtClean="0"/>
              <a:t>tir.</a:t>
            </a:r>
          </a:p>
          <a:p>
            <a:pPr lvl="1" eaLnBrk="1" hangingPunct="1"/>
            <a:r>
              <a:rPr lang="tr-TR" smtClean="0"/>
              <a:t>1024 Byte = 1 KiloByte [KB] </a:t>
            </a:r>
          </a:p>
          <a:p>
            <a:pPr lvl="1" eaLnBrk="1" hangingPunct="1"/>
            <a:r>
              <a:rPr lang="tr-TR" smtClean="0"/>
              <a:t>1024 KB = 1 MegaByte [MB]</a:t>
            </a:r>
          </a:p>
          <a:p>
            <a:pPr lvl="1" eaLnBrk="1" hangingPunct="1"/>
            <a:r>
              <a:rPr lang="tr-TR" smtClean="0"/>
              <a:t>1024 MB = 1 GigaByte [GB] </a:t>
            </a:r>
          </a:p>
          <a:p>
            <a:pPr lvl="1" eaLnBrk="1" hangingPunct="1"/>
            <a:r>
              <a:rPr lang="tr-TR" smtClean="0"/>
              <a:t>1024 GB = 1 TeraByte [TB] </a:t>
            </a:r>
          </a:p>
          <a:p>
            <a:pPr lvl="1" eaLnBrk="1" hangingPunct="1"/>
            <a:r>
              <a:rPr lang="tr-TR" smtClean="0"/>
              <a:t>1024 TB = 1 PetaByte [PB] </a:t>
            </a:r>
          </a:p>
          <a:p>
            <a:pPr lvl="1" eaLnBrk="1" hangingPunct="1"/>
            <a:r>
              <a:rPr lang="tr-TR" smtClean="0"/>
              <a:t>1024 PB = 1 ExaByte [EB] </a:t>
            </a:r>
            <a:br>
              <a:rPr lang="tr-TR" smtClean="0"/>
            </a:br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11467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847851" y="404813"/>
            <a:ext cx="6399213" cy="754062"/>
          </a:xfrm>
          <a:noFill/>
        </p:spPr>
        <p:txBody>
          <a:bodyPr/>
          <a:lstStyle/>
          <a:p>
            <a:pPr eaLnBrk="1" hangingPunct="1"/>
            <a:r>
              <a:rPr lang="tr-TR" smtClean="0"/>
              <a:t>Veri Aktarım Birimleri</a:t>
            </a:r>
            <a:endParaRPr lang="en-US" smtClean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1919288" y="1557339"/>
            <a:ext cx="8280400" cy="3959225"/>
          </a:xfrm>
          <a:noFill/>
        </p:spPr>
        <p:txBody>
          <a:bodyPr/>
          <a:lstStyle/>
          <a:p>
            <a:pPr eaLnBrk="1" hangingPunct="1"/>
            <a:r>
              <a:rPr lang="de-DE" b="1" dirty="0" smtClean="0"/>
              <a:t>1 </a:t>
            </a:r>
            <a:r>
              <a:rPr lang="tr-TR" b="1" dirty="0" err="1" smtClean="0"/>
              <a:t>Kbps</a:t>
            </a:r>
            <a:r>
              <a:rPr lang="tr-TR" dirty="0" smtClean="0"/>
              <a:t> (</a:t>
            </a:r>
            <a:r>
              <a:rPr lang="tr-TR" dirty="0" err="1" smtClean="0"/>
              <a:t>Kilobit</a:t>
            </a:r>
            <a:r>
              <a:rPr lang="tr-TR" dirty="0" smtClean="0"/>
              <a:t> </a:t>
            </a:r>
            <a:r>
              <a:rPr lang="tr-TR" dirty="0" err="1" smtClean="0"/>
              <a:t>per</a:t>
            </a:r>
            <a:r>
              <a:rPr lang="tr-TR" dirty="0" smtClean="0"/>
              <a:t> </a:t>
            </a:r>
            <a:r>
              <a:rPr lang="tr-TR" dirty="0" err="1" smtClean="0"/>
              <a:t>second</a:t>
            </a:r>
            <a:r>
              <a:rPr lang="tr-TR" dirty="0" smtClean="0"/>
              <a:t>) : 1 saniyede aktarılan veri kapasitesidir ve 1000 </a:t>
            </a:r>
            <a:r>
              <a:rPr lang="tr-TR" dirty="0" err="1" smtClean="0"/>
              <a:t>bps’ye</a:t>
            </a:r>
            <a:r>
              <a:rPr lang="tr-TR" dirty="0" smtClean="0"/>
              <a:t>, yani saniyede 1000 </a:t>
            </a:r>
            <a:r>
              <a:rPr lang="tr-TR" dirty="0" err="1" smtClean="0"/>
              <a:t>bit’e</a:t>
            </a:r>
            <a:r>
              <a:rPr lang="tr-TR" dirty="0" smtClean="0"/>
              <a:t> eşittir.</a:t>
            </a:r>
          </a:p>
          <a:p>
            <a:pPr eaLnBrk="1" hangingPunct="1"/>
            <a:r>
              <a:rPr lang="tr-TR" b="1" dirty="0" smtClean="0"/>
              <a:t>1 </a:t>
            </a:r>
            <a:r>
              <a:rPr lang="tr-TR" b="1" dirty="0" err="1" smtClean="0"/>
              <a:t>KBps</a:t>
            </a:r>
            <a:r>
              <a:rPr lang="tr-TR" dirty="0" smtClean="0"/>
              <a:t> (</a:t>
            </a:r>
            <a:r>
              <a:rPr lang="tr-TR" dirty="0" err="1" smtClean="0"/>
              <a:t>Kilobyte</a:t>
            </a:r>
            <a:r>
              <a:rPr lang="tr-TR" dirty="0" smtClean="0"/>
              <a:t> </a:t>
            </a:r>
            <a:r>
              <a:rPr lang="tr-TR" dirty="0" err="1" smtClean="0"/>
              <a:t>per</a:t>
            </a:r>
            <a:r>
              <a:rPr lang="tr-TR" dirty="0" smtClean="0"/>
              <a:t> </a:t>
            </a:r>
            <a:r>
              <a:rPr lang="tr-TR" dirty="0" err="1" smtClean="0"/>
              <a:t>second</a:t>
            </a:r>
            <a:r>
              <a:rPr lang="tr-TR" dirty="0" smtClean="0"/>
              <a:t>) = 1000 </a:t>
            </a:r>
            <a:r>
              <a:rPr lang="tr-TR" dirty="0" err="1" smtClean="0"/>
              <a:t>Kbps</a:t>
            </a:r>
            <a:r>
              <a:rPr lang="tr-TR" dirty="0" smtClean="0"/>
              <a:t> </a:t>
            </a:r>
            <a:r>
              <a:rPr lang="tr-TR" dirty="0" err="1" smtClean="0"/>
              <a:t>dir</a:t>
            </a:r>
            <a:r>
              <a:rPr lang="tr-TR" dirty="0" smtClean="0"/>
              <a:t> ve kısaca 1K olarak gösterilir.</a:t>
            </a:r>
          </a:p>
        </p:txBody>
      </p:sp>
    </p:spTree>
    <p:extLst>
      <p:ext uri="{BB962C8B-B14F-4D97-AF65-F5344CB8AC3E}">
        <p14:creationId xmlns:p14="http://schemas.microsoft.com/office/powerpoint/2010/main" val="173792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Yazılım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 err="1" smtClean="0"/>
              <a:t>İşletim</a:t>
            </a:r>
            <a:r>
              <a:rPr lang="en-US" i="1" dirty="0" smtClean="0"/>
              <a:t> </a:t>
            </a:r>
            <a:r>
              <a:rPr lang="en-US" i="1" dirty="0" err="1" smtClean="0"/>
              <a:t>sistemi</a:t>
            </a:r>
            <a:endParaRPr lang="en-US" i="1" dirty="0" smtClean="0"/>
          </a:p>
          <a:p>
            <a:r>
              <a:rPr lang="en-US" b="1" dirty="0" err="1"/>
              <a:t>İşletim</a:t>
            </a:r>
            <a:r>
              <a:rPr lang="en-US" b="1" dirty="0"/>
              <a:t> </a:t>
            </a:r>
            <a:r>
              <a:rPr lang="en-US" b="1" dirty="0" err="1"/>
              <a:t>sistemi</a:t>
            </a:r>
            <a:r>
              <a:rPr lang="en-US" dirty="0"/>
              <a:t>, </a:t>
            </a:r>
            <a:r>
              <a:rPr lang="en-US" dirty="0" err="1"/>
              <a:t>bilgisayarda</a:t>
            </a:r>
            <a:r>
              <a:rPr lang="en-US" dirty="0"/>
              <a:t> </a:t>
            </a:r>
            <a:r>
              <a:rPr lang="en-US" dirty="0" err="1"/>
              <a:t>çalışan</a:t>
            </a:r>
            <a:r>
              <a:rPr lang="en-US" dirty="0"/>
              <a:t>, </a:t>
            </a:r>
            <a:r>
              <a:rPr lang="en-US" dirty="0">
                <a:hlinkClick r:id="rId2" tooltip="Donanım"/>
              </a:rPr>
              <a:t>donanım</a:t>
            </a:r>
            <a:r>
              <a:rPr lang="en-US" dirty="0"/>
              <a:t> </a:t>
            </a:r>
            <a:r>
              <a:rPr lang="en-US" dirty="0" err="1"/>
              <a:t>kaynaklarını</a:t>
            </a:r>
            <a:r>
              <a:rPr lang="en-US" dirty="0"/>
              <a:t> </a:t>
            </a:r>
            <a:r>
              <a:rPr lang="en-US" dirty="0" err="1"/>
              <a:t>yöneten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çeşitli</a:t>
            </a:r>
            <a:r>
              <a:rPr lang="en-US" dirty="0"/>
              <a:t> </a:t>
            </a:r>
            <a:r>
              <a:rPr lang="en-US" dirty="0">
                <a:hlinkClick r:id="rId3" tooltip="Uygulama (sayfa mevcut değil)"/>
              </a:rPr>
              <a:t>uygulama</a:t>
            </a:r>
            <a:r>
              <a:rPr lang="en-US" dirty="0"/>
              <a:t> </a:t>
            </a:r>
            <a:r>
              <a:rPr lang="en-US" dirty="0" err="1"/>
              <a:t>yazılımları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yaygın</a:t>
            </a:r>
            <a:r>
              <a:rPr lang="en-US" dirty="0"/>
              <a:t> </a:t>
            </a:r>
            <a:r>
              <a:rPr lang="en-US" dirty="0" err="1"/>
              <a:t>servisleri</a:t>
            </a:r>
            <a:r>
              <a:rPr lang="en-US" dirty="0"/>
              <a:t> </a:t>
            </a:r>
            <a:r>
              <a:rPr lang="en-US" dirty="0" err="1"/>
              <a:t>sağlayan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yazılımlar</a:t>
            </a:r>
            <a:r>
              <a:rPr lang="en-US" dirty="0"/>
              <a:t> </a:t>
            </a:r>
            <a:r>
              <a:rPr lang="en-US" dirty="0" err="1"/>
              <a:t>bütünüdür</a:t>
            </a:r>
            <a:r>
              <a:rPr lang="en-US" dirty="0"/>
              <a:t>. </a:t>
            </a:r>
            <a:r>
              <a:rPr lang="en-US" dirty="0" err="1"/>
              <a:t>İşletim</a:t>
            </a:r>
            <a:r>
              <a:rPr lang="en-US" dirty="0"/>
              <a:t> </a:t>
            </a:r>
            <a:r>
              <a:rPr lang="en-US" dirty="0" err="1"/>
              <a:t>sistemi</a:t>
            </a:r>
            <a:r>
              <a:rPr lang="en-US" dirty="0"/>
              <a:t>, </a:t>
            </a:r>
            <a:r>
              <a:rPr lang="en-US" dirty="0" err="1"/>
              <a:t>uygulama</a:t>
            </a:r>
            <a:r>
              <a:rPr lang="en-US" dirty="0"/>
              <a:t> </a:t>
            </a:r>
            <a:r>
              <a:rPr lang="en-US" dirty="0" err="1"/>
              <a:t>kodları</a:t>
            </a:r>
            <a:r>
              <a:rPr lang="en-US" dirty="0"/>
              <a:t> </a:t>
            </a:r>
            <a:r>
              <a:rPr lang="en-US" dirty="0" err="1"/>
              <a:t>genellikle</a:t>
            </a:r>
            <a:r>
              <a:rPr lang="en-US" dirty="0"/>
              <a:t> </a:t>
            </a:r>
            <a:r>
              <a:rPr lang="en-US" dirty="0" err="1"/>
              <a:t>direkt</a:t>
            </a:r>
            <a:r>
              <a:rPr lang="en-US" dirty="0"/>
              <a:t> </a:t>
            </a:r>
            <a:r>
              <a:rPr lang="en-US" dirty="0" err="1"/>
              <a:t>donanım</a:t>
            </a:r>
            <a:r>
              <a:rPr lang="en-US" dirty="0"/>
              <a:t> </a:t>
            </a:r>
            <a:r>
              <a:rPr lang="en-US" dirty="0" err="1"/>
              <a:t>tarafından</a:t>
            </a:r>
            <a:r>
              <a:rPr lang="en-US" dirty="0"/>
              <a:t> </a:t>
            </a:r>
            <a:r>
              <a:rPr lang="en-US" dirty="0" err="1"/>
              <a:t>yürütülmesine</a:t>
            </a:r>
            <a:r>
              <a:rPr lang="en-US" dirty="0"/>
              <a:t> </a:t>
            </a:r>
            <a:r>
              <a:rPr lang="en-US" dirty="0" err="1"/>
              <a:t>rağmen</a:t>
            </a:r>
            <a:r>
              <a:rPr lang="en-US" dirty="0"/>
              <a:t>, </a:t>
            </a:r>
            <a:r>
              <a:rPr lang="en-US" dirty="0" err="1"/>
              <a:t>girdi-çıktı</a:t>
            </a:r>
            <a:r>
              <a:rPr lang="en-US" dirty="0"/>
              <a:t>, </a:t>
            </a:r>
            <a:r>
              <a:rPr lang="en-US" dirty="0" err="1"/>
              <a:t>bellek</a:t>
            </a:r>
            <a:r>
              <a:rPr lang="en-US" dirty="0"/>
              <a:t> </a:t>
            </a:r>
            <a:r>
              <a:rPr lang="en-US" dirty="0" err="1"/>
              <a:t>atama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donanım</a:t>
            </a:r>
            <a:r>
              <a:rPr lang="en-US" dirty="0"/>
              <a:t> </a:t>
            </a:r>
            <a:r>
              <a:rPr lang="en-US" dirty="0" err="1"/>
              <a:t>fonksiyonları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uygulama</a:t>
            </a:r>
            <a:r>
              <a:rPr lang="en-US" dirty="0"/>
              <a:t> </a:t>
            </a:r>
            <a:r>
              <a:rPr lang="en-US" dirty="0" err="1"/>
              <a:t>programları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bilgisayar</a:t>
            </a:r>
            <a:r>
              <a:rPr lang="en-US" dirty="0"/>
              <a:t> </a:t>
            </a:r>
            <a:r>
              <a:rPr lang="en-US" dirty="0" err="1"/>
              <a:t>donanımı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aracılık</a:t>
            </a:r>
            <a:r>
              <a:rPr lang="en-US" dirty="0"/>
              <a:t> </a:t>
            </a:r>
            <a:r>
              <a:rPr lang="en-US" dirty="0" err="1"/>
              <a:t>görevi</a:t>
            </a:r>
            <a:r>
              <a:rPr lang="en-US" dirty="0"/>
              <a:t> </a:t>
            </a:r>
            <a:r>
              <a:rPr lang="en-US" dirty="0" err="1"/>
              <a:t>yapar</a:t>
            </a:r>
            <a:r>
              <a:rPr lang="en-US" dirty="0"/>
              <a:t>.</a:t>
            </a:r>
          </a:p>
          <a:p>
            <a:r>
              <a:rPr lang="en-US" dirty="0" err="1"/>
              <a:t>İşletim</a:t>
            </a:r>
            <a:r>
              <a:rPr lang="en-US" dirty="0"/>
              <a:t> </a:t>
            </a:r>
            <a:r>
              <a:rPr lang="en-US" dirty="0" err="1"/>
              <a:t>sistemleri</a:t>
            </a:r>
            <a:r>
              <a:rPr lang="en-US" dirty="0"/>
              <a:t> </a:t>
            </a:r>
            <a:r>
              <a:rPr lang="en-US" dirty="0" err="1"/>
              <a:t>sadece</a:t>
            </a:r>
            <a:r>
              <a:rPr lang="en-US" dirty="0"/>
              <a:t> </a:t>
            </a:r>
            <a:r>
              <a:rPr lang="en-US" dirty="0" err="1"/>
              <a:t>bilgisayar</a:t>
            </a:r>
            <a:r>
              <a:rPr lang="en-US" dirty="0"/>
              <a:t>, video </a:t>
            </a:r>
            <a:r>
              <a:rPr lang="en-US" dirty="0" err="1"/>
              <a:t>oyun</a:t>
            </a:r>
            <a:r>
              <a:rPr lang="en-US" dirty="0"/>
              <a:t> </a:t>
            </a:r>
            <a:r>
              <a:rPr lang="en-US" dirty="0" err="1"/>
              <a:t>konsolları</a:t>
            </a:r>
            <a:r>
              <a:rPr lang="en-US" dirty="0"/>
              <a:t>, cep </a:t>
            </a:r>
            <a:r>
              <a:rPr lang="en-US" dirty="0" err="1"/>
              <a:t>telefonları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web </a:t>
            </a:r>
            <a:r>
              <a:rPr lang="en-US" dirty="0" err="1"/>
              <a:t>sunucularında</a:t>
            </a:r>
            <a:r>
              <a:rPr lang="en-US" dirty="0"/>
              <a:t> </a:t>
            </a:r>
            <a:r>
              <a:rPr lang="en-US" dirty="0" err="1"/>
              <a:t>değil</a:t>
            </a:r>
            <a:r>
              <a:rPr lang="en-US" dirty="0"/>
              <a:t>; </a:t>
            </a:r>
            <a:r>
              <a:rPr lang="en-US" dirty="0" err="1"/>
              <a:t>arabalarda</a:t>
            </a:r>
            <a:r>
              <a:rPr lang="en-US" dirty="0"/>
              <a:t>, </a:t>
            </a:r>
            <a:r>
              <a:rPr lang="en-US" dirty="0" err="1"/>
              <a:t>beyaz</a:t>
            </a:r>
            <a:r>
              <a:rPr lang="en-US" dirty="0"/>
              <a:t> </a:t>
            </a:r>
            <a:r>
              <a:rPr lang="en-US" dirty="0" err="1"/>
              <a:t>eşyalarda</a:t>
            </a:r>
            <a:r>
              <a:rPr lang="en-US" dirty="0"/>
              <a:t> </a:t>
            </a:r>
            <a:r>
              <a:rPr lang="en-US" dirty="0" err="1"/>
              <a:t>hatta</a:t>
            </a:r>
            <a:r>
              <a:rPr lang="en-US" dirty="0"/>
              <a:t> </a:t>
            </a:r>
            <a:r>
              <a:rPr lang="en-US" dirty="0" err="1"/>
              <a:t>kol</a:t>
            </a:r>
            <a:r>
              <a:rPr lang="en-US" dirty="0"/>
              <a:t> </a:t>
            </a:r>
            <a:r>
              <a:rPr lang="en-US" dirty="0" err="1"/>
              <a:t>saatlerinin</a:t>
            </a:r>
            <a:r>
              <a:rPr lang="en-US" dirty="0"/>
              <a:t> </a:t>
            </a:r>
            <a:r>
              <a:rPr lang="en-US" dirty="0" err="1"/>
              <a:t>içinde</a:t>
            </a:r>
            <a:r>
              <a:rPr lang="en-US" dirty="0"/>
              <a:t> bile </a:t>
            </a:r>
            <a:r>
              <a:rPr lang="en-US" dirty="0" err="1"/>
              <a:t>yüklü</a:t>
            </a:r>
            <a:r>
              <a:rPr lang="en-US" dirty="0"/>
              <a:t> </a:t>
            </a:r>
            <a:r>
              <a:rPr lang="en-US" dirty="0" err="1"/>
              <a:t>olabilir</a:t>
            </a:r>
            <a:r>
              <a:rPr lang="en-US" dirty="0"/>
              <a:t>. </a:t>
            </a:r>
            <a:r>
              <a:rPr lang="en-US" dirty="0" err="1"/>
              <a:t>İşletim</a:t>
            </a:r>
            <a:r>
              <a:rPr lang="en-US" dirty="0"/>
              <a:t> </a:t>
            </a:r>
            <a:r>
              <a:rPr lang="en-US" dirty="0" err="1"/>
              <a:t>sistemleri</a:t>
            </a:r>
            <a:r>
              <a:rPr lang="en-US" dirty="0"/>
              <a:t> </a:t>
            </a:r>
            <a:r>
              <a:rPr lang="en-US" dirty="0" err="1"/>
              <a:t>işlevsellerinin</a:t>
            </a:r>
            <a:r>
              <a:rPr lang="en-US" dirty="0"/>
              <a:t> </a:t>
            </a:r>
            <a:r>
              <a:rPr lang="en-US" dirty="0" err="1"/>
              <a:t>genişliği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değil</a:t>
            </a:r>
            <a:r>
              <a:rPr lang="en-US" dirty="0"/>
              <a:t>, </a:t>
            </a:r>
            <a:r>
              <a:rPr lang="en-US" dirty="0" err="1"/>
              <a:t>donanımı</a:t>
            </a:r>
            <a:r>
              <a:rPr lang="en-US" dirty="0"/>
              <a:t> belli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amaç</a:t>
            </a:r>
            <a:r>
              <a:rPr lang="en-US" dirty="0"/>
              <a:t> </a:t>
            </a:r>
            <a:r>
              <a:rPr lang="en-US" dirty="0" err="1"/>
              <a:t>doğrultusunda</a:t>
            </a:r>
            <a:r>
              <a:rPr lang="en-US" dirty="0"/>
              <a:t> </a:t>
            </a:r>
            <a:r>
              <a:rPr lang="en-US" dirty="0" err="1"/>
              <a:t>programlayabilme</a:t>
            </a:r>
            <a:r>
              <a:rPr lang="en-US" dirty="0"/>
              <a:t> </a:t>
            </a:r>
            <a:r>
              <a:rPr lang="en-US" dirty="0" err="1"/>
              <a:t>nitelikleriyle</a:t>
            </a:r>
            <a:r>
              <a:rPr lang="en-US" dirty="0"/>
              <a:t> </a:t>
            </a:r>
            <a:r>
              <a:rPr lang="en-US" dirty="0" err="1"/>
              <a:t>değerlendirilmelidir</a:t>
            </a:r>
            <a:r>
              <a:rPr lang="en-US" dirty="0" smtClean="0"/>
              <a:t>.</a:t>
            </a:r>
          </a:p>
          <a:p>
            <a:r>
              <a:rPr lang="en-US" sz="1900" dirty="0" err="1" smtClean="0"/>
              <a:t>Kaynak</a:t>
            </a:r>
            <a:r>
              <a:rPr lang="en-US" sz="1900" dirty="0" smtClean="0"/>
              <a:t>: https://</a:t>
            </a:r>
            <a:r>
              <a:rPr lang="en-US" sz="1900" dirty="0" err="1" smtClean="0"/>
              <a:t>tr.wikipedia.org</a:t>
            </a:r>
            <a:r>
              <a:rPr lang="en-US" sz="1900" dirty="0" smtClean="0"/>
              <a:t>/wiki/%C4%B0%C5%9Fletim_sistemi</a:t>
            </a:r>
          </a:p>
          <a:p>
            <a:endParaRPr lang="en-US" dirty="0"/>
          </a:p>
          <a:p>
            <a:pPr marL="0" indent="0">
              <a:buNone/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3530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Taşınabilir</a:t>
            </a:r>
            <a:r>
              <a:rPr lang="en-US" dirty="0" smtClean="0"/>
              <a:t> </a:t>
            </a:r>
            <a:r>
              <a:rPr lang="en-US" dirty="0" err="1" smtClean="0"/>
              <a:t>belleklerin</a:t>
            </a:r>
            <a:r>
              <a:rPr lang="en-US" dirty="0" smtClean="0"/>
              <a:t> (ort) </a:t>
            </a:r>
            <a:r>
              <a:rPr lang="en-US" dirty="0" err="1" smtClean="0"/>
              <a:t>kapasitesi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fiyatları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25709" r="5433" b="31421"/>
          <a:stretch/>
        </p:blipFill>
        <p:spPr>
          <a:xfrm>
            <a:off x="559883" y="1905730"/>
            <a:ext cx="11072234" cy="4092734"/>
          </a:xfrm>
        </p:spPr>
      </p:pic>
    </p:spTree>
    <p:extLst>
      <p:ext uri="{BB962C8B-B14F-4D97-AF65-F5344CB8AC3E}">
        <p14:creationId xmlns:p14="http://schemas.microsoft.com/office/powerpoint/2010/main" val="7308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 l="9681" t="7500" r="10624" b="6250"/>
          <a:stretch>
            <a:fillRect/>
          </a:stretch>
        </p:blipFill>
        <p:spPr bwMode="auto">
          <a:xfrm>
            <a:off x="1524000" y="188640"/>
            <a:ext cx="9324528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07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95475"/>
            <a:ext cx="91440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75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tel-ultrabo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8" y="357166"/>
            <a:ext cx="6096000" cy="2028826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480986" y="2928934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2,5 </a:t>
            </a:r>
            <a:r>
              <a:rPr lang="tr-TR" dirty="0" err="1"/>
              <a:t>cm'den</a:t>
            </a:r>
            <a:r>
              <a:rPr lang="tr-TR" dirty="0"/>
              <a:t> ince ve 1,5 kilogramdan hafif olması</a:t>
            </a:r>
          </a:p>
          <a:p>
            <a:endParaRPr lang="tr-TR" dirty="0"/>
          </a:p>
          <a:p>
            <a:r>
              <a:rPr lang="tr-TR" dirty="0"/>
              <a:t>Pil ömrü 7 saate kadar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8" t="33746" r="1879" b="21745"/>
          <a:stretch/>
        </p:blipFill>
        <p:spPr>
          <a:xfrm>
            <a:off x="5486400" y="2453232"/>
            <a:ext cx="6269760" cy="393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6" t="10764" r="606" b="10109"/>
          <a:stretch/>
        </p:blipFill>
        <p:spPr>
          <a:xfrm>
            <a:off x="1499616" y="365760"/>
            <a:ext cx="9107424" cy="5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İşlemci</a:t>
            </a:r>
            <a:r>
              <a:rPr lang="en-US" b="1" dirty="0" smtClean="0"/>
              <a:t> (CPU)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24856" cy="159423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Intel (Pentium, Celeron, Core)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AMD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365125"/>
            <a:ext cx="3142996" cy="3142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784" y="3419856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169" y="3276091"/>
            <a:ext cx="2690542" cy="239661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961888" y="365125"/>
            <a:ext cx="6382512" cy="60722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3345"/>
          <a:stretch/>
        </p:blipFill>
        <p:spPr>
          <a:xfrm>
            <a:off x="6506464" y="2328100"/>
            <a:ext cx="215138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 (Hard Disk, </a:t>
            </a:r>
            <a:r>
              <a:rPr lang="en-US" dirty="0" err="1" smtClean="0"/>
              <a:t>Sabit</a:t>
            </a:r>
            <a:r>
              <a:rPr lang="en-US" dirty="0" smtClean="0"/>
              <a:t> Disk)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TB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810" y="2358644"/>
            <a:ext cx="31115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7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Bellek</a:t>
            </a:r>
            <a:r>
              <a:rPr lang="en-US" dirty="0" smtClean="0"/>
              <a:t> (RAM)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087880" cy="4351338"/>
          </a:xfrm>
        </p:spPr>
        <p:txBody>
          <a:bodyPr/>
          <a:lstStyle/>
          <a:p>
            <a:r>
              <a:rPr lang="en-US" smtClean="0"/>
              <a:t>1 GB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326" y="2209038"/>
            <a:ext cx="4528058" cy="34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0" y="175387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de-DE" b="0" i="0" dirty="0" smtClean="0">
                <a:solidFill>
                  <a:srgbClr val="545454"/>
                </a:solidFill>
                <a:effectLst/>
                <a:latin typeface="open_sansregular" charset="0"/>
              </a:rPr>
              <a:t>INTEL® Core i7-6700HQ</a:t>
            </a:r>
          </a:p>
          <a:p>
            <a:pPr fontAlgn="base"/>
            <a:r>
              <a:rPr lang="pt-BR" dirty="0" smtClean="0"/>
              <a:t>RAM </a:t>
            </a:r>
            <a:r>
              <a:rPr lang="it-IT" dirty="0"/>
              <a:t>16 GB</a:t>
            </a:r>
          </a:p>
          <a:p>
            <a:pPr fontAlgn="base"/>
            <a:r>
              <a:rPr lang="it-IT" dirty="0" err="1" smtClean="0"/>
              <a:t>Sabit</a:t>
            </a:r>
            <a:r>
              <a:rPr lang="it-IT" dirty="0" smtClean="0"/>
              <a:t> </a:t>
            </a:r>
            <a:r>
              <a:rPr lang="it-IT" dirty="0"/>
              <a:t>Disk </a:t>
            </a:r>
            <a:r>
              <a:rPr lang="it-IT" dirty="0" err="1" smtClean="0"/>
              <a:t>Kapasitesi</a:t>
            </a:r>
            <a:r>
              <a:rPr lang="it-IT" dirty="0" smtClean="0"/>
              <a:t> 1 </a:t>
            </a:r>
            <a:r>
              <a:rPr lang="it-IT" dirty="0"/>
              <a:t>TB</a:t>
            </a:r>
          </a:p>
          <a:p>
            <a:pPr fontAlgn="base"/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pPr fontAlgn="base"/>
            <a:endParaRPr lang="it-IT" dirty="0"/>
          </a:p>
          <a:p>
            <a:pPr fontAlgn="base"/>
            <a:endParaRPr lang="pt-BR" dirty="0" smtClean="0"/>
          </a:p>
          <a:p>
            <a:pPr fontAlgn="base"/>
            <a:endParaRPr lang="pt-BR" dirty="0"/>
          </a:p>
          <a:p>
            <a:pPr fontAlgn="base"/>
            <a:endParaRPr lang="pt-BR" dirty="0" smtClean="0"/>
          </a:p>
          <a:p>
            <a:pPr fontAlgn="base"/>
            <a:r>
              <a:rPr lang="pt-BR" dirty="0" smtClean="0"/>
              <a:t>3.699,</a:t>
            </a:r>
            <a:r>
              <a:rPr lang="pt-BR" baseline="30000" dirty="0" smtClean="0"/>
              <a:t>00</a:t>
            </a:r>
            <a:r>
              <a:rPr lang="pt-BR" dirty="0"/>
              <a:t> TL</a:t>
            </a:r>
          </a:p>
          <a:p>
            <a:pPr fontAlgn="base"/>
            <a:r>
              <a:rPr lang="pt-BR" dirty="0"/>
              <a:t/>
            </a:r>
            <a:br>
              <a:rPr lang="pt-BR" dirty="0"/>
            </a:br>
            <a:endParaRPr lang="pt-BR" dirty="0"/>
          </a:p>
          <a:p>
            <a:pPr fontAlgn="base"/>
            <a:endParaRPr lang="de-DE" b="0" i="0" dirty="0" smtClean="0">
              <a:solidFill>
                <a:srgbClr val="545454"/>
              </a:solidFill>
              <a:effectLst/>
              <a:latin typeface="open_sansregular" charset="0"/>
            </a:endParaRPr>
          </a:p>
          <a:p>
            <a:pPr fontAlgn="base"/>
            <a:r>
              <a:rPr lang="de-DE" b="0" i="0" dirty="0" smtClean="0">
                <a:solidFill>
                  <a:srgbClr val="545454"/>
                </a:solidFill>
                <a:effectLst/>
                <a:latin typeface="open_sansregular" charset="0"/>
              </a:rPr>
              <a:t/>
            </a:r>
            <a:br>
              <a:rPr lang="de-DE" b="0" i="0" dirty="0" smtClean="0">
                <a:solidFill>
                  <a:srgbClr val="545454"/>
                </a:solidFill>
                <a:effectLst/>
                <a:latin typeface="open_sansregular" charset="0"/>
              </a:rPr>
            </a:br>
            <a:endParaRPr lang="de-DE" b="0" i="0" dirty="0">
              <a:solidFill>
                <a:srgbClr val="545454"/>
              </a:solidFill>
              <a:effectLst/>
              <a:latin typeface="open_sansregula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36" y="1753870"/>
            <a:ext cx="4384672" cy="33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477000" cy="4760913"/>
          </a:xfrm>
        </p:spPr>
        <p:txBody>
          <a:bodyPr>
            <a:normAutofit/>
          </a:bodyPr>
          <a:lstStyle/>
          <a:p>
            <a:r>
              <a:rPr lang="en-US" dirty="0" err="1" smtClean="0"/>
              <a:t>İşletim</a:t>
            </a:r>
            <a:r>
              <a:rPr lang="en-US" dirty="0" smtClean="0"/>
              <a:t> </a:t>
            </a:r>
            <a:r>
              <a:rPr lang="en-US" dirty="0" err="1" smtClean="0"/>
              <a:t>sistemlerine</a:t>
            </a:r>
            <a:r>
              <a:rPr lang="en-US" dirty="0" smtClean="0"/>
              <a:t> </a:t>
            </a:r>
            <a:r>
              <a:rPr lang="en-US" dirty="0" err="1" smtClean="0"/>
              <a:t>örnek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; </a:t>
            </a:r>
            <a:r>
              <a:rPr lang="en-US" dirty="0" smtClean="0">
                <a:hlinkClick r:id="rId2" tooltip="Microsoft Windows"/>
              </a:rPr>
              <a:t>Microsoft Windows</a:t>
            </a:r>
            <a:r>
              <a:rPr lang="en-US" dirty="0" smtClean="0"/>
              <a:t>, </a:t>
            </a:r>
            <a:r>
              <a:rPr lang="en-US" dirty="0" smtClean="0">
                <a:hlinkClick r:id="rId3" tooltip="Mac OS X"/>
              </a:rPr>
              <a:t>Mac OS X</a:t>
            </a:r>
            <a:r>
              <a:rPr lang="en-US" dirty="0" smtClean="0"/>
              <a:t>, </a:t>
            </a:r>
            <a:r>
              <a:rPr lang="en-US" dirty="0" smtClean="0">
                <a:hlinkClick r:id="rId4" tooltip="Linux"/>
              </a:rPr>
              <a:t>Linux</a:t>
            </a:r>
            <a:r>
              <a:rPr lang="en-US" dirty="0" smtClean="0"/>
              <a:t>, </a:t>
            </a:r>
            <a:r>
              <a:rPr lang="en-US" dirty="0" smtClean="0">
                <a:hlinkClick r:id="rId5" tooltip="BeOS"/>
              </a:rPr>
              <a:t>BeOS</a:t>
            </a:r>
            <a:r>
              <a:rPr lang="en-US" dirty="0" smtClean="0"/>
              <a:t>, </a:t>
            </a:r>
            <a:r>
              <a:rPr lang="en-US" dirty="0" smtClean="0">
                <a:hlinkClick r:id="rId6" tooltip="Android"/>
              </a:rPr>
              <a:t>Android</a:t>
            </a:r>
            <a:r>
              <a:rPr lang="en-US" dirty="0" smtClean="0"/>
              <a:t> </a:t>
            </a:r>
            <a:r>
              <a:rPr lang="en-US" dirty="0" err="1" smtClean="0"/>
              <a:t>ve</a:t>
            </a:r>
            <a:r>
              <a:rPr lang="en-US" dirty="0" smtClean="0"/>
              <a:t> </a:t>
            </a:r>
            <a:r>
              <a:rPr lang="en-US" dirty="0" smtClean="0">
                <a:hlinkClick r:id="rId7" tooltip="İOS"/>
              </a:rPr>
              <a:t>iOS</a:t>
            </a:r>
            <a:r>
              <a:rPr lang="en-US" dirty="0" smtClean="0"/>
              <a:t> </a:t>
            </a:r>
            <a:r>
              <a:rPr lang="en-US" dirty="0" err="1" smtClean="0"/>
              <a:t>örnek</a:t>
            </a:r>
            <a:r>
              <a:rPr lang="en-US" dirty="0" smtClean="0"/>
              <a:t> </a:t>
            </a:r>
            <a:r>
              <a:rPr lang="en-US" dirty="0" err="1" smtClean="0"/>
              <a:t>verilebilir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sz="2000" dirty="0" err="1" smtClean="0"/>
              <a:t>Türkiye’de</a:t>
            </a:r>
            <a:r>
              <a:rPr lang="en-US" sz="2000" dirty="0" smtClean="0"/>
              <a:t> </a:t>
            </a:r>
            <a:r>
              <a:rPr lang="en-US" sz="2000" dirty="0" err="1" smtClean="0"/>
              <a:t>üretilen</a:t>
            </a:r>
            <a:r>
              <a:rPr lang="en-US" sz="2000" dirty="0" smtClean="0"/>
              <a:t> </a:t>
            </a:r>
            <a:r>
              <a:rPr lang="en-US" sz="2000" dirty="0" err="1" smtClean="0"/>
              <a:t>işletim</a:t>
            </a:r>
            <a:r>
              <a:rPr lang="en-US" sz="2000" dirty="0" smtClean="0"/>
              <a:t> </a:t>
            </a:r>
            <a:r>
              <a:rPr lang="en-US" sz="2000" dirty="0" err="1" smtClean="0"/>
              <a:t>sisteminin</a:t>
            </a:r>
            <a:r>
              <a:rPr lang="en-US" sz="2000" dirty="0" smtClean="0"/>
              <a:t> </a:t>
            </a:r>
            <a:r>
              <a:rPr lang="en-US" sz="2000" dirty="0" err="1" smtClean="0"/>
              <a:t>adı</a:t>
            </a:r>
            <a:r>
              <a:rPr lang="en-US" sz="2000" dirty="0" smtClean="0"/>
              <a:t> “</a:t>
            </a:r>
            <a:r>
              <a:rPr lang="en-US" sz="2000" dirty="0" err="1" smtClean="0"/>
              <a:t>Pardus”tur</a:t>
            </a:r>
            <a:r>
              <a:rPr lang="en-US" sz="2000" dirty="0" smtClean="0"/>
              <a:t>.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err="1" smtClean="0"/>
              <a:t>Kaynak</a:t>
            </a:r>
            <a:r>
              <a:rPr lang="en-US" sz="1200" dirty="0" smtClean="0"/>
              <a:t>: https://</a:t>
            </a:r>
            <a:r>
              <a:rPr lang="en-US" sz="1200" dirty="0" err="1" smtClean="0"/>
              <a:t>tr.wikipedia.org</a:t>
            </a:r>
            <a:r>
              <a:rPr lang="en-US" sz="1200" dirty="0" smtClean="0"/>
              <a:t>/wiki/%C4%B0%C5%9Fletim_sistemi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245" y="2138458"/>
            <a:ext cx="3494083" cy="2616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276" y="4001294"/>
            <a:ext cx="4811712" cy="171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Cep </a:t>
            </a:r>
            <a:r>
              <a:rPr lang="en-US" b="1" dirty="0" err="1" smtClean="0"/>
              <a:t>telefonlarındaki</a:t>
            </a:r>
            <a:r>
              <a:rPr lang="en-US" b="1" dirty="0" smtClean="0"/>
              <a:t> </a:t>
            </a:r>
            <a:r>
              <a:rPr lang="en-US" b="1" dirty="0" err="1" smtClean="0"/>
              <a:t>işletim</a:t>
            </a:r>
            <a:r>
              <a:rPr lang="en-US" b="1" dirty="0" smtClean="0"/>
              <a:t> </a:t>
            </a:r>
            <a:r>
              <a:rPr lang="en-US" b="1" dirty="0" err="1" smtClean="0"/>
              <a:t>sistemi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Samsung ---- (</a:t>
            </a:r>
            <a:r>
              <a:rPr lang="en-US" dirty="0" err="1" smtClean="0"/>
              <a:t>yeni</a:t>
            </a:r>
            <a:r>
              <a:rPr lang="en-US" dirty="0" smtClean="0"/>
              <a:t> </a:t>
            </a:r>
            <a:r>
              <a:rPr lang="en-US" dirty="0" err="1" smtClean="0"/>
              <a:t>işletim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r>
              <a:rPr lang="en-US" dirty="0" smtClean="0"/>
              <a:t> ”</a:t>
            </a:r>
            <a:r>
              <a:rPr lang="en-US" dirty="0" err="1" smtClean="0"/>
              <a:t>Tizen</a:t>
            </a:r>
            <a:r>
              <a:rPr lang="en-US" dirty="0" smtClean="0"/>
              <a:t>”)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464" y="1740694"/>
            <a:ext cx="2540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Cep </a:t>
            </a:r>
            <a:r>
              <a:rPr lang="en-US" b="1" dirty="0" err="1" smtClean="0"/>
              <a:t>telefonlarındaki</a:t>
            </a:r>
            <a:r>
              <a:rPr lang="en-US" b="1" dirty="0" smtClean="0"/>
              <a:t> </a:t>
            </a:r>
            <a:r>
              <a:rPr lang="en-US" b="1" dirty="0" err="1" smtClean="0"/>
              <a:t>işletim</a:t>
            </a:r>
            <a:r>
              <a:rPr lang="en-US" b="1" dirty="0" smtClean="0"/>
              <a:t> </a:t>
            </a:r>
            <a:r>
              <a:rPr lang="en-US" b="1" dirty="0" err="1" smtClean="0"/>
              <a:t>sistemi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t="11841" r="6746" b="12507"/>
          <a:stretch/>
        </p:blipFill>
        <p:spPr>
          <a:xfrm>
            <a:off x="182880" y="1562672"/>
            <a:ext cx="6163056" cy="47006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868" y="2139696"/>
            <a:ext cx="22860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4118" y="4874704"/>
            <a:ext cx="265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1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Yazılım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24" y="1825625"/>
            <a:ext cx="4264152" cy="4351338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 err="1" smtClean="0"/>
              <a:t>Programlama</a:t>
            </a:r>
            <a:r>
              <a:rPr lang="en-US" dirty="0" smtClean="0"/>
              <a:t> Dili:</a:t>
            </a:r>
          </a:p>
          <a:p>
            <a:pPr marL="0" indent="0">
              <a:buNone/>
            </a:pPr>
            <a:r>
              <a:rPr lang="en-US" dirty="0" err="1"/>
              <a:t>Y</a:t>
            </a:r>
            <a:r>
              <a:rPr lang="en-US" dirty="0" err="1" smtClean="0"/>
              <a:t>azılımcının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 </a:t>
            </a:r>
            <a:r>
              <a:rPr lang="en-US" dirty="0" err="1" smtClean="0"/>
              <a:t>algoritmayı</a:t>
            </a:r>
            <a:r>
              <a:rPr lang="en-US" dirty="0" smtClean="0"/>
              <a:t> </a:t>
            </a:r>
            <a:r>
              <a:rPr lang="en-US" dirty="0" err="1" smtClean="0"/>
              <a:t>ifade</a:t>
            </a:r>
            <a:r>
              <a:rPr lang="en-US" dirty="0" smtClean="0"/>
              <a:t> </a:t>
            </a:r>
            <a:r>
              <a:rPr lang="en-US" dirty="0" err="1" smtClean="0"/>
              <a:t>etmek</a:t>
            </a:r>
            <a:r>
              <a:rPr lang="en-US" dirty="0" smtClean="0"/>
              <a:t> </a:t>
            </a:r>
            <a:r>
              <a:rPr lang="en-US" dirty="0" err="1" smtClean="0"/>
              <a:t>amacıyla</a:t>
            </a:r>
            <a:r>
              <a:rPr lang="en-US" dirty="0" smtClean="0"/>
              <a:t>, </a:t>
            </a:r>
            <a:r>
              <a:rPr lang="en-US" dirty="0" err="1" smtClean="0"/>
              <a:t>bir</a:t>
            </a:r>
            <a:r>
              <a:rPr lang="en-US" dirty="0" smtClean="0"/>
              <a:t> </a:t>
            </a:r>
            <a:r>
              <a:rPr lang="en-US" dirty="0" err="1" smtClean="0"/>
              <a:t>bilgisayara</a:t>
            </a:r>
            <a:r>
              <a:rPr lang="en-US" dirty="0" smtClean="0"/>
              <a:t> ne </a:t>
            </a:r>
            <a:r>
              <a:rPr lang="en-US" dirty="0" err="1" smtClean="0"/>
              <a:t>yapmasını</a:t>
            </a:r>
            <a:r>
              <a:rPr lang="en-US" dirty="0" smtClean="0"/>
              <a:t> </a:t>
            </a:r>
            <a:r>
              <a:rPr lang="en-US" dirty="0" err="1" smtClean="0"/>
              <a:t>istediğini</a:t>
            </a:r>
            <a:r>
              <a:rPr lang="en-US" dirty="0" smtClean="0"/>
              <a:t> </a:t>
            </a:r>
            <a:r>
              <a:rPr lang="en-US" dirty="0" err="1" smtClean="0"/>
              <a:t>anlatmasının</a:t>
            </a:r>
            <a:r>
              <a:rPr lang="en-US" dirty="0" smtClean="0"/>
              <a:t> </a:t>
            </a:r>
            <a:r>
              <a:rPr lang="en-US" dirty="0" err="1" smtClean="0"/>
              <a:t>tektipleştirilmiş</a:t>
            </a:r>
            <a:r>
              <a:rPr lang="en-US" dirty="0" smtClean="0"/>
              <a:t> </a:t>
            </a:r>
            <a:r>
              <a:rPr lang="en-US" dirty="0" err="1" smtClean="0"/>
              <a:t>yoludur</a:t>
            </a:r>
            <a:r>
              <a:rPr lang="en-US" dirty="0" smtClean="0"/>
              <a:t>. </a:t>
            </a:r>
            <a:r>
              <a:rPr lang="en-US" dirty="0" err="1" smtClean="0"/>
              <a:t>Şu</a:t>
            </a:r>
            <a:r>
              <a:rPr lang="en-US" dirty="0" smtClean="0"/>
              <a:t> </a:t>
            </a:r>
            <a:r>
              <a:rPr lang="en-US" dirty="0" err="1" smtClean="0"/>
              <a:t>ana</a:t>
            </a:r>
            <a:r>
              <a:rPr lang="en-US" dirty="0" smtClean="0"/>
              <a:t> </a:t>
            </a:r>
            <a:r>
              <a:rPr lang="en-US" dirty="0" err="1" smtClean="0"/>
              <a:t>kadar</a:t>
            </a:r>
            <a:r>
              <a:rPr lang="en-US" dirty="0" smtClean="0"/>
              <a:t> 150’den </a:t>
            </a:r>
            <a:r>
              <a:rPr lang="en-US" dirty="0" err="1" smtClean="0"/>
              <a:t>fazla</a:t>
            </a:r>
            <a:r>
              <a:rPr lang="en-US" dirty="0" smtClean="0"/>
              <a:t> </a:t>
            </a:r>
            <a:r>
              <a:rPr lang="en-US" dirty="0" err="1" smtClean="0"/>
              <a:t>programlama</a:t>
            </a:r>
            <a:r>
              <a:rPr lang="en-US" dirty="0" smtClean="0"/>
              <a:t> </a:t>
            </a:r>
            <a:r>
              <a:rPr lang="en-US" dirty="0" err="1" smtClean="0"/>
              <a:t>dili</a:t>
            </a:r>
            <a:r>
              <a:rPr lang="en-US" dirty="0" smtClean="0"/>
              <a:t> </a:t>
            </a:r>
            <a:r>
              <a:rPr lang="en-US" dirty="0" err="1" smtClean="0"/>
              <a:t>yapılmıştır</a:t>
            </a:r>
            <a:r>
              <a:rPr lang="en-US" dirty="0" smtClean="0"/>
              <a:t>. Pascal, Basic, C, C#, C++, Java, JavaScript, Cobol, Perl, PHP, Python, Ada, Fortran, Delphi </a:t>
            </a:r>
            <a:r>
              <a:rPr lang="en-US" dirty="0" err="1" smtClean="0"/>
              <a:t>ve</a:t>
            </a:r>
            <a:r>
              <a:rPr lang="en-US" dirty="0" smtClean="0"/>
              <a:t> Swift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tr.wikipedia.org</a:t>
            </a:r>
            <a:r>
              <a:rPr lang="en-US" dirty="0" smtClean="0"/>
              <a:t>/wiki/</a:t>
            </a:r>
            <a:r>
              <a:rPr lang="en-US" dirty="0" err="1" smtClean="0"/>
              <a:t>Programlama_dili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938" y="1152143"/>
            <a:ext cx="6468838" cy="50248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280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Yazılım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24" y="1825625"/>
            <a:ext cx="8986012" cy="4351338"/>
          </a:xfrm>
        </p:spPr>
        <p:txBody>
          <a:bodyPr>
            <a:normAutofit/>
          </a:bodyPr>
          <a:lstStyle/>
          <a:p>
            <a:r>
              <a:rPr lang="en-US" u="sng" dirty="0" err="1" smtClean="0"/>
              <a:t>Paket</a:t>
            </a:r>
            <a:r>
              <a:rPr lang="en-US" u="sng" dirty="0" smtClean="0"/>
              <a:t> </a:t>
            </a:r>
            <a:r>
              <a:rPr lang="en-US" u="sng" dirty="0" err="1" smtClean="0"/>
              <a:t>programlar</a:t>
            </a:r>
            <a:r>
              <a:rPr lang="en-US" u="sng" dirty="0" smtClean="0"/>
              <a:t> (Word, Excel, PPT </a:t>
            </a:r>
            <a:r>
              <a:rPr lang="en-US" u="sng" dirty="0" err="1" smtClean="0"/>
              <a:t>gibi</a:t>
            </a:r>
            <a:r>
              <a:rPr lang="en-US" u="sng" dirty="0" smtClean="0"/>
              <a:t>)</a:t>
            </a:r>
          </a:p>
          <a:p>
            <a:r>
              <a:rPr lang="en-US" u="sng" dirty="0" err="1" smtClean="0"/>
              <a:t>Virüs</a:t>
            </a:r>
            <a:r>
              <a:rPr lang="en-US" u="sng" dirty="0" smtClean="0"/>
              <a:t>, firewall </a:t>
            </a:r>
          </a:p>
          <a:p>
            <a:r>
              <a:rPr lang="en-US" u="sng" dirty="0" smtClean="0"/>
              <a:t>Driver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20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Donan</a:t>
            </a:r>
            <a:r>
              <a:rPr lang="tr-TR" b="1" smtClean="0"/>
              <a:t>ım Nedir?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08413" y="1905001"/>
            <a:ext cx="5999162" cy="4221163"/>
          </a:xfrm>
        </p:spPr>
        <p:txBody>
          <a:bodyPr/>
          <a:lstStyle/>
          <a:p>
            <a:pPr eaLnBrk="1" hangingPunct="1"/>
            <a:r>
              <a:rPr lang="en-AU" sz="2400"/>
              <a:t>Bir bilgisayar sisteminde bulunan fiziksel ayg</a:t>
            </a:r>
            <a:r>
              <a:rPr lang="tr-TR" sz="2400"/>
              <a:t>ı</a:t>
            </a:r>
            <a:r>
              <a:rPr lang="en-AU" sz="2400"/>
              <a:t>tların tümüne verilen ad. </a:t>
            </a:r>
          </a:p>
        </p:txBody>
      </p:sp>
      <p:pic>
        <p:nvPicPr>
          <p:cNvPr id="9220" name="Picture 16" descr="j01964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26000" y="3811588"/>
            <a:ext cx="1316038" cy="1689100"/>
          </a:xfrm>
          <a:noFill/>
        </p:spPr>
      </p:pic>
      <p:pic>
        <p:nvPicPr>
          <p:cNvPr id="9221" name="Picture 19" descr="MCj0345747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939" y="4938714"/>
            <a:ext cx="17287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1" descr="MCj0250306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3700" y="2997201"/>
            <a:ext cx="295275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4" descr="MCj0404051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5550" y="3500438"/>
            <a:ext cx="18415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01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4142</TotalTime>
  <Words>619</Words>
  <Application>Microsoft Macintosh PowerPoint</Application>
  <PresentationFormat>Widescreen</PresentationFormat>
  <Paragraphs>189</Paragraphs>
  <Slides>38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Calibri</vt:lpstr>
      <vt:lpstr>Calibri Light</vt:lpstr>
      <vt:lpstr>open_sansregular</vt:lpstr>
      <vt:lpstr>Wingdings</vt:lpstr>
      <vt:lpstr>Arial</vt:lpstr>
      <vt:lpstr>Office Theme</vt:lpstr>
      <vt:lpstr>Bilgisayar I Dersi</vt:lpstr>
      <vt:lpstr>PowerPoint Presentation</vt:lpstr>
      <vt:lpstr>Yazılım</vt:lpstr>
      <vt:lpstr>PowerPoint Presentation</vt:lpstr>
      <vt:lpstr>Cep telefonlarındaki işletim sistemi</vt:lpstr>
      <vt:lpstr>Cep telefonlarındaki işletim sistemi</vt:lpstr>
      <vt:lpstr>Yazılım</vt:lpstr>
      <vt:lpstr>Yazılım</vt:lpstr>
      <vt:lpstr>Donanım Nedir?</vt:lpstr>
      <vt:lpstr>Donanım Aygıtları </vt:lpstr>
      <vt:lpstr>Giriş Aygıtları</vt:lpstr>
      <vt:lpstr>Çıkış Aygıtları</vt:lpstr>
      <vt:lpstr>Klavye</vt:lpstr>
      <vt:lpstr>MONİTÖRLER</vt:lpstr>
      <vt:lpstr>Yazıcı Türleri</vt:lpstr>
      <vt:lpstr>Yazıcı Türleri</vt:lpstr>
      <vt:lpstr>Yazıcı Türleri</vt:lpstr>
      <vt:lpstr>Veri Depolama Aygıtları</vt:lpstr>
      <vt:lpstr>Sabit Disk (Hard Disk)</vt:lpstr>
      <vt:lpstr>Sabit Disk (Hard Disk)</vt:lpstr>
      <vt:lpstr>Merkezi İşlemci (C.P.U.- M.İ.B.) </vt:lpstr>
      <vt:lpstr>ANAKART</vt:lpstr>
      <vt:lpstr>Bellek </vt:lpstr>
      <vt:lpstr>SES KARTI</vt:lpstr>
      <vt:lpstr>EKRAN KARTI</vt:lpstr>
      <vt:lpstr>MODEM</vt:lpstr>
      <vt:lpstr>ETHERNET KARTI</vt:lpstr>
      <vt:lpstr>Veri Saklama Birimleri</vt:lpstr>
      <vt:lpstr>Veri Aktarım Birimleri</vt:lpstr>
      <vt:lpstr>Taşınabilir belleklerin (ort) kapasitesi ve fiyatları</vt:lpstr>
      <vt:lpstr>PowerPoint Presentation</vt:lpstr>
      <vt:lpstr>PowerPoint Presentation</vt:lpstr>
      <vt:lpstr>PowerPoint Presentation</vt:lpstr>
      <vt:lpstr>PowerPoint Presentation</vt:lpstr>
      <vt:lpstr>İşlemci (CPU) </vt:lpstr>
      <vt:lpstr>HD (Hard Disk, Sabit Disk)</vt:lpstr>
      <vt:lpstr>Bellek (RAM)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</cp:lastModifiedBy>
  <cp:revision>83</cp:revision>
  <dcterms:created xsi:type="dcterms:W3CDTF">2017-09-22T10:38:30Z</dcterms:created>
  <dcterms:modified xsi:type="dcterms:W3CDTF">2017-12-14T12:34:33Z</dcterms:modified>
</cp:coreProperties>
</file>