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FF2F3-90CC-43BD-A805-DF40153DB43D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41E85-5344-4A03-BB8C-772ABBE68A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80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9715FB7-5444-485E-9B13-D234FD448482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28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227B30-D132-4D43-BF9D-4D3AAD6B4ED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366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FB6EA0-20DD-4CFE-BBA8-A150C6F7B0D0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7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31204CF0-0A6C-4785-AB32-DBD8ABDF00D6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57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EA6B7-F77B-42B5-BD9E-78FC7D281D08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63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2E5BF13-1228-4074-822F-8D1DE72B456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04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FDCA0EB-FB05-44FC-BB5A-171370BE7E2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906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52B615-F13F-4810-BF92-279A4598F469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8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DF01D2-7670-43D3-B61C-9C650E2D5A94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01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16FFCF-2770-4E59-AEEE-CDA1C615DB62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46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BEF6F63-7EBA-4986-8DC0-9B61FCD2BBB8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30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C151163-B707-4EED-9BCB-5AB1C3B4BED6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781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AE5B7F3-AADF-441E-B883-B9DC70CFD18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58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9F54D1B-E5DF-4AEF-8AB8-E13C26A5E3F8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8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849117" y="2539365"/>
            <a:ext cx="34480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FFFFFF"/>
                </a:solidFill>
                <a:latin typeface="Arial"/>
                <a:cs typeface="Arial"/>
              </a:rPr>
              <a:t>Ağ</a:t>
            </a:r>
            <a:r>
              <a:rPr sz="4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dirty="0">
                <a:solidFill>
                  <a:srgbClr val="FFFFFF"/>
                </a:solidFill>
                <a:latin typeface="Arial"/>
                <a:cs typeface="Arial"/>
              </a:rPr>
              <a:t>Temelleri</a:t>
            </a:r>
            <a:endParaRPr sz="4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01517" y="3755212"/>
            <a:ext cx="35236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UTP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Kablo</a:t>
            </a:r>
            <a:r>
              <a:rPr sz="32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Yapımı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accent1"/>
                </a:solidFill>
                <a:latin typeface="Arial"/>
                <a:cs typeface="Arial"/>
              </a:rPr>
              <a:t>6.Hafta</a:t>
            </a:r>
            <a:endParaRPr sz="200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UTP Kablo Yapımı</a:t>
            </a:r>
            <a:endParaRPr lang="tr-TR" dirty="0"/>
          </a:p>
        </p:txBody>
      </p:sp>
      <p:sp>
        <p:nvSpPr>
          <p:cNvPr id="11" name="Alt Başlık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61619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İletkenler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konnektörde,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ayrı ayrı kanallarda  bulunacakları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kılıfının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konnektöre  en az 6 mm gireceği şekilde</a:t>
            </a:r>
            <a:r>
              <a:rPr sz="2800" spc="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ayarlanmalıdır.</a:t>
            </a:r>
            <a:endParaRPr sz="2800">
              <a:latin typeface="Arial"/>
              <a:cs typeface="Arial"/>
            </a:endParaRPr>
          </a:p>
          <a:p>
            <a:pPr marL="355600" marR="83693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Konnektörün sabitleyici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anahtarı aşağıya  yönlendirilmelidir.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52671" y="3429000"/>
            <a:ext cx="3383279" cy="2542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55609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İletkenler konnektöre sonuna kadar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sokulmalıdır.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Konnektörün uç kısmında bulunan bıçakların  iletkenlerle temas sağlayabilmesi için kablo  konnektöre iyice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oturtulmalıdır.</a:t>
            </a:r>
            <a:endParaRPr sz="2800">
              <a:latin typeface="Arial"/>
              <a:cs typeface="Arial"/>
            </a:endParaRPr>
          </a:p>
          <a:p>
            <a:pPr marL="355600" marR="1447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 saydam plastikten üretildiğinden  dolayı iletkenlerin durumu görsel olarak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kontrol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edilebilir. Bu aşamadan sonra yapılan hatanın  geri dönüşü olmayacağı için iletkenler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iyi kontrol  edilmelidir.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  <p:sp>
        <p:nvSpPr>
          <p:cNvPr id="10" name="object 10"/>
          <p:cNvSpPr/>
          <p:nvPr/>
        </p:nvSpPr>
        <p:spPr>
          <a:xfrm>
            <a:off x="1908048" y="1850135"/>
            <a:ext cx="5210556" cy="3913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34020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Bükümlü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çiftleri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konnektörün bıçaklarıyla  bağlamak için RJ-45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pensesi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kullanılır. Bu işlem  ile konnektörün bıçakları konnektörün içine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girer,  iletkenlerin kılıflarını keserler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kablonun telleri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arasına girerek elektrik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kontağını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sağlarlar.</a:t>
            </a:r>
            <a:endParaRPr sz="2800">
              <a:latin typeface="Arial"/>
              <a:cs typeface="Arial"/>
            </a:endParaRPr>
          </a:p>
          <a:p>
            <a:pPr marL="355600" marR="69850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RJ-45 pensesi sayesinde konnektör kabloya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çıkmayacak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şekilde monte edilmiş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  <p:sp>
        <p:nvSpPr>
          <p:cNvPr id="10" name="object 10"/>
          <p:cNvSpPr/>
          <p:nvPr/>
        </p:nvSpPr>
        <p:spPr>
          <a:xfrm>
            <a:off x="1979676" y="1819655"/>
            <a:ext cx="5210556" cy="3913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5949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Konnektörün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yalıtkan kapağı</a:t>
            </a:r>
            <a:r>
              <a:rPr sz="28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takılır.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47544" y="2348483"/>
            <a:ext cx="4285487" cy="3220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4989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konnektöre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takılma</a:t>
            </a:r>
            <a:r>
              <a:rPr sz="28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işlemi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tamamlanmış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Burada emin olmak için kablo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 küçük bir kuvvetle zıt yönlere  doğru çekilerek montajın sağlamlığı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kontrol  edilir.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48228" y="3357371"/>
            <a:ext cx="3456431" cy="2595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54975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Son olarak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üretilen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her iki ucu 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  test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cihazları aracılığıyla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test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edilir.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72311" y="2467355"/>
            <a:ext cx="3742944" cy="2813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17180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2293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 hazırlandıktan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sonra çalıştığını test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etmek için değişik markaların ürettiği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test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cihazları kullanılabilir.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Kabloların uçlarına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takılan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iki parça halindeki bu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test cihazları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test işlemini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oldukça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kolaylaştırmaktadır.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75232" y="4436364"/>
            <a:ext cx="2382012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15255" y="4122420"/>
            <a:ext cx="2857500" cy="2066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Çapraz kablo</a:t>
            </a:r>
            <a:r>
              <a:rPr spc="-100" dirty="0"/>
              <a:t> </a:t>
            </a:r>
            <a:r>
              <a:rPr dirty="0"/>
              <a:t>yapımı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  <p:sp>
        <p:nvSpPr>
          <p:cNvPr id="10" name="object 10"/>
          <p:cNvSpPr/>
          <p:nvPr/>
        </p:nvSpPr>
        <p:spPr>
          <a:xfrm>
            <a:off x="1802892" y="2005583"/>
            <a:ext cx="5537200" cy="375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28715" y="1839467"/>
            <a:ext cx="2648712" cy="207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dirty="0" smtClean="0"/>
              <a:t>A.Ü. NMYO</a:t>
            </a:r>
            <a:endParaRPr spc="-10" dirty="0"/>
          </a:p>
        </p:txBody>
      </p:sp>
      <p:sp>
        <p:nvSpPr>
          <p:cNvPr id="11" name="object 11"/>
          <p:cNvSpPr txBox="1"/>
          <p:nvPr/>
        </p:nvSpPr>
        <p:spPr>
          <a:xfrm>
            <a:off x="298500" y="1291234"/>
            <a:ext cx="5321935" cy="48856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Gerekli olan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malzemeler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  <a:tabLst>
                <a:tab pos="855344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RJ-45 konnektörü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(Cat5),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  <a:tabLst>
                <a:tab pos="855344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RJ-45 yalıtkan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kapağı,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  <a:tabLst>
                <a:tab pos="855344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Cat 5e Kablo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,</a:t>
            </a:r>
            <a:endParaRPr sz="2800">
              <a:latin typeface="Arial"/>
              <a:cs typeface="Arial"/>
            </a:endParaRPr>
          </a:p>
          <a:p>
            <a:pPr marL="756285" marR="220979" indent="-287020">
              <a:lnSpc>
                <a:spcPct val="100000"/>
              </a:lnSpc>
              <a:spcBef>
                <a:spcPts val="675"/>
              </a:spcBef>
              <a:tabLst>
                <a:tab pos="855344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RJ-45, RJ-12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konnektörleri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kullanılan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sıkıştırma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pensesi,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0"/>
              </a:spcBef>
              <a:tabLst>
                <a:tab pos="855344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Bükümlü çiftlerin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temizlenmeleri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r>
              <a:rPr sz="28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kesilmeleri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alet.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048755" y="1086611"/>
            <a:ext cx="1511807" cy="9936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631179" y="3741420"/>
            <a:ext cx="2674620" cy="11948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49136" y="4867452"/>
            <a:ext cx="1374265" cy="14374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Slayt Numarası Yer Tutucusu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68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  <p:sp>
        <p:nvSpPr>
          <p:cNvPr id="10" name="object 10"/>
          <p:cNvSpPr/>
          <p:nvPr/>
        </p:nvSpPr>
        <p:spPr>
          <a:xfrm>
            <a:off x="2051304" y="1988820"/>
            <a:ext cx="4287012" cy="3220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89267" y="1137600"/>
            <a:ext cx="7769225" cy="20758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Önce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hazırlanacak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 kesilir ve</a:t>
            </a:r>
            <a:r>
              <a:rPr sz="32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ucuna  yalıtkan kapak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takılır.</a:t>
            </a:r>
            <a:endParaRPr sz="3200" dirty="0">
              <a:latin typeface="Arial"/>
              <a:cs typeface="Arial"/>
            </a:endParaRPr>
          </a:p>
          <a:p>
            <a:pPr marL="355600" marR="9067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Kapaklar, kablonun eğilip bükülmesi  esnasında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zarar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görmesini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engeller.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657600" y="3346282"/>
            <a:ext cx="3959352" cy="2974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9081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İzolasyonun 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dış katını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çıkarmak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 gerekli olan aletle kablonun üst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katı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halka 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kesilir ve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84120" y="2997707"/>
            <a:ext cx="4285487" cy="3218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134657"/>
            <a:ext cx="7957184" cy="2087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59105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Kablonun konnektöre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sokulabilmesi için bükümlü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çiftler</a:t>
            </a:r>
            <a:r>
              <a:rPr sz="26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çözülmelidir.</a:t>
            </a:r>
            <a:endParaRPr sz="26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Çiftler,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kablonun 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kılıfının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kenarına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çözülürler.  Çiftlerin bir sıra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olarak yerleştirilmesi gerekmektedir.  Bunun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kablo, yassı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biçimli</a:t>
            </a:r>
            <a:r>
              <a:rPr sz="26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yapılır.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38560" y="3343831"/>
            <a:ext cx="3986784" cy="2994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863205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1272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Çiftler, paralel olarak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yerleştirilen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iletkenlerden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yassı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katın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oluşturulacağı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şekilde  koyulmalıdır.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sıkma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pensesi ile kablonun kılıfının  kenarından iletkenlerinin aşağı yukarı 14 mm'lik  parçası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kesilir.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86200" y="3733800"/>
            <a:ext cx="3383279" cy="2542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7743825" cy="2404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İletkenler, seçilen standarda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(T568A veya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T568B)  uygun olarak renk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sırasına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koyulur. Bu sıralamada  yaygın olan standart EIA/TIA-T568B (soldan sağa:  turuncu-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beyaz,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turuncu, yeşil-beyaz, mavi,  mavibeyaz, yeşil, kahverengi-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beyaz,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kahverengi)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standardıdır.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07891" y="3585971"/>
            <a:ext cx="3311652" cy="2488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935">
              <a:lnSpc>
                <a:spcPct val="100000"/>
              </a:lnSpc>
              <a:spcBef>
                <a:spcPts val="100"/>
              </a:spcBef>
            </a:pPr>
            <a:r>
              <a:rPr dirty="0"/>
              <a:t>İşlem</a:t>
            </a:r>
            <a:r>
              <a:rPr spc="-80" dirty="0"/>
              <a:t> </a:t>
            </a:r>
            <a:r>
              <a:rPr spc="-5" dirty="0"/>
              <a:t>Basamakları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  <p:sp>
        <p:nvSpPr>
          <p:cNvPr id="10" name="object 10"/>
          <p:cNvSpPr/>
          <p:nvPr/>
        </p:nvSpPr>
        <p:spPr>
          <a:xfrm>
            <a:off x="1219200" y="1447800"/>
            <a:ext cx="6349999" cy="4076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19</TotalTime>
  <Words>474</Words>
  <Application>Microsoft Office PowerPoint</Application>
  <PresentationFormat>Ekran Gösterisi (4:3)</PresentationFormat>
  <Paragraphs>92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Wingdings 2</vt:lpstr>
      <vt:lpstr>NMYO</vt:lpstr>
      <vt:lpstr>UTP Kablo Yapımı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İşlem Basamakları</vt:lpstr>
      <vt:lpstr>Çapraz kablo yapımı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3</cp:revision>
  <dcterms:created xsi:type="dcterms:W3CDTF">2019-02-08T09:25:09Z</dcterms:created>
  <dcterms:modified xsi:type="dcterms:W3CDTF">2020-01-29T10:27:48Z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