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2" r:id="rId5"/>
    <p:sldId id="263" r:id="rId6"/>
    <p:sldId id="258" r:id="rId7"/>
    <p:sldId id="259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84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28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25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72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46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56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74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15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96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B0F4-9CAB-4271-92D4-B95EFA718A12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6E580-210E-482B-B184-7F0750EA0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56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gip.gov.tr/" TargetMode="External"/><Relationship Id="rId5" Type="http://schemas.openxmlformats.org/officeDocument/2006/relationships/hyperlink" Target="https://www.kitapyurdu.com/yayinevi/detay-yayincilik/1013.html" TargetMode="External"/><Relationship Id="rId4" Type="http://schemas.openxmlformats.org/officeDocument/2006/relationships/hyperlink" Target="https://www.kitapyurdu.com/yazar/yrd-doc-dr-aybuke-ceyhun-sezgin/19883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74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Ferah bir ortam olması açısından mutfak tavanı yüksek tercih edilmelidir. Bu hem çalışanlar için hem de mutfakta meydana gelen koku, is, duman gibi faktörlerin verimli çalışmayı etkilememesi için tercih edilmelidir.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062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Tavan yüksekliğinde aynı zamanda mutfakta kullanılan araç gereçlerin büyüklüğü göz önüne alınmalıdır. </a:t>
            </a:r>
          </a:p>
          <a:p>
            <a:r>
              <a:rPr lang="tr-TR" dirty="0"/>
              <a:t>Zemin pürüzsüz olmalıdır.</a:t>
            </a:r>
          </a:p>
          <a:p>
            <a:r>
              <a:rPr lang="tr-TR" dirty="0"/>
              <a:t>Mutfak duvarları su geçirmemelidir.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662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Mutfakta çalışan kişilerin iş verimi ve dikkatinin dağılmaması için mutfak tavanının basık olmaması gerekmektedir. Bu durum kişilerde bıkkınlık hissi yaratabilir. </a:t>
            </a:r>
          </a:p>
          <a:p>
            <a:r>
              <a:rPr lang="tr-TR" dirty="0" smtClean="0"/>
              <a:t>Mutfakta kullanılan yapı malzemelerinin tümünün kolay temizlenebilir, </a:t>
            </a:r>
            <a:r>
              <a:rPr lang="tr-TR" dirty="0"/>
              <a:t>r</a:t>
            </a:r>
            <a:r>
              <a:rPr lang="tr-TR" dirty="0" smtClean="0"/>
              <a:t>utubetten etkilenmeyen, haşere oluşumuna imkan vermeyen, kir biriktirmeyecek malzemelerden oluşması önemlidir.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873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Mutfak zemini kolay temizlenebilir olmalıdır. </a:t>
            </a:r>
          </a:p>
          <a:p>
            <a:r>
              <a:rPr lang="tr-TR" dirty="0"/>
              <a:t>Zemin yüzeyinin eşit olmasına dikkat edilmelidir. </a:t>
            </a:r>
          </a:p>
          <a:p>
            <a:r>
              <a:rPr lang="tr-TR" dirty="0"/>
              <a:t>Zemin kaygan olmamalıdır.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631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Mutfak zemini kolay deformasyona uğrayacak malzemeden oluşmamalıdır. </a:t>
            </a:r>
          </a:p>
          <a:p>
            <a:r>
              <a:rPr lang="tr-TR" dirty="0" smtClean="0"/>
              <a:t>Mutfak alanının hiçbir yerine su sızıntısı olmamalıdır.</a:t>
            </a:r>
          </a:p>
          <a:p>
            <a:r>
              <a:rPr lang="tr-TR" dirty="0" smtClean="0"/>
              <a:t>Cam yüzeyler sağlam bir şekilde monte edilmelidir.</a:t>
            </a:r>
          </a:p>
          <a:p>
            <a:r>
              <a:rPr lang="tr-TR" dirty="0"/>
              <a:t>Servis alanı </a:t>
            </a:r>
            <a:r>
              <a:rPr lang="tr-TR" dirty="0" smtClean="0"/>
              <a:t>ve mutfak </a:t>
            </a:r>
            <a:r>
              <a:rPr lang="tr-TR" dirty="0"/>
              <a:t>arasındaki geçiş yolları </a:t>
            </a:r>
            <a:r>
              <a:rPr lang="tr-TR" dirty="0" smtClean="0"/>
              <a:t>iyi dizayn edilmelidir, çalışanların </a:t>
            </a:r>
            <a:r>
              <a:rPr lang="tr-TR" dirty="0"/>
              <a:t>kapılara ya da diğer </a:t>
            </a:r>
            <a:r>
              <a:rPr lang="tr-TR" dirty="0" smtClean="0"/>
              <a:t>çalışanlara </a:t>
            </a:r>
            <a:r>
              <a:rPr lang="tr-TR" dirty="0"/>
              <a:t>çarpma riski oluşturmayacak şekilde iyi </a:t>
            </a:r>
            <a:r>
              <a:rPr lang="tr-TR" dirty="0" smtClean="0"/>
              <a:t>düzenlenmelidir.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782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Hijyen bandını etkin kullanmak gereklidir.</a:t>
            </a:r>
          </a:p>
          <a:p>
            <a:r>
              <a:rPr lang="tr-TR" dirty="0" smtClean="0"/>
              <a:t>Üretim akışının doğru planlanması gerekmektedir.</a:t>
            </a:r>
          </a:p>
          <a:p>
            <a:r>
              <a:rPr lang="tr-TR" dirty="0" smtClean="0"/>
              <a:t>Çapraz bulaşmaya yol açmayacak bir yerleşim planı hazırlamak gerekli. </a:t>
            </a:r>
            <a:endParaRPr lang="tr-TR" dirty="0"/>
          </a:p>
          <a:p>
            <a:r>
              <a:rPr lang="tr-TR" dirty="0" smtClean="0"/>
              <a:t>Giyinme odaları, tuvalet ya da duş alanlarının mutfak alanı içerisinde olmaması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041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Eskişehir</a:t>
            </a:r>
          </a:p>
          <a:p>
            <a:r>
              <a:rPr lang="tr-TR" dirty="0"/>
              <a:t>Gıda Güvenliği ve Gıda Mevzuatı, </a:t>
            </a:r>
            <a:r>
              <a:rPr lang="tr-TR" u="sng" dirty="0" err="1">
                <a:hlinkClick r:id="rId2"/>
              </a:rPr>
              <a:t>Doç.Dr</a:t>
            </a:r>
            <a:r>
              <a:rPr lang="tr-TR" u="sng" dirty="0">
                <a:hlinkClick r:id="rId2"/>
              </a:rPr>
              <a:t>. Nevin </a:t>
            </a:r>
            <a:r>
              <a:rPr lang="tr-TR" u="sng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u="sng" dirty="0">
                <a:hlinkClick r:id="rId3"/>
              </a:rPr>
              <a:t>, Prof. Dr. Nevzat Artık </a:t>
            </a:r>
            <a:r>
              <a:rPr lang="tr-TR" u="sng" dirty="0">
                <a:hlinkClick r:id="rId4"/>
              </a:rPr>
              <a:t>, Yrd. Doç. Dr. </a:t>
            </a:r>
            <a:r>
              <a:rPr lang="tr-TR" u="sng" dirty="0" err="1">
                <a:hlinkClick r:id="rId4"/>
              </a:rPr>
              <a:t>Aybuke</a:t>
            </a:r>
            <a:r>
              <a:rPr lang="tr-TR" u="sng" dirty="0">
                <a:hlinkClick r:id="rId4"/>
              </a:rPr>
              <a:t> Ceyhun Sezgin</a:t>
            </a:r>
            <a:endParaRPr lang="tr-TR" dirty="0"/>
          </a:p>
          <a:p>
            <a:r>
              <a:rPr lang="tr-TR" u="sng" dirty="0">
                <a:hlinkClick r:id="rId5"/>
              </a:rPr>
              <a:t>Detay Yayıncılık</a:t>
            </a:r>
            <a:r>
              <a:rPr lang="tr-TR" dirty="0"/>
              <a:t>, 2019</a:t>
            </a:r>
          </a:p>
          <a:p>
            <a:r>
              <a:rPr lang="tr-TR" dirty="0"/>
              <a:t> Gıda Güvenliğinde Hijyen- </a:t>
            </a:r>
            <a:r>
              <a:rPr lang="tr-TR" dirty="0" err="1"/>
              <a:t>Megep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İşletmelerde Temizlik Ve Dezenfeksiyon- </a:t>
            </a:r>
            <a:r>
              <a:rPr lang="tr-TR" dirty="0" err="1"/>
              <a:t>Megep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tr-TR" u="sng">
                <a:hlinkClick r:id="rId6"/>
              </a:rPr>
              <a:t>www.isgip.gov.tr</a:t>
            </a:r>
            <a:r>
              <a:rPr lang="tr-TR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41751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358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13</cp:revision>
  <dcterms:created xsi:type="dcterms:W3CDTF">2020-04-24T21:56:31Z</dcterms:created>
  <dcterms:modified xsi:type="dcterms:W3CDTF">2020-04-25T16:29:21Z</dcterms:modified>
</cp:coreProperties>
</file>