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2" r:id="rId5"/>
    <p:sldId id="263" r:id="rId6"/>
    <p:sldId id="258" r:id="rId7"/>
    <p:sldId id="259" r:id="rId8"/>
    <p:sldId id="261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B0F4-9CAB-4271-92D4-B95EFA718A1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6E580-210E-482B-B184-7F0750EA04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847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B0F4-9CAB-4271-92D4-B95EFA718A1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6E580-210E-482B-B184-7F0750EA04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288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B0F4-9CAB-4271-92D4-B95EFA718A1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6E580-210E-482B-B184-7F0750EA04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253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B0F4-9CAB-4271-92D4-B95EFA718A1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6E580-210E-482B-B184-7F0750EA04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2722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B0F4-9CAB-4271-92D4-B95EFA718A1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6E580-210E-482B-B184-7F0750EA04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B0F4-9CAB-4271-92D4-B95EFA718A1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6E580-210E-482B-B184-7F0750EA04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1465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B0F4-9CAB-4271-92D4-B95EFA718A1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6E580-210E-482B-B184-7F0750EA04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4566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B0F4-9CAB-4271-92D4-B95EFA718A1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6E580-210E-482B-B184-7F0750EA04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741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B0F4-9CAB-4271-92D4-B95EFA718A1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6E580-210E-482B-B184-7F0750EA04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01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B0F4-9CAB-4271-92D4-B95EFA718A1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6E580-210E-482B-B184-7F0750EA04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5155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B0F4-9CAB-4271-92D4-B95EFA718A1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6E580-210E-482B-B184-7F0750EA04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966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0B0F4-9CAB-4271-92D4-B95EFA718A1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6E580-210E-482B-B184-7F0750EA04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56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itapyurdu.com/yazar/prof-dr-nevzat-artik/198832.html" TargetMode="External"/><Relationship Id="rId2" Type="http://schemas.openxmlformats.org/officeDocument/2006/relationships/hyperlink" Target="https://www.kitapyurdu.com/yazar/docdr-nevin-sanlier/27475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sgip.gov.tr/" TargetMode="External"/><Relationship Id="rId5" Type="http://schemas.openxmlformats.org/officeDocument/2006/relationships/hyperlink" Target="https://www.kitapyurdu.com/yayinevi/detay-yayincilik/1013.html" TargetMode="External"/><Relationship Id="rId4" Type="http://schemas.openxmlformats.org/officeDocument/2006/relationships/hyperlink" Target="https://www.kitapyurdu.com/yazar/yrd-doc-dr-aybuke-ceyhun-sezgin/198833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Yiyecek ve İçecek İşletmelerinde Gıda ve İş Güvenliği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2744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Ferah bir ortam olması açısından mutfak tavanı yüksek tercih edilmelidir. Bu hem çalışanlar için hem de mutfakta meydana gelen koku, is, duman gibi faktörlerin verimli çalışmayı etkilememesi için tercih edilmelidir. 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0625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Tavan yüksekliğinde aynı zamanda mutfakta kullanılan araç gereçlerin büyüklüğü göz önüne alınmalıdır. </a:t>
            </a:r>
          </a:p>
          <a:p>
            <a:r>
              <a:rPr lang="tr-TR" dirty="0"/>
              <a:t>Zemin pürüzsüz olmalıdır.</a:t>
            </a:r>
          </a:p>
          <a:p>
            <a:r>
              <a:rPr lang="tr-TR" dirty="0"/>
              <a:t>Mutfak duvarları su geçirmemelidir.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6620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Mutfakta çalışan kişilerin iş verimi ve dikkatinin dağılmaması için mutfak tavanının basık olmaması gerekmektedir. Bu durum kişilerde bıkkınlık hissi yaratabilir. </a:t>
            </a:r>
          </a:p>
          <a:p>
            <a:r>
              <a:rPr lang="tr-TR" dirty="0" smtClean="0"/>
              <a:t>Mutfakta kullanılan yapı malzemelerinin tümünün kolay temizlenebilir, </a:t>
            </a:r>
            <a:r>
              <a:rPr lang="tr-TR" dirty="0"/>
              <a:t>r</a:t>
            </a:r>
            <a:r>
              <a:rPr lang="tr-TR" dirty="0" smtClean="0"/>
              <a:t>utubetten etkilenmeyen, haşere oluşumuna imkan vermeyen, kir biriktirmeyecek malzemelerden oluşması önemlidir. 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5873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Mutfak zemini kolay temizlenebilir olmalıdır. </a:t>
            </a:r>
          </a:p>
          <a:p>
            <a:r>
              <a:rPr lang="tr-TR" dirty="0"/>
              <a:t>Zemin yüzeyinin eşit olmasına dikkat edilmelidir. </a:t>
            </a:r>
          </a:p>
          <a:p>
            <a:r>
              <a:rPr lang="tr-TR" dirty="0"/>
              <a:t>Zemin kaygan olmamalıdır.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8631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Mutfak zemini kolay deformasyona uğrayacak malzemeden oluşmamalıdır. </a:t>
            </a:r>
          </a:p>
          <a:p>
            <a:r>
              <a:rPr lang="tr-TR" dirty="0" smtClean="0"/>
              <a:t>Mutfak alanının hiçbir yerine su sızıntısı olmamalıdır.</a:t>
            </a:r>
          </a:p>
          <a:p>
            <a:r>
              <a:rPr lang="tr-TR" dirty="0" smtClean="0"/>
              <a:t>Cam yüzeyler sağlam bir şekilde monte edilmelidir.</a:t>
            </a:r>
          </a:p>
          <a:p>
            <a:r>
              <a:rPr lang="tr-TR" dirty="0"/>
              <a:t>Servis alanı </a:t>
            </a:r>
            <a:r>
              <a:rPr lang="tr-TR" dirty="0" smtClean="0"/>
              <a:t>ve mutfak </a:t>
            </a:r>
            <a:r>
              <a:rPr lang="tr-TR" dirty="0"/>
              <a:t>arasındaki geçiş yolları </a:t>
            </a:r>
            <a:r>
              <a:rPr lang="tr-TR" dirty="0" smtClean="0"/>
              <a:t>iyi dizayn edilmelidir, çalışanların </a:t>
            </a:r>
            <a:r>
              <a:rPr lang="tr-TR" dirty="0"/>
              <a:t>kapılara ya da diğer </a:t>
            </a:r>
            <a:r>
              <a:rPr lang="tr-TR" dirty="0" smtClean="0"/>
              <a:t>çalışanlara </a:t>
            </a:r>
            <a:r>
              <a:rPr lang="tr-TR" dirty="0"/>
              <a:t>çarpma riski oluşturmayacak şekilde iyi </a:t>
            </a:r>
            <a:r>
              <a:rPr lang="tr-TR" dirty="0" smtClean="0"/>
              <a:t>düzenlenmelidir.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7829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Hijyen bandını etkin kullanmak gereklidir.</a:t>
            </a:r>
          </a:p>
          <a:p>
            <a:r>
              <a:rPr lang="tr-TR" dirty="0" smtClean="0"/>
              <a:t>Üretim akışının doğru planlanması gerekmektedir.</a:t>
            </a:r>
          </a:p>
          <a:p>
            <a:r>
              <a:rPr lang="tr-TR" dirty="0" smtClean="0"/>
              <a:t>Çapraz bulaşmaya yol açmayacak bir yerleşim planı hazırlamak gerekli. </a:t>
            </a:r>
            <a:endParaRPr lang="tr-TR" dirty="0"/>
          </a:p>
          <a:p>
            <a:r>
              <a:rPr lang="tr-TR" dirty="0" smtClean="0"/>
              <a:t>Giyinme odaları, tuvalet ya da duş alanlarının mutfak alanı içerisinde olmaması gerekmektedir.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0410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err="1"/>
              <a:t>Karaali</a:t>
            </a:r>
            <a:r>
              <a:rPr lang="en-US" dirty="0"/>
              <a:t>, a. (2003). Gıda </a:t>
            </a:r>
            <a:r>
              <a:rPr lang="en-US" dirty="0" err="1"/>
              <a:t>işletmelerinde</a:t>
            </a:r>
            <a:r>
              <a:rPr lang="en-US" dirty="0"/>
              <a:t> </a:t>
            </a:r>
            <a:r>
              <a:rPr lang="en-US" dirty="0" err="1"/>
              <a:t>haccp</a:t>
            </a:r>
            <a:r>
              <a:rPr lang="en-US" dirty="0"/>
              <a:t> </a:t>
            </a:r>
            <a:r>
              <a:rPr lang="en-US" dirty="0" err="1"/>
              <a:t>uygulamaları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denetimi</a:t>
            </a:r>
            <a:r>
              <a:rPr lang="en-US" dirty="0"/>
              <a:t>. Ankara: t. C.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bakanlığı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hizmetleri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müdürlüğü</a:t>
            </a:r>
            <a:r>
              <a:rPr lang="en-US" dirty="0"/>
              <a:t> </a:t>
            </a:r>
            <a:r>
              <a:rPr lang="en-US" dirty="0" err="1"/>
              <a:t>yayını</a:t>
            </a:r>
            <a:endParaRPr lang="tr-TR" dirty="0"/>
          </a:p>
          <a:p>
            <a:r>
              <a:rPr lang="en-US" dirty="0" err="1"/>
              <a:t>Mahmutoğlu</a:t>
            </a:r>
            <a:r>
              <a:rPr lang="en-US" dirty="0"/>
              <a:t>, t. (2010). Gıda </a:t>
            </a:r>
            <a:r>
              <a:rPr lang="en-US" dirty="0" err="1"/>
              <a:t>endüstrisinde</a:t>
            </a:r>
            <a:r>
              <a:rPr lang="en-US" dirty="0"/>
              <a:t> </a:t>
            </a:r>
            <a:r>
              <a:rPr lang="en-US" dirty="0" err="1"/>
              <a:t>güvenli</a:t>
            </a:r>
            <a:r>
              <a:rPr lang="en-US" dirty="0"/>
              <a:t> </a:t>
            </a:r>
            <a:r>
              <a:rPr lang="en-US" dirty="0" err="1"/>
              <a:t>gıda</a:t>
            </a:r>
            <a:r>
              <a:rPr lang="en-US" dirty="0"/>
              <a:t> </a:t>
            </a:r>
            <a:r>
              <a:rPr lang="en-US" dirty="0" err="1"/>
              <a:t>üretmek</a:t>
            </a:r>
            <a:r>
              <a:rPr lang="en-US" dirty="0"/>
              <a:t>. Ankara: </a:t>
            </a:r>
            <a:r>
              <a:rPr lang="en-US" dirty="0" err="1"/>
              <a:t>odtü</a:t>
            </a:r>
            <a:r>
              <a:rPr lang="en-US" dirty="0"/>
              <a:t> </a:t>
            </a:r>
            <a:r>
              <a:rPr lang="en-US" dirty="0" err="1"/>
              <a:t>geliştirme</a:t>
            </a:r>
            <a:r>
              <a:rPr lang="en-US" dirty="0"/>
              <a:t> </a:t>
            </a:r>
            <a:r>
              <a:rPr lang="en-US" dirty="0" err="1"/>
              <a:t>vakfı</a:t>
            </a:r>
            <a:r>
              <a:rPr lang="en-US" dirty="0"/>
              <a:t> </a:t>
            </a:r>
            <a:r>
              <a:rPr lang="en-US" dirty="0" err="1"/>
              <a:t>yayıncılık</a:t>
            </a:r>
            <a:endParaRPr lang="tr-TR" dirty="0"/>
          </a:p>
          <a:p>
            <a:r>
              <a:rPr lang="en-US" dirty="0" err="1"/>
              <a:t>Topal</a:t>
            </a:r>
            <a:r>
              <a:rPr lang="en-US" dirty="0"/>
              <a:t>, ş. (1996). Gıda </a:t>
            </a:r>
            <a:r>
              <a:rPr lang="en-US" dirty="0" err="1"/>
              <a:t>güvenliği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kalite</a:t>
            </a:r>
            <a:r>
              <a:rPr lang="en-US" dirty="0"/>
              <a:t> </a:t>
            </a:r>
            <a:r>
              <a:rPr lang="en-US" dirty="0" err="1"/>
              <a:t>yönetim</a:t>
            </a:r>
            <a:r>
              <a:rPr lang="en-US" dirty="0"/>
              <a:t> </a:t>
            </a:r>
            <a:r>
              <a:rPr lang="en-US" dirty="0" err="1"/>
              <a:t>sistemleri</a:t>
            </a:r>
            <a:r>
              <a:rPr lang="en-US" dirty="0"/>
              <a:t> </a:t>
            </a:r>
            <a:r>
              <a:rPr lang="en-US" dirty="0" err="1"/>
              <a:t>ankara</a:t>
            </a:r>
            <a:r>
              <a:rPr lang="en-US" dirty="0"/>
              <a:t>: </a:t>
            </a:r>
            <a:r>
              <a:rPr lang="en-US" dirty="0" err="1"/>
              <a:t>tübitak</a:t>
            </a:r>
            <a:r>
              <a:rPr lang="en-US" dirty="0"/>
              <a:t> </a:t>
            </a:r>
            <a:r>
              <a:rPr lang="en-US" dirty="0" err="1"/>
              <a:t>yayınları</a:t>
            </a:r>
            <a:endParaRPr lang="tr-TR" dirty="0"/>
          </a:p>
          <a:p>
            <a:r>
              <a:rPr lang="tr-TR" dirty="0" err="1"/>
              <a:t>T.c.</a:t>
            </a:r>
            <a:r>
              <a:rPr lang="tr-TR" dirty="0"/>
              <a:t> Anadolu üniversitesi yayını </a:t>
            </a:r>
            <a:r>
              <a:rPr lang="tr-TR" dirty="0" err="1"/>
              <a:t>no</a:t>
            </a:r>
            <a:r>
              <a:rPr lang="tr-TR" dirty="0"/>
              <a:t>: 3462 </a:t>
            </a:r>
            <a:r>
              <a:rPr lang="tr-TR" dirty="0" err="1"/>
              <a:t>açıköğretim</a:t>
            </a:r>
            <a:r>
              <a:rPr lang="tr-TR" dirty="0"/>
              <a:t> fakültesi yayını </a:t>
            </a:r>
            <a:r>
              <a:rPr lang="tr-TR" dirty="0" err="1"/>
              <a:t>no</a:t>
            </a:r>
            <a:r>
              <a:rPr lang="tr-TR" dirty="0"/>
              <a:t>: 2310</a:t>
            </a:r>
          </a:p>
          <a:p>
            <a:r>
              <a:rPr lang="tr-TR" dirty="0"/>
              <a:t>Besin güvenliği ve hijyen</a:t>
            </a:r>
          </a:p>
          <a:p>
            <a:r>
              <a:rPr lang="tr-TR" dirty="0"/>
              <a:t>Yazarlar </a:t>
            </a:r>
            <a:r>
              <a:rPr lang="tr-TR" dirty="0" err="1"/>
              <a:t>doç.dr</a:t>
            </a:r>
            <a:r>
              <a:rPr lang="tr-TR" dirty="0"/>
              <a:t>. Ali coşkun dalgıç (ünite 1, 8) </a:t>
            </a:r>
            <a:r>
              <a:rPr lang="tr-TR" dirty="0" err="1"/>
              <a:t>doç.dr</a:t>
            </a:r>
            <a:r>
              <a:rPr lang="tr-TR" dirty="0"/>
              <a:t>. Gökalp </a:t>
            </a:r>
            <a:r>
              <a:rPr lang="tr-TR" dirty="0" err="1"/>
              <a:t>işcan</a:t>
            </a:r>
            <a:r>
              <a:rPr lang="tr-TR" dirty="0"/>
              <a:t> (ünite 2) </a:t>
            </a:r>
            <a:r>
              <a:rPr lang="tr-TR" dirty="0" err="1"/>
              <a:t>prof.dr</a:t>
            </a:r>
            <a:r>
              <a:rPr lang="tr-TR" dirty="0"/>
              <a:t>. Fatih demirci (ünite 3) </a:t>
            </a:r>
            <a:r>
              <a:rPr lang="tr-TR" dirty="0" err="1"/>
              <a:t>doç.dr</a:t>
            </a:r>
            <a:r>
              <a:rPr lang="tr-TR" dirty="0"/>
              <a:t>. Mehmet </a:t>
            </a:r>
            <a:r>
              <a:rPr lang="tr-TR" dirty="0" err="1"/>
              <a:t>burçin</a:t>
            </a:r>
            <a:r>
              <a:rPr lang="tr-TR" dirty="0"/>
              <a:t> mutlu (ünite 4) ozan sezgin (ünite 5, 6, 7)</a:t>
            </a:r>
          </a:p>
          <a:p>
            <a:r>
              <a:rPr lang="tr-TR" dirty="0"/>
              <a:t>Editör </a:t>
            </a:r>
            <a:r>
              <a:rPr lang="tr-TR" dirty="0" err="1"/>
              <a:t>prof.dr</a:t>
            </a:r>
            <a:r>
              <a:rPr lang="tr-TR" dirty="0"/>
              <a:t>. Adnan </a:t>
            </a:r>
            <a:r>
              <a:rPr lang="tr-TR" dirty="0" err="1"/>
              <a:t>özcan</a:t>
            </a:r>
            <a:r>
              <a:rPr lang="tr-TR" dirty="0"/>
              <a:t>, 2019, Eskişehir</a:t>
            </a:r>
          </a:p>
          <a:p>
            <a:r>
              <a:rPr lang="tr-TR" dirty="0"/>
              <a:t>Gıda Güvenliği ve Gıda Mevzuatı, </a:t>
            </a:r>
            <a:r>
              <a:rPr lang="tr-TR" u="sng" dirty="0" err="1">
                <a:hlinkClick r:id="rId2"/>
              </a:rPr>
              <a:t>Doç.Dr</a:t>
            </a:r>
            <a:r>
              <a:rPr lang="tr-TR" u="sng" dirty="0">
                <a:hlinkClick r:id="rId2"/>
              </a:rPr>
              <a:t>. Nevin </a:t>
            </a:r>
            <a:r>
              <a:rPr lang="tr-TR" u="sng" dirty="0" err="1">
                <a:hlinkClick r:id="rId2"/>
              </a:rPr>
              <a:t>Şanlıer</a:t>
            </a:r>
            <a:r>
              <a:rPr lang="tr-TR" dirty="0"/>
              <a:t> </a:t>
            </a:r>
            <a:r>
              <a:rPr lang="tr-TR" u="sng" dirty="0">
                <a:hlinkClick r:id="rId3"/>
              </a:rPr>
              <a:t>, Prof. Dr. Nevzat Artık </a:t>
            </a:r>
            <a:r>
              <a:rPr lang="tr-TR" u="sng" dirty="0">
                <a:hlinkClick r:id="rId4"/>
              </a:rPr>
              <a:t>, Yrd. Doç. Dr. </a:t>
            </a:r>
            <a:r>
              <a:rPr lang="tr-TR" u="sng" dirty="0" err="1">
                <a:hlinkClick r:id="rId4"/>
              </a:rPr>
              <a:t>Aybuke</a:t>
            </a:r>
            <a:r>
              <a:rPr lang="tr-TR" u="sng" dirty="0">
                <a:hlinkClick r:id="rId4"/>
              </a:rPr>
              <a:t> Ceyhun Sezgin</a:t>
            </a:r>
            <a:endParaRPr lang="tr-TR" dirty="0"/>
          </a:p>
          <a:p>
            <a:r>
              <a:rPr lang="tr-TR" u="sng" dirty="0">
                <a:hlinkClick r:id="rId5"/>
              </a:rPr>
              <a:t>Detay Yayıncılık</a:t>
            </a:r>
            <a:r>
              <a:rPr lang="tr-TR" dirty="0"/>
              <a:t>, 2019</a:t>
            </a:r>
          </a:p>
          <a:p>
            <a:r>
              <a:rPr lang="tr-TR" dirty="0"/>
              <a:t> Gıda Güvenliğinde Hijyen- </a:t>
            </a:r>
            <a:r>
              <a:rPr lang="tr-TR" dirty="0" err="1"/>
              <a:t>Megep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 İşletmelerde Temizlik Ve Dezenfeksiyon- </a:t>
            </a:r>
            <a:r>
              <a:rPr lang="tr-TR" dirty="0" err="1"/>
              <a:t>Megep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  <a:p>
            <a:r>
              <a:rPr lang="tr-TR" u="sng">
                <a:hlinkClick r:id="rId6"/>
              </a:rPr>
              <a:t>www.isgip.gov.tr</a:t>
            </a:r>
            <a:r>
              <a:rPr lang="tr-TR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417519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358</Words>
  <Application>Microsoft Office PowerPoint</Application>
  <PresentationFormat>Ekran Gösterisi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Yiyecek ve İçecek İşletmelerinde Gıda ve İş Güvenliği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Yiyecek ve İçecek İşletmelerinde Gıda ve İş Güvenliği</dc:title>
  <dc:creator>EDA</dc:creator>
  <cp:lastModifiedBy>EDA</cp:lastModifiedBy>
  <cp:revision>13</cp:revision>
  <dcterms:created xsi:type="dcterms:W3CDTF">2020-04-24T21:56:31Z</dcterms:created>
  <dcterms:modified xsi:type="dcterms:W3CDTF">2020-04-25T16:29:21Z</dcterms:modified>
</cp:coreProperties>
</file>