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0"/>
  </p:notesMasterIdLst>
  <p:handoutMasterIdLst>
    <p:handoutMasterId r:id="rId31"/>
  </p:handoutMasterIdLst>
  <p:sldIdLst>
    <p:sldId id="256" r:id="rId2"/>
    <p:sldId id="320" r:id="rId3"/>
    <p:sldId id="321" r:id="rId4"/>
    <p:sldId id="322" r:id="rId5"/>
    <p:sldId id="323" r:id="rId6"/>
    <p:sldId id="324" r:id="rId7"/>
    <p:sldId id="325" r:id="rId8"/>
    <p:sldId id="326" r:id="rId9"/>
    <p:sldId id="327" r:id="rId10"/>
    <p:sldId id="328" r:id="rId11"/>
    <p:sldId id="329" r:id="rId12"/>
    <p:sldId id="330" r:id="rId13"/>
    <p:sldId id="331" r:id="rId14"/>
    <p:sldId id="332" r:id="rId15"/>
    <p:sldId id="333" r:id="rId16"/>
    <p:sldId id="341" r:id="rId17"/>
    <p:sldId id="338" r:id="rId18"/>
    <p:sldId id="339" r:id="rId19"/>
    <p:sldId id="340" r:id="rId20"/>
    <p:sldId id="342" r:id="rId21"/>
    <p:sldId id="343" r:id="rId22"/>
    <p:sldId id="344" r:id="rId23"/>
    <p:sldId id="334" r:id="rId24"/>
    <p:sldId id="335" r:id="rId25"/>
    <p:sldId id="336" r:id="rId26"/>
    <p:sldId id="337" r:id="rId27"/>
    <p:sldId id="286" r:id="rId28"/>
    <p:sldId id="319" r:id="rId2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81"/>
  </p:normalViewPr>
  <p:slideViewPr>
    <p:cSldViewPr snapToGrid="0" snapToObjects="1">
      <p:cViewPr varScale="1">
        <p:scale>
          <a:sx n="107" d="100"/>
          <a:sy n="107" d="100"/>
        </p:scale>
        <p:origin x="73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id="{F844EC74-778B-A549-A90B-EB1814358AC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tr-TR"/>
              <a:t>Ankara Üniversitesi AYAŞ MYO </a:t>
            </a:r>
          </a:p>
        </p:txBody>
      </p:sp>
      <p:sp>
        <p:nvSpPr>
          <p:cNvPr id="3" name="Veri Yer Tutucusu 2">
            <a:extLst>
              <a:ext uri="{FF2B5EF4-FFF2-40B4-BE49-F238E27FC236}">
                <a16:creationId xmlns:a16="http://schemas.microsoft.com/office/drawing/2014/main" id="{D6BFA516-C0B9-2041-B640-8D1DEC20AA2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564A42A-AF7F-4C46-96DD-E12C3BC41CD2}" type="datetimeFigureOut">
              <a:rPr lang="tr-TR" smtClean="0"/>
              <a:t>9.11.2020</a:t>
            </a:fld>
            <a:endParaRPr lang="tr-TR"/>
          </a:p>
        </p:txBody>
      </p:sp>
      <p:sp>
        <p:nvSpPr>
          <p:cNvPr id="4" name="Alt Bilgi Yer Tutucusu 3">
            <a:extLst>
              <a:ext uri="{FF2B5EF4-FFF2-40B4-BE49-F238E27FC236}">
                <a16:creationId xmlns:a16="http://schemas.microsoft.com/office/drawing/2014/main" id="{01484D64-CF60-0746-AC4A-FB27A9B4FFE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tr-TR"/>
              <a:t>Abdullah Gökhan YAŞA</a:t>
            </a:r>
          </a:p>
        </p:txBody>
      </p:sp>
      <p:sp>
        <p:nvSpPr>
          <p:cNvPr id="5" name="Slayt Numarası Yer Tutucusu 4">
            <a:extLst>
              <a:ext uri="{FF2B5EF4-FFF2-40B4-BE49-F238E27FC236}">
                <a16:creationId xmlns:a16="http://schemas.microsoft.com/office/drawing/2014/main" id="{709911C2-D3B5-F748-BD5D-519DC8E066E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C0B1315-E71E-784D-9B36-B6835AA09063}" type="slidenum">
              <a:rPr lang="tr-TR" smtClean="0"/>
              <a:t>‹#›</a:t>
            </a:fld>
            <a:endParaRPr lang="tr-TR"/>
          </a:p>
        </p:txBody>
      </p:sp>
    </p:spTree>
    <p:extLst>
      <p:ext uri="{BB962C8B-B14F-4D97-AF65-F5344CB8AC3E}">
        <p14:creationId xmlns:p14="http://schemas.microsoft.com/office/powerpoint/2010/main" val="3827799281"/>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tr-TR"/>
              <a:t>Ankara Üniversitesi AYAŞ MYO </a:t>
            </a: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FD8F6C-185F-434D-8E62-ED91820FADA6}" type="datetimeFigureOut">
              <a:rPr lang="tr-TR" smtClean="0"/>
              <a:t>9.11.2020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tr-TR"/>
              <a:t>Abdullah Gökhan YAŞA</a:t>
            </a: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CB019B-26ED-4D40-8386-B3274965CD04}" type="slidenum">
              <a:rPr lang="tr-TR" smtClean="0"/>
              <a:t>‹#›</a:t>
            </a:fld>
            <a:endParaRPr lang="tr-TR"/>
          </a:p>
        </p:txBody>
      </p:sp>
    </p:spTree>
    <p:extLst>
      <p:ext uri="{BB962C8B-B14F-4D97-AF65-F5344CB8AC3E}">
        <p14:creationId xmlns:p14="http://schemas.microsoft.com/office/powerpoint/2010/main" val="1918513512"/>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96B63A-0F5B-B046-859F-2D546C4ED41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F63B5C5-338D-E64D-B535-C082B973AE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27C970E-19A3-4448-87A9-29DE0C1480CD}"/>
              </a:ext>
            </a:extLst>
          </p:cNvPr>
          <p:cNvSpPr>
            <a:spLocks noGrp="1"/>
          </p:cNvSpPr>
          <p:nvPr>
            <p:ph type="dt" sz="half" idx="10"/>
          </p:nvPr>
        </p:nvSpPr>
        <p:spPr/>
        <p:txBody>
          <a:bodyPr/>
          <a:lstStyle/>
          <a:p>
            <a:fld id="{A4C2CC47-9EA6-F541-8A9B-1F36309176A6}" type="datetime1">
              <a:rPr lang="tr-TR" smtClean="0"/>
              <a:t>9.11.2020</a:t>
            </a:fld>
            <a:endParaRPr lang="tr-TR"/>
          </a:p>
        </p:txBody>
      </p:sp>
      <p:sp>
        <p:nvSpPr>
          <p:cNvPr id="5" name="Alt Bilgi Yer Tutucusu 4">
            <a:extLst>
              <a:ext uri="{FF2B5EF4-FFF2-40B4-BE49-F238E27FC236}">
                <a16:creationId xmlns:a16="http://schemas.microsoft.com/office/drawing/2014/main" id="{E16DDAAB-432A-5941-9A9F-106C3AE2217E}"/>
              </a:ext>
            </a:extLst>
          </p:cNvPr>
          <p:cNvSpPr>
            <a:spLocks noGrp="1"/>
          </p:cNvSpPr>
          <p:nvPr>
            <p:ph type="ftr" sz="quarter" idx="11"/>
          </p:nvPr>
        </p:nvSpPr>
        <p:spPr/>
        <p:txBody>
          <a:bodyPr/>
          <a:lstStyle/>
          <a:p>
            <a:r>
              <a:rPr lang="tr-TR"/>
              <a:t>A. Gökhan YAŞA</a:t>
            </a:r>
          </a:p>
        </p:txBody>
      </p:sp>
      <p:sp>
        <p:nvSpPr>
          <p:cNvPr id="6" name="Slayt Numarası Yer Tutucusu 5">
            <a:extLst>
              <a:ext uri="{FF2B5EF4-FFF2-40B4-BE49-F238E27FC236}">
                <a16:creationId xmlns:a16="http://schemas.microsoft.com/office/drawing/2014/main" id="{1536B1D6-DFA7-654F-843A-0C0DADAAAD5F}"/>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2646339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250DF8-A048-7F4A-A20E-D0F348F27C96}"/>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6161BEC-7BCE-1D49-8BE9-3BA5ED93893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51F5A7D-C2E2-A445-A540-AABA94059D19}"/>
              </a:ext>
            </a:extLst>
          </p:cNvPr>
          <p:cNvSpPr>
            <a:spLocks noGrp="1"/>
          </p:cNvSpPr>
          <p:nvPr>
            <p:ph type="dt" sz="half" idx="10"/>
          </p:nvPr>
        </p:nvSpPr>
        <p:spPr/>
        <p:txBody>
          <a:bodyPr/>
          <a:lstStyle/>
          <a:p>
            <a:fld id="{B0B13753-DC10-434C-8B27-048A8017EE3B}" type="datetime1">
              <a:rPr lang="tr-TR" smtClean="0"/>
              <a:t>9.11.2020</a:t>
            </a:fld>
            <a:endParaRPr lang="tr-TR"/>
          </a:p>
        </p:txBody>
      </p:sp>
      <p:sp>
        <p:nvSpPr>
          <p:cNvPr id="5" name="Alt Bilgi Yer Tutucusu 4">
            <a:extLst>
              <a:ext uri="{FF2B5EF4-FFF2-40B4-BE49-F238E27FC236}">
                <a16:creationId xmlns:a16="http://schemas.microsoft.com/office/drawing/2014/main" id="{6FAEA0F6-EF4E-CA47-9508-85FDC76F2910}"/>
              </a:ext>
            </a:extLst>
          </p:cNvPr>
          <p:cNvSpPr>
            <a:spLocks noGrp="1"/>
          </p:cNvSpPr>
          <p:nvPr>
            <p:ph type="ftr" sz="quarter" idx="11"/>
          </p:nvPr>
        </p:nvSpPr>
        <p:spPr/>
        <p:txBody>
          <a:bodyPr/>
          <a:lstStyle/>
          <a:p>
            <a:r>
              <a:rPr lang="tr-TR"/>
              <a:t>A. Gökhan YAŞA</a:t>
            </a:r>
          </a:p>
        </p:txBody>
      </p:sp>
      <p:sp>
        <p:nvSpPr>
          <p:cNvPr id="6" name="Slayt Numarası Yer Tutucusu 5">
            <a:extLst>
              <a:ext uri="{FF2B5EF4-FFF2-40B4-BE49-F238E27FC236}">
                <a16:creationId xmlns:a16="http://schemas.microsoft.com/office/drawing/2014/main" id="{5394524E-289D-A74D-8A55-8CC93C3FE291}"/>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3876128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0E972A15-78C9-7747-ABA1-F47C8A6228C6}"/>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8BC245D-0F8C-684E-B27A-4023DE0B5CA9}"/>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F94EDE5-CBDA-4B4A-8781-0F2B35BF74F5}"/>
              </a:ext>
            </a:extLst>
          </p:cNvPr>
          <p:cNvSpPr>
            <a:spLocks noGrp="1"/>
          </p:cNvSpPr>
          <p:nvPr>
            <p:ph type="dt" sz="half" idx="10"/>
          </p:nvPr>
        </p:nvSpPr>
        <p:spPr/>
        <p:txBody>
          <a:bodyPr/>
          <a:lstStyle/>
          <a:p>
            <a:fld id="{C0653C11-99C0-3F40-AC21-F9AD3365450A}" type="datetime1">
              <a:rPr lang="tr-TR" smtClean="0"/>
              <a:t>9.11.2020</a:t>
            </a:fld>
            <a:endParaRPr lang="tr-TR"/>
          </a:p>
        </p:txBody>
      </p:sp>
      <p:sp>
        <p:nvSpPr>
          <p:cNvPr id="5" name="Alt Bilgi Yer Tutucusu 4">
            <a:extLst>
              <a:ext uri="{FF2B5EF4-FFF2-40B4-BE49-F238E27FC236}">
                <a16:creationId xmlns:a16="http://schemas.microsoft.com/office/drawing/2014/main" id="{0DCA2747-AD29-014A-8746-E1EB2F6CB00A}"/>
              </a:ext>
            </a:extLst>
          </p:cNvPr>
          <p:cNvSpPr>
            <a:spLocks noGrp="1"/>
          </p:cNvSpPr>
          <p:nvPr>
            <p:ph type="ftr" sz="quarter" idx="11"/>
          </p:nvPr>
        </p:nvSpPr>
        <p:spPr/>
        <p:txBody>
          <a:bodyPr/>
          <a:lstStyle/>
          <a:p>
            <a:r>
              <a:rPr lang="tr-TR"/>
              <a:t>A. Gökhan YAŞA</a:t>
            </a:r>
          </a:p>
        </p:txBody>
      </p:sp>
      <p:sp>
        <p:nvSpPr>
          <p:cNvPr id="6" name="Slayt Numarası Yer Tutucusu 5">
            <a:extLst>
              <a:ext uri="{FF2B5EF4-FFF2-40B4-BE49-F238E27FC236}">
                <a16:creationId xmlns:a16="http://schemas.microsoft.com/office/drawing/2014/main" id="{9C2203F5-FE23-134B-A79D-2F177892AC18}"/>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638602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7D9BF3-3073-0041-B998-759ABDE5878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47CDF91-7DB5-184C-8C84-529DC8A7276D}"/>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C4B4302-B95A-C54B-A4C7-9261C273CCFC}"/>
              </a:ext>
            </a:extLst>
          </p:cNvPr>
          <p:cNvSpPr>
            <a:spLocks noGrp="1"/>
          </p:cNvSpPr>
          <p:nvPr>
            <p:ph type="dt" sz="half" idx="10"/>
          </p:nvPr>
        </p:nvSpPr>
        <p:spPr/>
        <p:txBody>
          <a:bodyPr/>
          <a:lstStyle/>
          <a:p>
            <a:fld id="{B728842F-3AD8-8B4A-A8D6-37E4E32C0C60}" type="datetime1">
              <a:rPr lang="tr-TR" smtClean="0"/>
              <a:t>9.11.2020</a:t>
            </a:fld>
            <a:endParaRPr lang="tr-TR"/>
          </a:p>
        </p:txBody>
      </p:sp>
      <p:sp>
        <p:nvSpPr>
          <p:cNvPr id="5" name="Alt Bilgi Yer Tutucusu 4">
            <a:extLst>
              <a:ext uri="{FF2B5EF4-FFF2-40B4-BE49-F238E27FC236}">
                <a16:creationId xmlns:a16="http://schemas.microsoft.com/office/drawing/2014/main" id="{09A0D5B3-A4F3-0A48-B79E-C6F73C69D969}"/>
              </a:ext>
            </a:extLst>
          </p:cNvPr>
          <p:cNvSpPr>
            <a:spLocks noGrp="1"/>
          </p:cNvSpPr>
          <p:nvPr>
            <p:ph type="ftr" sz="quarter" idx="11"/>
          </p:nvPr>
        </p:nvSpPr>
        <p:spPr/>
        <p:txBody>
          <a:bodyPr/>
          <a:lstStyle/>
          <a:p>
            <a:r>
              <a:rPr lang="tr-TR"/>
              <a:t>A. Gökhan YAŞA</a:t>
            </a:r>
          </a:p>
        </p:txBody>
      </p:sp>
      <p:sp>
        <p:nvSpPr>
          <p:cNvPr id="6" name="Slayt Numarası Yer Tutucusu 5">
            <a:extLst>
              <a:ext uri="{FF2B5EF4-FFF2-40B4-BE49-F238E27FC236}">
                <a16:creationId xmlns:a16="http://schemas.microsoft.com/office/drawing/2014/main" id="{0F21DA2C-8BE5-D440-8878-EC17EA884E29}"/>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1184749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311B58-7243-7440-A3C5-7AE3284110C3}"/>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835A1AB-7C60-614F-BE3D-67F7544C36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F067ED0-F8D0-524A-A29E-9F16C25FDAFF}"/>
              </a:ext>
            </a:extLst>
          </p:cNvPr>
          <p:cNvSpPr>
            <a:spLocks noGrp="1"/>
          </p:cNvSpPr>
          <p:nvPr>
            <p:ph type="dt" sz="half" idx="10"/>
          </p:nvPr>
        </p:nvSpPr>
        <p:spPr/>
        <p:txBody>
          <a:bodyPr/>
          <a:lstStyle/>
          <a:p>
            <a:fld id="{70BFAEAA-CCCA-0346-B41B-2A303242FD28}" type="datetime1">
              <a:rPr lang="tr-TR" smtClean="0"/>
              <a:t>9.11.2020</a:t>
            </a:fld>
            <a:endParaRPr lang="tr-TR"/>
          </a:p>
        </p:txBody>
      </p:sp>
      <p:sp>
        <p:nvSpPr>
          <p:cNvPr id="5" name="Alt Bilgi Yer Tutucusu 4">
            <a:extLst>
              <a:ext uri="{FF2B5EF4-FFF2-40B4-BE49-F238E27FC236}">
                <a16:creationId xmlns:a16="http://schemas.microsoft.com/office/drawing/2014/main" id="{B66C7EEE-B318-3243-A068-A8BDF0FAC5C5}"/>
              </a:ext>
            </a:extLst>
          </p:cNvPr>
          <p:cNvSpPr>
            <a:spLocks noGrp="1"/>
          </p:cNvSpPr>
          <p:nvPr>
            <p:ph type="ftr" sz="quarter" idx="11"/>
          </p:nvPr>
        </p:nvSpPr>
        <p:spPr/>
        <p:txBody>
          <a:bodyPr/>
          <a:lstStyle/>
          <a:p>
            <a:r>
              <a:rPr lang="tr-TR"/>
              <a:t>A. Gökhan YAŞA</a:t>
            </a:r>
          </a:p>
        </p:txBody>
      </p:sp>
      <p:sp>
        <p:nvSpPr>
          <p:cNvPr id="6" name="Slayt Numarası Yer Tutucusu 5">
            <a:extLst>
              <a:ext uri="{FF2B5EF4-FFF2-40B4-BE49-F238E27FC236}">
                <a16:creationId xmlns:a16="http://schemas.microsoft.com/office/drawing/2014/main" id="{852BC829-5127-7F41-A20F-01F168CDE36F}"/>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3158259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F8AC6E-A165-BD4E-ACE7-00A944F22C5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79CAC31-22BB-DC45-A5EC-F7D2C06B018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2BC89076-A0FB-3B40-958A-C9A2817DD58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7DB8FDA-1F5C-194C-B41D-FF2A47794743}"/>
              </a:ext>
            </a:extLst>
          </p:cNvPr>
          <p:cNvSpPr>
            <a:spLocks noGrp="1"/>
          </p:cNvSpPr>
          <p:nvPr>
            <p:ph type="dt" sz="half" idx="10"/>
          </p:nvPr>
        </p:nvSpPr>
        <p:spPr/>
        <p:txBody>
          <a:bodyPr/>
          <a:lstStyle/>
          <a:p>
            <a:fld id="{A67617F2-1868-724F-B043-34D3CCD14939}" type="datetime1">
              <a:rPr lang="tr-TR" smtClean="0"/>
              <a:t>9.11.2020</a:t>
            </a:fld>
            <a:endParaRPr lang="tr-TR"/>
          </a:p>
        </p:txBody>
      </p:sp>
      <p:sp>
        <p:nvSpPr>
          <p:cNvPr id="6" name="Alt Bilgi Yer Tutucusu 5">
            <a:extLst>
              <a:ext uri="{FF2B5EF4-FFF2-40B4-BE49-F238E27FC236}">
                <a16:creationId xmlns:a16="http://schemas.microsoft.com/office/drawing/2014/main" id="{FC475302-08C4-444F-AA78-860986BAC0D2}"/>
              </a:ext>
            </a:extLst>
          </p:cNvPr>
          <p:cNvSpPr>
            <a:spLocks noGrp="1"/>
          </p:cNvSpPr>
          <p:nvPr>
            <p:ph type="ftr" sz="quarter" idx="11"/>
          </p:nvPr>
        </p:nvSpPr>
        <p:spPr/>
        <p:txBody>
          <a:bodyPr/>
          <a:lstStyle/>
          <a:p>
            <a:r>
              <a:rPr lang="tr-TR"/>
              <a:t>A. Gökhan YAŞA</a:t>
            </a:r>
          </a:p>
        </p:txBody>
      </p:sp>
      <p:sp>
        <p:nvSpPr>
          <p:cNvPr id="7" name="Slayt Numarası Yer Tutucusu 6">
            <a:extLst>
              <a:ext uri="{FF2B5EF4-FFF2-40B4-BE49-F238E27FC236}">
                <a16:creationId xmlns:a16="http://schemas.microsoft.com/office/drawing/2014/main" id="{16AB3BEB-05B7-C94E-8DC0-669E5CF120F4}"/>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1852361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A95960-2C91-304B-ACC4-DCA0AB42D55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51264FD-E70A-D74E-9AAB-334154C0A2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9F44DCF2-18B9-664D-8EB7-65F52D18D02F}"/>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517B19A9-CACD-DB4D-A89E-456FC22B23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8AF8A554-47DA-DC42-87BB-D5A9AE73BAD1}"/>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87E66A9-2AFD-1149-B604-2A0BF8547B51}"/>
              </a:ext>
            </a:extLst>
          </p:cNvPr>
          <p:cNvSpPr>
            <a:spLocks noGrp="1"/>
          </p:cNvSpPr>
          <p:nvPr>
            <p:ph type="dt" sz="half" idx="10"/>
          </p:nvPr>
        </p:nvSpPr>
        <p:spPr/>
        <p:txBody>
          <a:bodyPr/>
          <a:lstStyle/>
          <a:p>
            <a:fld id="{99A2F2C4-C8C6-8245-8451-6FA93CCB1524}" type="datetime1">
              <a:rPr lang="tr-TR" smtClean="0"/>
              <a:t>9.11.2020</a:t>
            </a:fld>
            <a:endParaRPr lang="tr-TR"/>
          </a:p>
        </p:txBody>
      </p:sp>
      <p:sp>
        <p:nvSpPr>
          <p:cNvPr id="8" name="Alt Bilgi Yer Tutucusu 7">
            <a:extLst>
              <a:ext uri="{FF2B5EF4-FFF2-40B4-BE49-F238E27FC236}">
                <a16:creationId xmlns:a16="http://schemas.microsoft.com/office/drawing/2014/main" id="{DCCECD2D-11BA-9749-BB53-4AB5C68682FB}"/>
              </a:ext>
            </a:extLst>
          </p:cNvPr>
          <p:cNvSpPr>
            <a:spLocks noGrp="1"/>
          </p:cNvSpPr>
          <p:nvPr>
            <p:ph type="ftr" sz="quarter" idx="11"/>
          </p:nvPr>
        </p:nvSpPr>
        <p:spPr/>
        <p:txBody>
          <a:bodyPr/>
          <a:lstStyle/>
          <a:p>
            <a:r>
              <a:rPr lang="tr-TR"/>
              <a:t>A. Gökhan YAŞA</a:t>
            </a:r>
          </a:p>
        </p:txBody>
      </p:sp>
      <p:sp>
        <p:nvSpPr>
          <p:cNvPr id="9" name="Slayt Numarası Yer Tutucusu 8">
            <a:extLst>
              <a:ext uri="{FF2B5EF4-FFF2-40B4-BE49-F238E27FC236}">
                <a16:creationId xmlns:a16="http://schemas.microsoft.com/office/drawing/2014/main" id="{7F1F185F-349D-9F4A-85F0-4C7C79BACF4D}"/>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2045871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F4DA28-1B1D-8D48-A1A7-C1D0FB73E96A}"/>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7F14F5F-451B-3D4B-A42D-CAD6322BF8E5}"/>
              </a:ext>
            </a:extLst>
          </p:cNvPr>
          <p:cNvSpPr>
            <a:spLocks noGrp="1"/>
          </p:cNvSpPr>
          <p:nvPr>
            <p:ph type="dt" sz="half" idx="10"/>
          </p:nvPr>
        </p:nvSpPr>
        <p:spPr/>
        <p:txBody>
          <a:bodyPr/>
          <a:lstStyle/>
          <a:p>
            <a:fld id="{A55DF13E-B6FF-B74C-A6C4-C68E936CE8D8}" type="datetime1">
              <a:rPr lang="tr-TR" smtClean="0"/>
              <a:t>9.11.2020</a:t>
            </a:fld>
            <a:endParaRPr lang="tr-TR"/>
          </a:p>
        </p:txBody>
      </p:sp>
      <p:sp>
        <p:nvSpPr>
          <p:cNvPr id="4" name="Alt Bilgi Yer Tutucusu 3">
            <a:extLst>
              <a:ext uri="{FF2B5EF4-FFF2-40B4-BE49-F238E27FC236}">
                <a16:creationId xmlns:a16="http://schemas.microsoft.com/office/drawing/2014/main" id="{D22F3C0D-14B2-0A47-AC0F-464E7BEC1C59}"/>
              </a:ext>
            </a:extLst>
          </p:cNvPr>
          <p:cNvSpPr>
            <a:spLocks noGrp="1"/>
          </p:cNvSpPr>
          <p:nvPr>
            <p:ph type="ftr" sz="quarter" idx="11"/>
          </p:nvPr>
        </p:nvSpPr>
        <p:spPr/>
        <p:txBody>
          <a:bodyPr/>
          <a:lstStyle/>
          <a:p>
            <a:r>
              <a:rPr lang="tr-TR"/>
              <a:t>A. Gökhan YAŞA</a:t>
            </a:r>
          </a:p>
        </p:txBody>
      </p:sp>
      <p:sp>
        <p:nvSpPr>
          <p:cNvPr id="5" name="Slayt Numarası Yer Tutucusu 4">
            <a:extLst>
              <a:ext uri="{FF2B5EF4-FFF2-40B4-BE49-F238E27FC236}">
                <a16:creationId xmlns:a16="http://schemas.microsoft.com/office/drawing/2014/main" id="{23DEBB3C-458F-514B-A12D-80A16D4295E3}"/>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1696419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86EB449-A4B4-5645-A9CA-830A3B87340A}"/>
              </a:ext>
            </a:extLst>
          </p:cNvPr>
          <p:cNvSpPr>
            <a:spLocks noGrp="1"/>
          </p:cNvSpPr>
          <p:nvPr>
            <p:ph type="dt" sz="half" idx="10"/>
          </p:nvPr>
        </p:nvSpPr>
        <p:spPr/>
        <p:txBody>
          <a:bodyPr/>
          <a:lstStyle/>
          <a:p>
            <a:fld id="{17296CEF-81CC-9343-B1A9-A5A82F925CBD}" type="datetime1">
              <a:rPr lang="tr-TR" smtClean="0"/>
              <a:t>9.11.2020</a:t>
            </a:fld>
            <a:endParaRPr lang="tr-TR"/>
          </a:p>
        </p:txBody>
      </p:sp>
      <p:sp>
        <p:nvSpPr>
          <p:cNvPr id="3" name="Alt Bilgi Yer Tutucusu 2">
            <a:extLst>
              <a:ext uri="{FF2B5EF4-FFF2-40B4-BE49-F238E27FC236}">
                <a16:creationId xmlns:a16="http://schemas.microsoft.com/office/drawing/2014/main" id="{7DE43159-F5AF-F749-B108-8ADDE94A5643}"/>
              </a:ext>
            </a:extLst>
          </p:cNvPr>
          <p:cNvSpPr>
            <a:spLocks noGrp="1"/>
          </p:cNvSpPr>
          <p:nvPr>
            <p:ph type="ftr" sz="quarter" idx="11"/>
          </p:nvPr>
        </p:nvSpPr>
        <p:spPr/>
        <p:txBody>
          <a:bodyPr/>
          <a:lstStyle/>
          <a:p>
            <a:r>
              <a:rPr lang="tr-TR"/>
              <a:t>A. Gökhan YAŞA</a:t>
            </a:r>
          </a:p>
        </p:txBody>
      </p:sp>
      <p:sp>
        <p:nvSpPr>
          <p:cNvPr id="4" name="Slayt Numarası Yer Tutucusu 3">
            <a:extLst>
              <a:ext uri="{FF2B5EF4-FFF2-40B4-BE49-F238E27FC236}">
                <a16:creationId xmlns:a16="http://schemas.microsoft.com/office/drawing/2014/main" id="{38139AB7-EFC8-6646-B285-1D07CB7C2F71}"/>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1637854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1DD68DA-CA1E-D048-90E4-B971F1F4A1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D12D4DE-2953-BF42-9DDB-65DEE30978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52C4011E-3670-EB4B-BE09-5220DA208F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EFE5AA5-33A3-1044-BB81-10291567DA26}"/>
              </a:ext>
            </a:extLst>
          </p:cNvPr>
          <p:cNvSpPr>
            <a:spLocks noGrp="1"/>
          </p:cNvSpPr>
          <p:nvPr>
            <p:ph type="dt" sz="half" idx="10"/>
          </p:nvPr>
        </p:nvSpPr>
        <p:spPr/>
        <p:txBody>
          <a:bodyPr/>
          <a:lstStyle/>
          <a:p>
            <a:fld id="{D6016FB7-14C3-0647-8E29-A6F6A3C7F2AF}" type="datetime1">
              <a:rPr lang="tr-TR" smtClean="0"/>
              <a:t>9.11.2020</a:t>
            </a:fld>
            <a:endParaRPr lang="tr-TR"/>
          </a:p>
        </p:txBody>
      </p:sp>
      <p:sp>
        <p:nvSpPr>
          <p:cNvPr id="6" name="Alt Bilgi Yer Tutucusu 5">
            <a:extLst>
              <a:ext uri="{FF2B5EF4-FFF2-40B4-BE49-F238E27FC236}">
                <a16:creationId xmlns:a16="http://schemas.microsoft.com/office/drawing/2014/main" id="{F7ECBC22-A75B-6942-9D5F-C5542D7B9C60}"/>
              </a:ext>
            </a:extLst>
          </p:cNvPr>
          <p:cNvSpPr>
            <a:spLocks noGrp="1"/>
          </p:cNvSpPr>
          <p:nvPr>
            <p:ph type="ftr" sz="quarter" idx="11"/>
          </p:nvPr>
        </p:nvSpPr>
        <p:spPr/>
        <p:txBody>
          <a:bodyPr/>
          <a:lstStyle/>
          <a:p>
            <a:r>
              <a:rPr lang="tr-TR"/>
              <a:t>A. Gökhan YAŞA</a:t>
            </a:r>
          </a:p>
        </p:txBody>
      </p:sp>
      <p:sp>
        <p:nvSpPr>
          <p:cNvPr id="7" name="Slayt Numarası Yer Tutucusu 6">
            <a:extLst>
              <a:ext uri="{FF2B5EF4-FFF2-40B4-BE49-F238E27FC236}">
                <a16:creationId xmlns:a16="http://schemas.microsoft.com/office/drawing/2014/main" id="{3CCBBA43-4DD5-5240-87B1-503EA829E59E}"/>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1725246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7EEF2C-D95D-054F-B27B-2F90B746779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4B12692-9BA4-794B-8B0F-AA638F2562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370C683-6FC9-6942-9CF1-7E21CD1255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B43ECFB-E1F6-B141-A1F2-ED4194B7CF32}"/>
              </a:ext>
            </a:extLst>
          </p:cNvPr>
          <p:cNvSpPr>
            <a:spLocks noGrp="1"/>
          </p:cNvSpPr>
          <p:nvPr>
            <p:ph type="dt" sz="half" idx="10"/>
          </p:nvPr>
        </p:nvSpPr>
        <p:spPr/>
        <p:txBody>
          <a:bodyPr/>
          <a:lstStyle/>
          <a:p>
            <a:fld id="{C90CAA90-BAC0-274A-ACD8-69AF70ABF6EE}" type="datetime1">
              <a:rPr lang="tr-TR" smtClean="0"/>
              <a:t>9.11.2020</a:t>
            </a:fld>
            <a:endParaRPr lang="tr-TR"/>
          </a:p>
        </p:txBody>
      </p:sp>
      <p:sp>
        <p:nvSpPr>
          <p:cNvPr id="6" name="Alt Bilgi Yer Tutucusu 5">
            <a:extLst>
              <a:ext uri="{FF2B5EF4-FFF2-40B4-BE49-F238E27FC236}">
                <a16:creationId xmlns:a16="http://schemas.microsoft.com/office/drawing/2014/main" id="{B499F7CC-C951-2947-BE67-FF5F8A30555D}"/>
              </a:ext>
            </a:extLst>
          </p:cNvPr>
          <p:cNvSpPr>
            <a:spLocks noGrp="1"/>
          </p:cNvSpPr>
          <p:nvPr>
            <p:ph type="ftr" sz="quarter" idx="11"/>
          </p:nvPr>
        </p:nvSpPr>
        <p:spPr/>
        <p:txBody>
          <a:bodyPr/>
          <a:lstStyle/>
          <a:p>
            <a:r>
              <a:rPr lang="tr-TR"/>
              <a:t>A. Gökhan YAŞA</a:t>
            </a:r>
          </a:p>
        </p:txBody>
      </p:sp>
      <p:sp>
        <p:nvSpPr>
          <p:cNvPr id="7" name="Slayt Numarası Yer Tutucusu 6">
            <a:extLst>
              <a:ext uri="{FF2B5EF4-FFF2-40B4-BE49-F238E27FC236}">
                <a16:creationId xmlns:a16="http://schemas.microsoft.com/office/drawing/2014/main" id="{5209DD75-1994-C346-8114-3A3926F78652}"/>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2235433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EFFA4795-F9D0-1946-A4F4-698C912BC5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668EB99-81AB-6A43-A027-73EE0C17A1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471B9CA-596C-2541-A852-6FDFE578E5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3E90AE-E0BC-2B42-AB61-CA044E2904BF}" type="datetime1">
              <a:rPr lang="tr-TR" smtClean="0"/>
              <a:t>9.11.2020</a:t>
            </a:fld>
            <a:endParaRPr lang="tr-TR"/>
          </a:p>
        </p:txBody>
      </p:sp>
      <p:sp>
        <p:nvSpPr>
          <p:cNvPr id="5" name="Alt Bilgi Yer Tutucusu 4">
            <a:extLst>
              <a:ext uri="{FF2B5EF4-FFF2-40B4-BE49-F238E27FC236}">
                <a16:creationId xmlns:a16="http://schemas.microsoft.com/office/drawing/2014/main" id="{8259BF90-1C7B-2A4B-A246-30225F1CEB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A. Gökhan YAŞA</a:t>
            </a:r>
          </a:p>
        </p:txBody>
      </p:sp>
      <p:sp>
        <p:nvSpPr>
          <p:cNvPr id="6" name="Slayt Numarası Yer Tutucusu 5">
            <a:extLst>
              <a:ext uri="{FF2B5EF4-FFF2-40B4-BE49-F238E27FC236}">
                <a16:creationId xmlns:a16="http://schemas.microsoft.com/office/drawing/2014/main" id="{F9EF630F-0711-7843-9E2A-C350B995FA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56A153-2B3F-CC41-B776-1AE104712AEA}" type="slidenum">
              <a:rPr lang="tr-TR" smtClean="0"/>
              <a:t>‹#›</a:t>
            </a:fld>
            <a:endParaRPr lang="tr-TR"/>
          </a:p>
        </p:txBody>
      </p:sp>
    </p:spTree>
    <p:extLst>
      <p:ext uri="{BB962C8B-B14F-4D97-AF65-F5344CB8AC3E}">
        <p14:creationId xmlns:p14="http://schemas.microsoft.com/office/powerpoint/2010/main" val="2456955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Rectangle 134">
            <a:extLst>
              <a:ext uri="{FF2B5EF4-FFF2-40B4-BE49-F238E27FC236}">
                <a16:creationId xmlns:a16="http://schemas.microsoft.com/office/drawing/2014/main" id="{ACBE1851-2230-47A9-B000-CE9046EA61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7522741D-FB8F-A145-98A0-420190523225}"/>
              </a:ext>
            </a:extLst>
          </p:cNvPr>
          <p:cNvSpPr>
            <a:spLocks noGrp="1"/>
          </p:cNvSpPr>
          <p:nvPr>
            <p:ph type="ctrTitle"/>
          </p:nvPr>
        </p:nvSpPr>
        <p:spPr>
          <a:xfrm>
            <a:off x="634276" y="803705"/>
            <a:ext cx="4208656" cy="3034857"/>
          </a:xfrm>
        </p:spPr>
        <p:txBody>
          <a:bodyPr anchor="b">
            <a:normAutofit/>
          </a:bodyPr>
          <a:lstStyle/>
          <a:p>
            <a:pPr algn="r"/>
            <a:r>
              <a:rPr lang="tr-TR" sz="5400">
                <a:solidFill>
                  <a:srgbClr val="FFFFFF"/>
                </a:solidFill>
                <a:latin typeface="Times New Roman" panose="02020603050405020304" pitchFamily="18" charset="0"/>
                <a:cs typeface="Times New Roman" panose="02020603050405020304" pitchFamily="18" charset="0"/>
              </a:rPr>
              <a:t>Türkiye’nin Sosyal</a:t>
            </a:r>
            <a:br>
              <a:rPr lang="tr-TR" sz="5400">
                <a:solidFill>
                  <a:srgbClr val="FFFFFF"/>
                </a:solidFill>
                <a:latin typeface="Times New Roman" panose="02020603050405020304" pitchFamily="18" charset="0"/>
                <a:cs typeface="Times New Roman" panose="02020603050405020304" pitchFamily="18" charset="0"/>
              </a:rPr>
            </a:br>
            <a:r>
              <a:rPr lang="tr-TR" sz="5400">
                <a:solidFill>
                  <a:srgbClr val="FFFFFF"/>
                </a:solidFill>
                <a:latin typeface="Times New Roman" panose="02020603050405020304" pitchFamily="18" charset="0"/>
                <a:cs typeface="Times New Roman" panose="02020603050405020304" pitchFamily="18" charset="0"/>
              </a:rPr>
              <a:t> </a:t>
            </a:r>
            <a:r>
              <a:rPr lang="tr-TR" sz="5400" dirty="0">
                <a:solidFill>
                  <a:srgbClr val="FFFFFF"/>
                </a:solidFill>
                <a:latin typeface="Times New Roman" panose="02020603050405020304" pitchFamily="18" charset="0"/>
                <a:cs typeface="Times New Roman" panose="02020603050405020304" pitchFamily="18" charset="0"/>
              </a:rPr>
              <a:t>Yapısı</a:t>
            </a:r>
          </a:p>
        </p:txBody>
      </p:sp>
      <p:sp>
        <p:nvSpPr>
          <p:cNvPr id="3" name="Alt Başlık 2">
            <a:extLst>
              <a:ext uri="{FF2B5EF4-FFF2-40B4-BE49-F238E27FC236}">
                <a16:creationId xmlns:a16="http://schemas.microsoft.com/office/drawing/2014/main" id="{7DEFB179-410A-484A-80B6-05B76FA24708}"/>
              </a:ext>
            </a:extLst>
          </p:cNvPr>
          <p:cNvSpPr>
            <a:spLocks noGrp="1"/>
          </p:cNvSpPr>
          <p:nvPr>
            <p:ph type="subTitle" idx="1"/>
          </p:nvPr>
        </p:nvSpPr>
        <p:spPr>
          <a:xfrm>
            <a:off x="638921" y="4013165"/>
            <a:ext cx="4204012" cy="2205732"/>
          </a:xfrm>
        </p:spPr>
        <p:txBody>
          <a:bodyPr anchor="t">
            <a:normAutofit/>
          </a:bodyPr>
          <a:lstStyle/>
          <a:p>
            <a:pPr algn="r"/>
            <a:r>
              <a:rPr lang="tr-TR" sz="1800" dirty="0">
                <a:solidFill>
                  <a:srgbClr val="FFFFFF"/>
                </a:solidFill>
                <a:latin typeface="Times New Roman" panose="02020603050405020304" pitchFamily="18" charset="0"/>
                <a:cs typeface="Times New Roman" panose="02020603050405020304" pitchFamily="18" charset="0"/>
              </a:rPr>
              <a:t>6. Ders</a:t>
            </a:r>
          </a:p>
        </p:txBody>
      </p:sp>
      <p:cxnSp>
        <p:nvCxnSpPr>
          <p:cNvPr id="147" name="Straight Connector 136">
            <a:extLst>
              <a:ext uri="{FF2B5EF4-FFF2-40B4-BE49-F238E27FC236}">
                <a16:creationId xmlns:a16="http://schemas.microsoft.com/office/drawing/2014/main" id="{23B93832-6514-44F4-849B-5EE2C8A2337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6679" y="3928939"/>
            <a:ext cx="3931920" cy="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pic>
        <p:nvPicPr>
          <p:cNvPr id="5" name="Resim 4">
            <a:extLst>
              <a:ext uri="{FF2B5EF4-FFF2-40B4-BE49-F238E27FC236}">
                <a16:creationId xmlns:a16="http://schemas.microsoft.com/office/drawing/2014/main" id="{F4EE7BD4-9B19-3F4C-8E73-65B351C9DDEA}"/>
              </a:ext>
            </a:extLst>
          </p:cNvPr>
          <p:cNvPicPr>
            <a:picLocks noChangeAspect="1"/>
          </p:cNvPicPr>
          <p:nvPr/>
        </p:nvPicPr>
        <p:blipFill rotWithShape="1">
          <a:blip r:embed="rId2"/>
          <a:srcRect r="1" b="1269"/>
          <a:stretch/>
        </p:blipFill>
        <p:spPr>
          <a:xfrm>
            <a:off x="6096000" y="734366"/>
            <a:ext cx="5459470" cy="5390243"/>
          </a:xfrm>
          <a:prstGeom prst="rect">
            <a:avLst/>
          </a:prstGeom>
        </p:spPr>
      </p:pic>
    </p:spTree>
    <p:extLst>
      <p:ext uri="{BB962C8B-B14F-4D97-AF65-F5344CB8AC3E}">
        <p14:creationId xmlns:p14="http://schemas.microsoft.com/office/powerpoint/2010/main" val="1233661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C51636-318B-3C4B-8A05-AF0B6AB195E4}"/>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Gecekondu Sorunu</a:t>
            </a:r>
          </a:p>
        </p:txBody>
      </p:sp>
      <p:sp>
        <p:nvSpPr>
          <p:cNvPr id="3" name="İçerik Yer Tutucusu 2">
            <a:extLst>
              <a:ext uri="{FF2B5EF4-FFF2-40B4-BE49-F238E27FC236}">
                <a16:creationId xmlns:a16="http://schemas.microsoft.com/office/drawing/2014/main" id="{BC83BAF3-6284-5E43-8F70-1FD31B60FB17}"/>
              </a:ext>
            </a:extLst>
          </p:cNvPr>
          <p:cNvSpPr>
            <a:spLocks noGrp="1"/>
          </p:cNvSpPr>
          <p:nvPr>
            <p:ph idx="1"/>
          </p:nvPr>
        </p:nvSpPr>
        <p:spPr/>
        <p:txBody>
          <a:bodyPr>
            <a:normAutofit fontScale="92500"/>
          </a:bodyPr>
          <a:lstStyle/>
          <a:p>
            <a:r>
              <a:rPr lang="tr-TR" dirty="0" err="1">
                <a:latin typeface="Times New Roman" panose="02020603050405020304" pitchFamily="18" charset="0"/>
                <a:cs typeface="Times New Roman" panose="02020603050405020304" pitchFamily="18" charset="0"/>
              </a:rPr>
              <a:t>Köyden</a:t>
            </a:r>
            <a:r>
              <a:rPr lang="tr-TR" dirty="0">
                <a:latin typeface="Times New Roman" panose="02020603050405020304" pitchFamily="18" charset="0"/>
                <a:cs typeface="Times New Roman" panose="02020603050405020304" pitchFamily="18" charset="0"/>
              </a:rPr>
              <a:t> kente </a:t>
            </a:r>
            <a:r>
              <a:rPr lang="tr-TR" dirty="0" err="1">
                <a:latin typeface="Times New Roman" panose="02020603050405020304" pitchFamily="18" charset="0"/>
                <a:cs typeface="Times New Roman" panose="02020603050405020304" pitchFamily="18" charset="0"/>
              </a:rPr>
              <a:t>göc</a:t>
            </a:r>
            <a:r>
              <a:rPr lang="tr-TR" dirty="0">
                <a:latin typeface="Times New Roman" panose="02020603050405020304" pitchFamily="18" charset="0"/>
                <a:cs typeface="Times New Roman" panose="02020603050405020304" pitchFamily="18" charset="0"/>
              </a:rPr>
              <a:t>̧ edenlerin </a:t>
            </a:r>
            <a:r>
              <a:rPr lang="tr-TR" dirty="0" err="1">
                <a:latin typeface="Times New Roman" panose="02020603050405020304" pitchFamily="18" charset="0"/>
                <a:cs typeface="Times New Roman" panose="02020603050405020304" pitchFamily="18" charset="0"/>
              </a:rPr>
              <a:t>önemli</a:t>
            </a:r>
            <a:r>
              <a:rPr lang="tr-TR" dirty="0">
                <a:latin typeface="Times New Roman" panose="02020603050405020304" pitchFamily="18" charset="0"/>
                <a:cs typeface="Times New Roman" panose="02020603050405020304" pitchFamily="18" charset="0"/>
              </a:rPr>
              <a:t> bir </a:t>
            </a:r>
            <a:r>
              <a:rPr lang="tr-TR" dirty="0" err="1">
                <a:latin typeface="Times New Roman" panose="02020603050405020304" pitchFamily="18" charset="0"/>
                <a:cs typeface="Times New Roman" panose="02020603050405020304" pitchFamily="18" charset="0"/>
              </a:rPr>
              <a:t>bölümu</a:t>
            </a:r>
            <a:r>
              <a:rPr lang="tr-TR" dirty="0">
                <a:latin typeface="Times New Roman" panose="02020603050405020304" pitchFamily="18" charset="0"/>
                <a:cs typeface="Times New Roman" panose="02020603050405020304" pitchFamily="18" charset="0"/>
              </a:rPr>
              <a:t>̈ barınmak </a:t>
            </a:r>
            <a:r>
              <a:rPr lang="tr-TR" dirty="0" err="1">
                <a:latin typeface="Times New Roman" panose="02020603050405020304" pitchFamily="18" charset="0"/>
                <a:cs typeface="Times New Roman" panose="02020603050405020304" pitchFamily="18" charset="0"/>
              </a:rPr>
              <a:t>için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boşta</a:t>
            </a:r>
            <a:r>
              <a:rPr lang="tr-TR" dirty="0">
                <a:latin typeface="Times New Roman" panose="02020603050405020304" pitchFamily="18" charset="0"/>
                <a:cs typeface="Times New Roman" panose="02020603050405020304" pitchFamily="18" charset="0"/>
              </a:rPr>
              <a:t> olan devlet arazilerine devlet denetiminden </a:t>
            </a:r>
            <a:r>
              <a:rPr lang="tr-TR" dirty="0" err="1">
                <a:latin typeface="Times New Roman" panose="02020603050405020304" pitchFamily="18" charset="0"/>
                <a:cs typeface="Times New Roman" panose="02020603050405020304" pitchFamily="18" charset="0"/>
              </a:rPr>
              <a:t>kaçmak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için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çok</a:t>
            </a:r>
            <a:r>
              <a:rPr lang="tr-TR" dirty="0">
                <a:latin typeface="Times New Roman" panose="02020603050405020304" pitchFamily="18" charset="0"/>
                <a:cs typeface="Times New Roman" panose="02020603050405020304" pitchFamily="18" charset="0"/>
              </a:rPr>
              <a:t> hızlı bir </a:t>
            </a:r>
            <a:r>
              <a:rPr lang="tr-TR" dirty="0" err="1">
                <a:latin typeface="Times New Roman" panose="02020603050405020304" pitchFamily="18" charset="0"/>
                <a:cs typeface="Times New Roman" panose="02020603050405020304" pitchFamily="18" charset="0"/>
              </a:rPr>
              <a:t>şekilde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birkac</a:t>
            </a:r>
            <a:r>
              <a:rPr lang="tr-TR" dirty="0">
                <a:latin typeface="Times New Roman" panose="02020603050405020304" pitchFamily="18" charset="0"/>
                <a:cs typeface="Times New Roman" panose="02020603050405020304" pitchFamily="18" charset="0"/>
              </a:rPr>
              <a:t>̧ gecede </a:t>
            </a:r>
            <a:r>
              <a:rPr lang="tr-TR" dirty="0" err="1">
                <a:latin typeface="Times New Roman" panose="02020603050405020304" pitchFamily="18" charset="0"/>
                <a:cs typeface="Times New Roman" panose="02020603050405020304" pitchFamily="18" charset="0"/>
              </a:rPr>
              <a:t>çoğu</a:t>
            </a:r>
            <a:r>
              <a:rPr lang="tr-TR" dirty="0">
                <a:latin typeface="Times New Roman" panose="02020603050405020304" pitchFamily="18" charset="0"/>
                <a:cs typeface="Times New Roman" panose="02020603050405020304" pitchFamily="18" charset="0"/>
              </a:rPr>
              <a:t> 30-35 metrekare civarı olan, bir oda tuvalet ve banyodan </a:t>
            </a:r>
            <a:r>
              <a:rPr lang="tr-TR" dirty="0" err="1">
                <a:latin typeface="Times New Roman" panose="02020603050405020304" pitchFamily="18" charset="0"/>
                <a:cs typeface="Times New Roman" panose="02020603050405020304" pitchFamily="18" charset="0"/>
              </a:rPr>
              <a:t>oluşan</a:t>
            </a:r>
            <a:r>
              <a:rPr lang="tr-TR" dirty="0">
                <a:latin typeface="Times New Roman" panose="02020603050405020304" pitchFamily="18" charset="0"/>
                <a:cs typeface="Times New Roman" panose="02020603050405020304" pitchFamily="18" charset="0"/>
              </a:rPr>
              <a:t> altyapısız, </a:t>
            </a:r>
            <a:r>
              <a:rPr lang="tr-TR" dirty="0" err="1">
                <a:latin typeface="Times New Roman" panose="02020603050405020304" pitchFamily="18" charset="0"/>
                <a:cs typeface="Times New Roman" panose="02020603050405020304" pitchFamily="18" charset="0"/>
              </a:rPr>
              <a:t>sağlıksız</a:t>
            </a:r>
            <a:r>
              <a:rPr lang="tr-TR" dirty="0">
                <a:latin typeface="Times New Roman" panose="02020603050405020304" pitchFamily="18" charset="0"/>
                <a:cs typeface="Times New Roman" panose="02020603050405020304" pitchFamily="18" charset="0"/>
              </a:rPr>
              <a:t> binalar yapılmıştır.</a:t>
            </a:r>
          </a:p>
          <a:p>
            <a:r>
              <a:rPr lang="tr-TR" dirty="0">
                <a:latin typeface="Times New Roman" panose="02020603050405020304" pitchFamily="18" charset="0"/>
                <a:cs typeface="Times New Roman" panose="02020603050405020304" pitchFamily="18" charset="0"/>
              </a:rPr>
              <a:t>Bu binalara </a:t>
            </a:r>
            <a:r>
              <a:rPr lang="tr-TR" dirty="0" err="1">
                <a:latin typeface="Times New Roman" panose="02020603050405020304" pitchFamily="18" charset="0"/>
                <a:cs typeface="Times New Roman" panose="02020603050405020304" pitchFamily="18" charset="0"/>
              </a:rPr>
              <a:t>çok</a:t>
            </a:r>
            <a:r>
              <a:rPr lang="tr-TR" dirty="0">
                <a:latin typeface="Times New Roman" panose="02020603050405020304" pitchFamily="18" charset="0"/>
                <a:cs typeface="Times New Roman" panose="02020603050405020304" pitchFamily="18" charset="0"/>
              </a:rPr>
              <a:t> kısa bir </a:t>
            </a:r>
            <a:r>
              <a:rPr lang="tr-TR" dirty="0" err="1">
                <a:latin typeface="Times New Roman" panose="02020603050405020304" pitchFamily="18" charset="0"/>
                <a:cs typeface="Times New Roman" panose="02020603050405020304" pitchFamily="18" charset="0"/>
              </a:rPr>
              <a:t>sürede</a:t>
            </a:r>
            <a:r>
              <a:rPr lang="tr-TR" dirty="0">
                <a:latin typeface="Times New Roman" panose="02020603050405020304" pitchFamily="18" charset="0"/>
                <a:cs typeface="Times New Roman" panose="02020603050405020304" pitchFamily="18" charset="0"/>
              </a:rPr>
              <a:t> gece </a:t>
            </a:r>
            <a:r>
              <a:rPr lang="tr-TR" dirty="0" err="1">
                <a:latin typeface="Times New Roman" panose="02020603050405020304" pitchFamily="18" charset="0"/>
                <a:cs typeface="Times New Roman" panose="02020603050405020304" pitchFamily="18" charset="0"/>
              </a:rPr>
              <a:t>başlandığı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için</a:t>
            </a:r>
            <a:r>
              <a:rPr lang="tr-TR" dirty="0">
                <a:latin typeface="Times New Roman" panose="02020603050405020304" pitchFamily="18" charset="0"/>
                <a:cs typeface="Times New Roman" panose="02020603050405020304" pitchFamily="18" charset="0"/>
              </a:rPr>
              <a:t> gecekondu adı verilmiştir. </a:t>
            </a:r>
            <a:r>
              <a:rPr lang="tr-TR" dirty="0" err="1">
                <a:latin typeface="Times New Roman" panose="02020603050405020304" pitchFamily="18" charset="0"/>
                <a:cs typeface="Times New Roman" panose="02020603050405020304" pitchFamily="18" charset="0"/>
              </a:rPr>
              <a:t>İzinsiz</a:t>
            </a:r>
            <a:r>
              <a:rPr lang="tr-TR" dirty="0">
                <a:latin typeface="Times New Roman" panose="02020603050405020304" pitchFamily="18" charset="0"/>
                <a:cs typeface="Times New Roman" panose="02020603050405020304" pitchFamily="18" charset="0"/>
              </a:rPr>
              <a:t>, ruhsatsız olan bu binalardan devlet tarafından </a:t>
            </a:r>
            <a:r>
              <a:rPr lang="tr-TR" dirty="0" err="1">
                <a:latin typeface="Times New Roman" panose="02020603050405020304" pitchFamily="18" charset="0"/>
                <a:cs typeface="Times New Roman" panose="02020603050405020304" pitchFamily="18" charset="0"/>
              </a:rPr>
              <a:t>kaçak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olduğu</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için</a:t>
            </a:r>
            <a:r>
              <a:rPr lang="tr-TR" dirty="0">
                <a:latin typeface="Times New Roman" panose="02020603050405020304" pitchFamily="18" charset="0"/>
                <a:cs typeface="Times New Roman" panose="02020603050405020304" pitchFamily="18" charset="0"/>
              </a:rPr>
              <a:t> yıkılanlar, </a:t>
            </a:r>
            <a:r>
              <a:rPr lang="tr-TR" dirty="0" err="1">
                <a:latin typeface="Times New Roman" panose="02020603050405020304" pitchFamily="18" charset="0"/>
                <a:cs typeface="Times New Roman" panose="02020603050405020304" pitchFamily="18" charset="0"/>
              </a:rPr>
              <a:t>başka</a:t>
            </a:r>
            <a:r>
              <a:rPr lang="tr-TR" dirty="0">
                <a:latin typeface="Times New Roman" panose="02020603050405020304" pitchFamily="18" charset="0"/>
                <a:cs typeface="Times New Roman" panose="02020603050405020304" pitchFamily="18" charset="0"/>
              </a:rPr>
              <a:t> yerde </a:t>
            </a:r>
            <a:r>
              <a:rPr lang="tr-TR" dirty="0" err="1">
                <a:latin typeface="Times New Roman" panose="02020603050405020304" pitchFamily="18" charset="0"/>
                <a:cs typeface="Times New Roman" panose="02020603050405020304" pitchFamily="18" charset="0"/>
              </a:rPr>
              <a:t>birkac</a:t>
            </a:r>
            <a:r>
              <a:rPr lang="tr-TR" dirty="0">
                <a:latin typeface="Times New Roman" panose="02020603050405020304" pitchFamily="18" charset="0"/>
                <a:cs typeface="Times New Roman" panose="02020603050405020304" pitchFamily="18" charset="0"/>
              </a:rPr>
              <a:t>̧ gecede tekrar yapılabilmektedir. </a:t>
            </a:r>
          </a:p>
          <a:p>
            <a:r>
              <a:rPr lang="tr-TR" dirty="0" err="1">
                <a:latin typeface="Times New Roman" panose="02020603050405020304" pitchFamily="18" charset="0"/>
                <a:cs typeface="Times New Roman" panose="02020603050405020304" pitchFamily="18" charset="0"/>
              </a:rPr>
              <a:t>Özellikle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İstanbul</a:t>
            </a:r>
            <a:r>
              <a:rPr lang="tr-TR" dirty="0">
                <a:latin typeface="Times New Roman" panose="02020603050405020304" pitchFamily="18" charset="0"/>
                <a:cs typeface="Times New Roman" panose="02020603050405020304" pitchFamily="18" charset="0"/>
              </a:rPr>
              <a:t>, Ankara, </a:t>
            </a:r>
            <a:r>
              <a:rPr lang="tr-TR" dirty="0" err="1">
                <a:latin typeface="Times New Roman" panose="02020603050405020304" pitchFamily="18" charset="0"/>
                <a:cs typeface="Times New Roman" panose="02020603050405020304" pitchFamily="18" charset="0"/>
              </a:rPr>
              <a:t>İzmir</a:t>
            </a:r>
            <a:r>
              <a:rPr lang="tr-TR" dirty="0">
                <a:latin typeface="Times New Roman" panose="02020603050405020304" pitchFamily="18" charset="0"/>
                <a:cs typeface="Times New Roman" panose="02020603050405020304" pitchFamily="18" charset="0"/>
              </a:rPr>
              <a:t>, Bursa gibi </a:t>
            </a:r>
            <a:r>
              <a:rPr lang="tr-TR" dirty="0" err="1">
                <a:latin typeface="Times New Roman" panose="02020603050405020304" pitchFamily="18" charset="0"/>
                <a:cs typeface="Times New Roman" panose="02020603050405020304" pitchFamily="18" charset="0"/>
              </a:rPr>
              <a:t>şehirlerde</a:t>
            </a:r>
            <a:r>
              <a:rPr lang="tr-TR" dirty="0">
                <a:latin typeface="Times New Roman" panose="02020603050405020304" pitchFamily="18" charset="0"/>
                <a:cs typeface="Times New Roman" panose="02020603050405020304" pitchFamily="18" charset="0"/>
              </a:rPr>
              <a:t> gecekondu olarak tanımlanan binalar </a:t>
            </a:r>
            <a:r>
              <a:rPr lang="tr-TR" dirty="0" err="1">
                <a:latin typeface="Times New Roman" panose="02020603050405020304" pitchFamily="18" charset="0"/>
                <a:cs typeface="Times New Roman" panose="02020603050405020304" pitchFamily="18" charset="0"/>
              </a:rPr>
              <a:t>çok</a:t>
            </a:r>
            <a:r>
              <a:rPr lang="tr-TR" dirty="0">
                <a:latin typeface="Times New Roman" panose="02020603050405020304" pitchFamily="18" charset="0"/>
                <a:cs typeface="Times New Roman" panose="02020603050405020304" pitchFamily="18" charset="0"/>
              </a:rPr>
              <a:t> hızla </a:t>
            </a:r>
            <a:r>
              <a:rPr lang="tr-TR" dirty="0" err="1">
                <a:latin typeface="Times New Roman" panose="02020603050405020304" pitchFamily="18" charset="0"/>
                <a:cs typeface="Times New Roman" panose="02020603050405020304" pitchFamily="18" charset="0"/>
              </a:rPr>
              <a:t>yaygınlaşmıştır</a:t>
            </a:r>
            <a:r>
              <a:rPr lang="tr-TR" dirty="0">
                <a:latin typeface="Times New Roman" panose="02020603050405020304" pitchFamily="18" charset="0"/>
                <a:cs typeface="Times New Roman" panose="02020603050405020304" pitchFamily="18" charset="0"/>
              </a:rPr>
              <a:t>. Bu </a:t>
            </a:r>
            <a:r>
              <a:rPr lang="tr-TR" dirty="0" err="1">
                <a:latin typeface="Times New Roman" panose="02020603050405020304" pitchFamily="18" charset="0"/>
                <a:cs typeface="Times New Roman" panose="02020603050405020304" pitchFamily="18" charset="0"/>
              </a:rPr>
              <a:t>süreçte</a:t>
            </a:r>
            <a:r>
              <a:rPr lang="tr-TR" dirty="0">
                <a:latin typeface="Times New Roman" panose="02020603050405020304" pitchFamily="18" charset="0"/>
                <a:cs typeface="Times New Roman" panose="02020603050405020304" pitchFamily="18" charset="0"/>
              </a:rPr>
              <a:t> arazi mafyaları da ortaya </a:t>
            </a:r>
            <a:r>
              <a:rPr lang="tr-TR" dirty="0" err="1">
                <a:latin typeface="Times New Roman" panose="02020603050405020304" pitchFamily="18" charset="0"/>
                <a:cs typeface="Times New Roman" panose="02020603050405020304" pitchFamily="18" charset="0"/>
              </a:rPr>
              <a:t>çıkmış</a:t>
            </a:r>
            <a:r>
              <a:rPr lang="tr-TR" dirty="0">
                <a:latin typeface="Times New Roman" panose="02020603050405020304" pitchFamily="18" charset="0"/>
                <a:cs typeface="Times New Roman" panose="02020603050405020304" pitchFamily="18" charset="0"/>
              </a:rPr>
              <a:t>, devlete ait boş arazilere gecekondu yaparak devlete ait arazileri gecekondu yapımı </a:t>
            </a:r>
            <a:r>
              <a:rPr lang="tr-TR" dirty="0" err="1">
                <a:latin typeface="Times New Roman" panose="02020603050405020304" pitchFamily="18" charset="0"/>
                <a:cs typeface="Times New Roman" panose="02020603050405020304" pitchFamily="18" charset="0"/>
              </a:rPr>
              <a:t>için</a:t>
            </a:r>
            <a:r>
              <a:rPr lang="tr-TR" dirty="0">
                <a:latin typeface="Times New Roman" panose="02020603050405020304" pitchFamily="18" charset="0"/>
                <a:cs typeface="Times New Roman" panose="02020603050405020304" pitchFamily="18" charset="0"/>
              </a:rPr>
              <a:t> kente yeni </a:t>
            </a:r>
            <a:r>
              <a:rPr lang="tr-TR" dirty="0" err="1">
                <a:latin typeface="Times New Roman" panose="02020603050405020304" pitchFamily="18" charset="0"/>
                <a:cs typeface="Times New Roman" panose="02020603050405020304" pitchFamily="18" charset="0"/>
              </a:rPr>
              <a:t>göc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etmis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kişilere</a:t>
            </a:r>
            <a:r>
              <a:rPr lang="tr-TR" dirty="0">
                <a:latin typeface="Times New Roman" panose="02020603050405020304" pitchFamily="18" charset="0"/>
                <a:cs typeface="Times New Roman" panose="02020603050405020304" pitchFamily="18" charset="0"/>
              </a:rPr>
              <a:t> satmışlardır.</a:t>
            </a:r>
          </a:p>
          <a:p>
            <a:pPr marL="0" indent="0">
              <a:buNone/>
            </a:pPr>
            <a:endParaRPr lang="tr-TR" dirty="0"/>
          </a:p>
        </p:txBody>
      </p:sp>
    </p:spTree>
    <p:extLst>
      <p:ext uri="{BB962C8B-B14F-4D97-AF65-F5344CB8AC3E}">
        <p14:creationId xmlns:p14="http://schemas.microsoft.com/office/powerpoint/2010/main" val="1222693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9088FD-92B6-794F-A757-BEAD2041B2DE}"/>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Gecekondu Sorunu</a:t>
            </a:r>
            <a:endParaRPr lang="tr-TR" dirty="0"/>
          </a:p>
        </p:txBody>
      </p:sp>
      <p:sp>
        <p:nvSpPr>
          <p:cNvPr id="3" name="İçerik Yer Tutucusu 2">
            <a:extLst>
              <a:ext uri="{FF2B5EF4-FFF2-40B4-BE49-F238E27FC236}">
                <a16:creationId xmlns:a16="http://schemas.microsoft.com/office/drawing/2014/main" id="{7B1D5C35-527B-3441-9FC7-A3444A84F7A4}"/>
              </a:ext>
            </a:extLst>
          </p:cNvPr>
          <p:cNvSpPr>
            <a:spLocks noGrp="1"/>
          </p:cNvSpPr>
          <p:nvPr>
            <p:ph idx="1"/>
          </p:nvPr>
        </p:nvSpPr>
        <p:spPr/>
        <p:txBody>
          <a:bodyPr>
            <a:normAutofit fontScale="70000" lnSpcReduction="20000"/>
          </a:bodyPr>
          <a:lstStyle/>
          <a:p>
            <a:pPr>
              <a:buFont typeface="Wingdings" pitchFamily="2" charset="2"/>
              <a:buChar char="Ø"/>
            </a:pPr>
            <a:r>
              <a:rPr lang="tr-TR" dirty="0">
                <a:latin typeface="Times New Roman" panose="02020603050405020304" pitchFamily="18" charset="0"/>
                <a:cs typeface="Times New Roman" panose="02020603050405020304" pitchFamily="18" charset="0"/>
              </a:rPr>
              <a:t>Keleş, </a:t>
            </a:r>
            <a:r>
              <a:rPr lang="tr-TR" dirty="0" err="1">
                <a:latin typeface="Times New Roman" panose="02020603050405020304" pitchFamily="18" charset="0"/>
                <a:cs typeface="Times New Roman" panose="02020603050405020304" pitchFamily="18" charset="0"/>
              </a:rPr>
              <a:t>Türkiye’de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gecekondulaşma</a:t>
            </a:r>
            <a:r>
              <a:rPr lang="tr-TR" dirty="0">
                <a:latin typeface="Times New Roman" panose="02020603050405020304" pitchFamily="18" charset="0"/>
                <a:cs typeface="Times New Roman" panose="02020603050405020304" pitchFamily="18" charset="0"/>
              </a:rPr>
              <a:t> tarihinin </a:t>
            </a:r>
            <a:r>
              <a:rPr lang="tr-TR" dirty="0" err="1">
                <a:latin typeface="Times New Roman" panose="02020603050405020304" pitchFamily="18" charset="0"/>
                <a:cs typeface="Times New Roman" panose="02020603050405020304" pitchFamily="18" charset="0"/>
              </a:rPr>
              <a:t>birkac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döneme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ayrılabileceğini</a:t>
            </a:r>
            <a:r>
              <a:rPr lang="tr-TR" dirty="0">
                <a:latin typeface="Times New Roman" panose="02020603050405020304" pitchFamily="18" charset="0"/>
                <a:cs typeface="Times New Roman" panose="02020603050405020304" pitchFamily="18" charset="0"/>
              </a:rPr>
              <a:t> belirtmektedir (Keleş, 2017: 548-549): </a:t>
            </a:r>
          </a:p>
          <a:p>
            <a:r>
              <a:rPr lang="tr-TR" dirty="0">
                <a:latin typeface="Times New Roman" panose="02020603050405020304" pitchFamily="18" charset="0"/>
                <a:cs typeface="Times New Roman" panose="02020603050405020304" pitchFamily="18" charset="0"/>
              </a:rPr>
              <a:t>Birinci </a:t>
            </a:r>
            <a:r>
              <a:rPr lang="tr-TR" dirty="0" err="1">
                <a:latin typeface="Times New Roman" panose="02020603050405020304" pitchFamily="18" charset="0"/>
                <a:cs typeface="Times New Roman" panose="02020603050405020304" pitchFamily="18" charset="0"/>
              </a:rPr>
              <a:t>dönem</a:t>
            </a:r>
            <a:r>
              <a:rPr lang="tr-TR" dirty="0">
                <a:latin typeface="Times New Roman" panose="02020603050405020304" pitchFamily="18" charset="0"/>
                <a:cs typeface="Times New Roman" panose="02020603050405020304" pitchFamily="18" charset="0"/>
              </a:rPr>
              <a:t>, 1960’ a gelinceye kadarki </a:t>
            </a:r>
            <a:r>
              <a:rPr lang="tr-TR" dirty="0" err="1">
                <a:latin typeface="Times New Roman" panose="02020603050405020304" pitchFamily="18" charset="0"/>
                <a:cs typeface="Times New Roman" panose="02020603050405020304" pitchFamily="18" charset="0"/>
              </a:rPr>
              <a:t>dönemi</a:t>
            </a:r>
            <a:r>
              <a:rPr lang="tr-TR" dirty="0">
                <a:latin typeface="Times New Roman" panose="02020603050405020304" pitchFamily="18" charset="0"/>
                <a:cs typeface="Times New Roman" panose="02020603050405020304" pitchFamily="18" charset="0"/>
              </a:rPr>
              <a:t> kapsamaktadır. Bu </a:t>
            </a:r>
            <a:r>
              <a:rPr lang="tr-TR" dirty="0" err="1">
                <a:latin typeface="Times New Roman" panose="02020603050405020304" pitchFamily="18" charset="0"/>
                <a:cs typeface="Times New Roman" panose="02020603050405020304" pitchFamily="18" charset="0"/>
              </a:rPr>
              <a:t>dönemde</a:t>
            </a:r>
            <a:r>
              <a:rPr lang="tr-TR" dirty="0">
                <a:latin typeface="Times New Roman" panose="02020603050405020304" pitchFamily="18" charset="0"/>
                <a:cs typeface="Times New Roman" panose="02020603050405020304" pitchFamily="18" charset="0"/>
              </a:rPr>
              <a:t> gecekondular yok- </a:t>
            </a:r>
            <a:r>
              <a:rPr lang="tr-TR" dirty="0" err="1">
                <a:latin typeface="Times New Roman" panose="02020603050405020304" pitchFamily="18" charset="0"/>
                <a:cs typeface="Times New Roman" panose="02020603050405020304" pitchFamily="18" charset="0"/>
              </a:rPr>
              <a:t>sul</a:t>
            </a:r>
            <a:r>
              <a:rPr lang="tr-TR" dirty="0">
                <a:latin typeface="Times New Roman" panose="02020603050405020304" pitchFamily="18" charset="0"/>
                <a:cs typeface="Times New Roman" panose="02020603050405020304" pitchFamily="18" charset="0"/>
              </a:rPr>
              <a:t> ailelerin barınma gereksinimlerinin kendi </a:t>
            </a:r>
            <a:r>
              <a:rPr lang="tr-TR" dirty="0" err="1">
                <a:latin typeface="Times New Roman" panose="02020603050405020304" pitchFamily="18" charset="0"/>
                <a:cs typeface="Times New Roman" panose="02020603050405020304" pitchFamily="18" charset="0"/>
              </a:rPr>
              <a:t>imkânlarıyla</a:t>
            </a:r>
            <a:r>
              <a:rPr lang="tr-TR" dirty="0">
                <a:latin typeface="Times New Roman" panose="02020603050405020304" pitchFamily="18" charset="0"/>
                <a:cs typeface="Times New Roman" panose="02020603050405020304" pitchFamily="18" charset="0"/>
              </a:rPr>
              <a:t>, ufak yardımlarla </a:t>
            </a:r>
            <a:r>
              <a:rPr lang="tr-TR" dirty="0" err="1">
                <a:latin typeface="Times New Roman" panose="02020603050405020304" pitchFamily="18" charset="0"/>
                <a:cs typeface="Times New Roman" panose="02020603050405020304" pitchFamily="18" charset="0"/>
              </a:rPr>
              <a:t>karşılamaya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çaba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terdikleri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dönemdir</a:t>
            </a:r>
            <a:r>
              <a:rPr lang="tr-TR" dirty="0">
                <a:latin typeface="Times New Roman" panose="02020603050405020304" pitchFamily="18" charset="0"/>
                <a:cs typeface="Times New Roman" panose="02020603050405020304" pitchFamily="18" charset="0"/>
              </a:rPr>
              <a:t>. Aileler yaptıkları gecekondularda kendileri oturur, gecekondu kiralanmasına ender rastlanır. </a:t>
            </a:r>
          </a:p>
          <a:p>
            <a:r>
              <a:rPr lang="tr-TR" dirty="0" err="1">
                <a:latin typeface="Times New Roman" panose="02020603050405020304" pitchFamily="18" charset="0"/>
                <a:cs typeface="Times New Roman" panose="02020603050405020304" pitchFamily="18" charset="0"/>
              </a:rPr>
              <a:t>İkinci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dönem</a:t>
            </a:r>
            <a:r>
              <a:rPr lang="tr-TR" dirty="0">
                <a:latin typeface="Times New Roman" panose="02020603050405020304" pitchFamily="18" charset="0"/>
                <a:cs typeface="Times New Roman" panose="02020603050405020304" pitchFamily="18" charset="0"/>
              </a:rPr>
              <a:t>, 1960-1970 arasıdır. Bu </a:t>
            </a:r>
            <a:r>
              <a:rPr lang="tr-TR" dirty="0" err="1">
                <a:latin typeface="Times New Roman" panose="02020603050405020304" pitchFamily="18" charset="0"/>
                <a:cs typeface="Times New Roman" panose="02020603050405020304" pitchFamily="18" charset="0"/>
              </a:rPr>
              <a:t>dönemde</a:t>
            </a:r>
            <a:r>
              <a:rPr lang="tr-TR" dirty="0">
                <a:latin typeface="Times New Roman" panose="02020603050405020304" pitchFamily="18" charset="0"/>
                <a:cs typeface="Times New Roman" panose="02020603050405020304" pitchFamily="18" charset="0"/>
              </a:rPr>
              <a:t> gecekondular genellikle sahibinin </a:t>
            </a:r>
            <a:r>
              <a:rPr lang="tr-TR" dirty="0" err="1">
                <a:latin typeface="Times New Roman" panose="02020603050405020304" pitchFamily="18" charset="0"/>
                <a:cs typeface="Times New Roman" panose="02020603050405020304" pitchFamily="18" charset="0"/>
              </a:rPr>
              <a:t>emeğinden</a:t>
            </a:r>
            <a:r>
              <a:rPr lang="tr-TR" dirty="0">
                <a:latin typeface="Times New Roman" panose="02020603050405020304" pitchFamily="18" charset="0"/>
                <a:cs typeface="Times New Roman" panose="02020603050405020304" pitchFamily="18" charset="0"/>
              </a:rPr>
              <a:t> ya- </a:t>
            </a:r>
            <a:r>
              <a:rPr lang="tr-TR" dirty="0" err="1">
                <a:latin typeface="Times New Roman" panose="02020603050405020304" pitchFamily="18" charset="0"/>
                <a:cs typeface="Times New Roman" panose="02020603050405020304" pitchFamily="18" charset="0"/>
              </a:rPr>
              <a:t>pılmaktadır</a:t>
            </a:r>
            <a:r>
              <a:rPr lang="tr-TR" dirty="0">
                <a:latin typeface="Times New Roman" panose="02020603050405020304" pitchFamily="18" charset="0"/>
                <a:cs typeface="Times New Roman" panose="02020603050405020304" pitchFamily="18" charset="0"/>
              </a:rPr>
              <a:t>, ancak gecekonduların kiraya verilme oranı </a:t>
            </a:r>
            <a:r>
              <a:rPr lang="tr-TR" dirty="0" err="1">
                <a:latin typeface="Times New Roman" panose="02020603050405020304" pitchFamily="18" charset="0"/>
                <a:cs typeface="Times New Roman" panose="02020603050405020304" pitchFamily="18" charset="0"/>
              </a:rPr>
              <a:t>yükselmektedir</a:t>
            </a:r>
            <a:r>
              <a:rPr lang="tr-TR" dirty="0">
                <a:latin typeface="Times New Roman" panose="02020603050405020304" pitchFamily="18" charset="0"/>
                <a:cs typeface="Times New Roman" panose="02020603050405020304" pitchFamily="18" charset="0"/>
              </a:rPr>
              <a:t>. Gecekonducu, </a:t>
            </a:r>
            <a:r>
              <a:rPr lang="tr-TR" dirty="0" err="1">
                <a:latin typeface="Times New Roman" panose="02020603050405020304" pitchFamily="18" charset="0"/>
                <a:cs typeface="Times New Roman" panose="02020603050405020304" pitchFamily="18" charset="0"/>
              </a:rPr>
              <a:t>birçok</a:t>
            </a:r>
            <a:r>
              <a:rPr lang="tr-TR" dirty="0">
                <a:latin typeface="Times New Roman" panose="02020603050405020304" pitchFamily="18" charset="0"/>
                <a:cs typeface="Times New Roman" panose="02020603050405020304" pitchFamily="18" charset="0"/>
              </a:rPr>
              <a:t> ge- </a:t>
            </a:r>
            <a:r>
              <a:rPr lang="tr-TR" dirty="0" err="1">
                <a:latin typeface="Times New Roman" panose="02020603050405020304" pitchFamily="18" charset="0"/>
                <a:cs typeface="Times New Roman" panose="02020603050405020304" pitchFamily="18" charset="0"/>
              </a:rPr>
              <a:t>cekondu</a:t>
            </a:r>
            <a:r>
              <a:rPr lang="tr-TR" dirty="0">
                <a:latin typeface="Times New Roman" panose="02020603050405020304" pitchFamily="18" charset="0"/>
                <a:cs typeface="Times New Roman" panose="02020603050405020304" pitchFamily="18" charset="0"/>
              </a:rPr>
              <a:t> yapmakta, ihtiyacından fazlasını kiraya vermektedir. </a:t>
            </a:r>
          </a:p>
          <a:p>
            <a:r>
              <a:rPr lang="tr-TR" dirty="0">
                <a:latin typeface="Times New Roman" panose="02020603050405020304" pitchFamily="18" charset="0"/>
                <a:cs typeface="Times New Roman" panose="02020603050405020304" pitchFamily="18" charset="0"/>
              </a:rPr>
              <a:t>1970 ve 1980’lerden sonraki </a:t>
            </a:r>
            <a:r>
              <a:rPr lang="tr-TR" dirty="0" err="1">
                <a:latin typeface="Times New Roman" panose="02020603050405020304" pitchFamily="18" charset="0"/>
                <a:cs typeface="Times New Roman" panose="02020603050405020304" pitchFamily="18" charset="0"/>
              </a:rPr>
              <a:t>üçüncu</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dönemde</a:t>
            </a:r>
            <a:r>
              <a:rPr lang="tr-TR" dirty="0">
                <a:latin typeface="Times New Roman" panose="02020603050405020304" pitchFamily="18" charset="0"/>
                <a:cs typeface="Times New Roman" panose="02020603050405020304" pitchFamily="18" charset="0"/>
              </a:rPr>
              <a:t> ise, gecekondu yapım </a:t>
            </a:r>
            <a:r>
              <a:rPr lang="tr-TR" dirty="0" err="1">
                <a:latin typeface="Times New Roman" panose="02020603050405020304" pitchFamily="18" charset="0"/>
                <a:cs typeface="Times New Roman" panose="02020603050405020304" pitchFamily="18" charset="0"/>
              </a:rPr>
              <a:t>süreci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tümüyle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ticarileşmis</a:t>
            </a:r>
            <a:r>
              <a:rPr lang="tr-TR" dirty="0">
                <a:latin typeface="Times New Roman" panose="02020603050405020304" pitchFamily="18" charset="0"/>
                <a:cs typeface="Times New Roman" panose="02020603050405020304" pitchFamily="18" charset="0"/>
              </a:rPr>
              <a:t>̧, yoksul kitle </a:t>
            </a:r>
            <a:r>
              <a:rPr lang="tr-TR" dirty="0" err="1">
                <a:latin typeface="Times New Roman" panose="02020603050405020304" pitchFamily="18" charset="0"/>
                <a:cs typeface="Times New Roman" panose="02020603050405020304" pitchFamily="18" charset="0"/>
              </a:rPr>
              <a:t>için</a:t>
            </a:r>
            <a:r>
              <a:rPr lang="tr-TR" dirty="0">
                <a:latin typeface="Times New Roman" panose="02020603050405020304" pitchFamily="18" charset="0"/>
                <a:cs typeface="Times New Roman" panose="02020603050405020304" pitchFamily="18" charset="0"/>
              </a:rPr>
              <a:t> arsa </a:t>
            </a:r>
            <a:r>
              <a:rPr lang="tr-TR" dirty="0" err="1">
                <a:latin typeface="Times New Roman" panose="02020603050405020304" pitchFamily="18" charset="0"/>
                <a:cs typeface="Times New Roman" panose="02020603050405020304" pitchFamily="18" charset="0"/>
              </a:rPr>
              <a:t>sağlayıp</a:t>
            </a:r>
            <a:r>
              <a:rPr lang="tr-TR" dirty="0">
                <a:latin typeface="Times New Roman" panose="02020603050405020304" pitchFamily="18" charset="0"/>
                <a:cs typeface="Times New Roman" panose="02020603050405020304" pitchFamily="18" charset="0"/>
              </a:rPr>
              <a:t> yapı ve </a:t>
            </a:r>
            <a:r>
              <a:rPr lang="tr-TR" dirty="0" err="1">
                <a:latin typeface="Times New Roman" panose="02020603050405020304" pitchFamily="18" charset="0"/>
                <a:cs typeface="Times New Roman" panose="02020603050405020304" pitchFamily="18" charset="0"/>
              </a:rPr>
              <a:t>gereçlerini</a:t>
            </a:r>
            <a:r>
              <a:rPr lang="tr-TR" dirty="0">
                <a:latin typeface="Times New Roman" panose="02020603050405020304" pitchFamily="18" charset="0"/>
                <a:cs typeface="Times New Roman" panose="02020603050405020304" pitchFamily="18" charset="0"/>
              </a:rPr>
              <a:t> bulan ve gecekondu yapısını yaparak bunları </a:t>
            </a:r>
            <a:r>
              <a:rPr lang="tr-TR" dirty="0" err="1">
                <a:latin typeface="Times New Roman" panose="02020603050405020304" pitchFamily="18" charset="0"/>
                <a:cs typeface="Times New Roman" panose="02020603050405020304" pitchFamily="18" charset="0"/>
              </a:rPr>
              <a:t>satışa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çıkaran</a:t>
            </a:r>
            <a:r>
              <a:rPr lang="tr-TR" dirty="0">
                <a:latin typeface="Times New Roman" panose="02020603050405020304" pitchFamily="18" charset="0"/>
                <a:cs typeface="Times New Roman" panose="02020603050405020304" pitchFamily="18" charset="0"/>
              </a:rPr>
              <a:t> “gecekondu firmaları” </a:t>
            </a:r>
            <a:r>
              <a:rPr lang="tr-TR" dirty="0" err="1">
                <a:latin typeface="Times New Roman" panose="02020603050405020304" pitchFamily="18" charset="0"/>
                <a:cs typeface="Times New Roman" panose="02020603050405020304" pitchFamily="18" charset="0"/>
              </a:rPr>
              <a:t>türemiştir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2000’li yıllarda ise gecekondu, </a:t>
            </a:r>
            <a:r>
              <a:rPr lang="tr-TR" dirty="0" err="1">
                <a:latin typeface="Times New Roman" panose="02020603050405020304" pitchFamily="18" charset="0"/>
                <a:cs typeface="Times New Roman" panose="02020603050405020304" pitchFamily="18" charset="0"/>
              </a:rPr>
              <a:t>özellikle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büyük</a:t>
            </a:r>
            <a:r>
              <a:rPr lang="tr-TR" dirty="0">
                <a:latin typeface="Times New Roman" panose="02020603050405020304" pitchFamily="18" charset="0"/>
                <a:cs typeface="Times New Roman" panose="02020603050405020304" pitchFamily="18" charset="0"/>
              </a:rPr>
              <a:t> kentlerin </a:t>
            </a:r>
            <a:r>
              <a:rPr lang="tr-TR" dirty="0" err="1">
                <a:latin typeface="Times New Roman" panose="02020603050405020304" pitchFamily="18" charset="0"/>
                <a:cs typeface="Times New Roman" panose="02020603050405020304" pitchFamily="18" charset="0"/>
              </a:rPr>
              <a:t>doğal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karşılanan</a:t>
            </a:r>
            <a:r>
              <a:rPr lang="tr-TR" dirty="0">
                <a:latin typeface="Times New Roman" panose="02020603050405020304" pitchFamily="18" charset="0"/>
                <a:cs typeface="Times New Roman" panose="02020603050405020304" pitchFamily="18" charset="0"/>
              </a:rPr>
              <a:t> bir </a:t>
            </a:r>
            <a:r>
              <a:rPr lang="tr-TR" dirty="0" err="1">
                <a:latin typeface="Times New Roman" panose="02020603050405020304" pitchFamily="18" charset="0"/>
                <a:cs typeface="Times New Roman" panose="02020603050405020304" pitchFamily="18" charset="0"/>
              </a:rPr>
              <a:t>parçası</a:t>
            </a:r>
            <a:r>
              <a:rPr lang="tr-TR" dirty="0">
                <a:latin typeface="Times New Roman" panose="02020603050405020304" pitchFamily="18" charset="0"/>
                <a:cs typeface="Times New Roman" panose="02020603050405020304" pitchFamily="18" charset="0"/>
              </a:rPr>
              <a:t> durumuna </a:t>
            </a:r>
            <a:r>
              <a:rPr lang="tr-TR" dirty="0" err="1">
                <a:latin typeface="Times New Roman" panose="02020603050405020304" pitchFamily="18" charset="0"/>
                <a:cs typeface="Times New Roman" panose="02020603050405020304" pitchFamily="18" charset="0"/>
              </a:rPr>
              <a:t>gelmis</a:t>
            </a:r>
            <a:r>
              <a:rPr lang="tr-TR" dirty="0">
                <a:latin typeface="Times New Roman" panose="02020603050405020304" pitchFamily="18" charset="0"/>
                <a:cs typeface="Times New Roman" panose="02020603050405020304" pitchFamily="18" charset="0"/>
              </a:rPr>
              <a:t>̧ gibidir. Gecekondu sahipleri, gecekondularından en </a:t>
            </a:r>
            <a:r>
              <a:rPr lang="tr-TR" dirty="0" err="1">
                <a:latin typeface="Times New Roman" panose="02020603050405020304" pitchFamily="18" charset="0"/>
                <a:cs typeface="Times New Roman" panose="02020603050405020304" pitchFamily="18" charset="0"/>
              </a:rPr>
              <a:t>yüksek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kârı</a:t>
            </a:r>
            <a:r>
              <a:rPr lang="tr-TR" dirty="0">
                <a:latin typeface="Times New Roman" panose="02020603050405020304" pitchFamily="18" charset="0"/>
                <a:cs typeface="Times New Roman" panose="02020603050405020304" pitchFamily="18" charset="0"/>
              </a:rPr>
              <a:t> elde etme </a:t>
            </a:r>
            <a:r>
              <a:rPr lang="tr-TR" dirty="0" err="1">
                <a:latin typeface="Times New Roman" panose="02020603050405020304" pitchFamily="18" charset="0"/>
                <a:cs typeface="Times New Roman" panose="02020603050405020304" pitchFamily="18" charset="0"/>
              </a:rPr>
              <a:t>çabasındadır</a:t>
            </a:r>
            <a:r>
              <a:rPr lang="tr-TR" dirty="0">
                <a:latin typeface="Times New Roman" panose="02020603050405020304" pitchFamily="18" charset="0"/>
                <a:cs typeface="Times New Roman" panose="02020603050405020304" pitchFamily="18" charset="0"/>
              </a:rPr>
              <a:t> (arazi fiyatları </a:t>
            </a:r>
            <a:r>
              <a:rPr lang="tr-TR" dirty="0" err="1">
                <a:latin typeface="Times New Roman" panose="02020603050405020304" pitchFamily="18" charset="0"/>
                <a:cs typeface="Times New Roman" panose="02020603050405020304" pitchFamily="18" charset="0"/>
              </a:rPr>
              <a:t>değerlenmiştir</a:t>
            </a:r>
            <a:r>
              <a:rPr lang="tr-TR" dirty="0">
                <a:latin typeface="Times New Roman" panose="02020603050405020304" pitchFamily="18" charset="0"/>
                <a:cs typeface="Times New Roman" panose="02020603050405020304" pitchFamily="18" charset="0"/>
              </a:rPr>
              <a:t>). Devlet ve belediyeler ise, kentsel </a:t>
            </a:r>
            <a:r>
              <a:rPr lang="tr-TR" dirty="0" err="1">
                <a:latin typeface="Times New Roman" panose="02020603050405020304" pitchFamily="18" charset="0"/>
                <a:cs typeface="Times New Roman" panose="02020603050405020304" pitchFamily="18" charset="0"/>
              </a:rPr>
              <a:t>dönüşüm</a:t>
            </a:r>
            <a:r>
              <a:rPr lang="tr-TR" dirty="0">
                <a:latin typeface="Times New Roman" panose="02020603050405020304" pitchFamily="18" charset="0"/>
                <a:cs typeface="Times New Roman" panose="02020603050405020304" pitchFamily="18" charset="0"/>
              </a:rPr>
              <a:t> adı altında gecekondu alanlarında yaratılan rantın </a:t>
            </a:r>
            <a:r>
              <a:rPr lang="tr-TR" dirty="0" err="1">
                <a:latin typeface="Times New Roman" panose="02020603050405020304" pitchFamily="18" charset="0"/>
                <a:cs typeface="Times New Roman" panose="02020603050405020304" pitchFamily="18" charset="0"/>
              </a:rPr>
              <a:t>paylaşımına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öncülük</a:t>
            </a:r>
            <a:r>
              <a:rPr lang="tr-TR" dirty="0">
                <a:latin typeface="Times New Roman" panose="02020603050405020304" pitchFamily="18" charset="0"/>
                <a:cs typeface="Times New Roman" panose="02020603050405020304" pitchFamily="18" charset="0"/>
              </a:rPr>
              <a:t> etmeye </a:t>
            </a:r>
            <a:r>
              <a:rPr lang="tr-TR" dirty="0" err="1">
                <a:latin typeface="Times New Roman" panose="02020603050405020304" pitchFamily="18" charset="0"/>
                <a:cs typeface="Times New Roman" panose="02020603050405020304" pitchFamily="18" charset="0"/>
              </a:rPr>
              <a:t>çalışmaktadır</a:t>
            </a:r>
            <a:r>
              <a:rPr lang="tr-TR" dirty="0">
                <a:latin typeface="Times New Roman" panose="02020603050405020304" pitchFamily="18" charset="0"/>
                <a:cs typeface="Times New Roman" panose="02020603050405020304" pitchFamily="18" charset="0"/>
              </a:rPr>
              <a:t>. Gecekondu alanlarına </a:t>
            </a:r>
            <a:r>
              <a:rPr lang="tr-TR" dirty="0" err="1">
                <a:latin typeface="Times New Roman" panose="02020603050405020304" pitchFamily="18" charset="0"/>
                <a:cs typeface="Times New Roman" panose="02020603050405020304" pitchFamily="18" charset="0"/>
              </a:rPr>
              <a:t>çok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yüksek</a:t>
            </a:r>
            <a:r>
              <a:rPr lang="tr-TR" dirty="0">
                <a:latin typeface="Times New Roman" panose="02020603050405020304" pitchFamily="18" charset="0"/>
                <a:cs typeface="Times New Roman" panose="02020603050405020304" pitchFamily="18" charset="0"/>
              </a:rPr>
              <a:t> apartman blokları yapılmaktadır. </a:t>
            </a:r>
          </a:p>
          <a:p>
            <a:endParaRPr lang="tr-TR" dirty="0"/>
          </a:p>
        </p:txBody>
      </p:sp>
    </p:spTree>
    <p:extLst>
      <p:ext uri="{BB962C8B-B14F-4D97-AF65-F5344CB8AC3E}">
        <p14:creationId xmlns:p14="http://schemas.microsoft.com/office/powerpoint/2010/main" val="19006344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2E5788-C6C6-8C44-89DB-1DF7FC380AB1}"/>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Türkiye’de Hızlı Kentleşmeye Yönelik Çözüm Arayışları</a:t>
            </a:r>
          </a:p>
        </p:txBody>
      </p:sp>
      <p:sp>
        <p:nvSpPr>
          <p:cNvPr id="3" name="İçerik Yer Tutucusu 2">
            <a:extLst>
              <a:ext uri="{FF2B5EF4-FFF2-40B4-BE49-F238E27FC236}">
                <a16:creationId xmlns:a16="http://schemas.microsoft.com/office/drawing/2014/main" id="{5B656503-BE46-8545-B018-B27704291281}"/>
              </a:ext>
            </a:extLst>
          </p:cNvPr>
          <p:cNvSpPr>
            <a:spLocks noGrp="1"/>
          </p:cNvSpPr>
          <p:nvPr>
            <p:ph idx="1"/>
          </p:nvPr>
        </p:nvSpPr>
        <p:spPr/>
        <p:txBody>
          <a:bodyPr/>
          <a:lstStyle/>
          <a:p>
            <a:pPr>
              <a:buFont typeface="Wingdings" pitchFamily="2" charset="2"/>
              <a:buChar char="Ø"/>
            </a:pPr>
            <a:endParaRPr lang="tr-TR" dirty="0"/>
          </a:p>
          <a:p>
            <a:pPr>
              <a:buFont typeface="Wingdings" pitchFamily="2" charset="2"/>
              <a:buChar char="Ø"/>
            </a:pPr>
            <a:endParaRPr lang="tr-TR" dirty="0"/>
          </a:p>
          <a:p>
            <a:pPr>
              <a:buFont typeface="Wingdings" pitchFamily="2" charset="2"/>
              <a:buChar char="Ø"/>
            </a:pPr>
            <a:endParaRPr lang="tr-TR" dirty="0">
              <a:latin typeface="Times New Roman" panose="02020603050405020304" pitchFamily="18" charset="0"/>
              <a:cs typeface="Times New Roman" panose="02020603050405020304" pitchFamily="18" charset="0"/>
            </a:endParaRPr>
          </a:p>
          <a:p>
            <a:pPr>
              <a:buFont typeface="Wingdings" pitchFamily="2" charset="2"/>
              <a:buChar char="Ø"/>
            </a:pPr>
            <a:r>
              <a:rPr lang="tr-TR" dirty="0" err="1">
                <a:latin typeface="Times New Roman" panose="02020603050405020304" pitchFamily="18" charset="0"/>
                <a:cs typeface="Times New Roman" panose="02020603050405020304" pitchFamily="18" charset="0"/>
              </a:rPr>
              <a:t>Türkiye’de</a:t>
            </a:r>
            <a:r>
              <a:rPr lang="tr-TR" dirty="0">
                <a:latin typeface="Times New Roman" panose="02020603050405020304" pitchFamily="18" charset="0"/>
                <a:cs typeface="Times New Roman" panose="02020603050405020304" pitchFamily="18" charset="0"/>
              </a:rPr>
              <a:t> tarihsel </a:t>
            </a:r>
            <a:r>
              <a:rPr lang="tr-TR" dirty="0" err="1">
                <a:latin typeface="Times New Roman" panose="02020603050405020304" pitchFamily="18" charset="0"/>
                <a:cs typeface="Times New Roman" panose="02020603050405020304" pitchFamily="18" charset="0"/>
              </a:rPr>
              <a:t>süreçte</a:t>
            </a:r>
            <a:r>
              <a:rPr lang="tr-TR" dirty="0">
                <a:latin typeface="Times New Roman" panose="02020603050405020304" pitchFamily="18" charset="0"/>
                <a:cs typeface="Times New Roman" panose="02020603050405020304" pitchFamily="18" charset="0"/>
              </a:rPr>
              <a:t> hızlı </a:t>
            </a:r>
            <a:r>
              <a:rPr lang="tr-TR" dirty="0" err="1">
                <a:latin typeface="Times New Roman" panose="02020603050405020304" pitchFamily="18" charset="0"/>
                <a:cs typeface="Times New Roman" panose="02020603050405020304" pitchFamily="18" charset="0"/>
              </a:rPr>
              <a:t>kentleşmeye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yönelik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çıkan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üc</a:t>
            </a:r>
            <a:r>
              <a:rPr lang="tr-TR" dirty="0">
                <a:latin typeface="Times New Roman" panose="02020603050405020304" pitchFamily="18" charset="0"/>
                <a:cs typeface="Times New Roman" panose="02020603050405020304" pitchFamily="18" charset="0"/>
              </a:rPr>
              <a:t>̧ temel </a:t>
            </a:r>
            <a:r>
              <a:rPr lang="tr-TR" dirty="0" err="1">
                <a:latin typeface="Times New Roman" panose="02020603050405020304" pitchFamily="18" charset="0"/>
                <a:cs typeface="Times New Roman" panose="02020603050405020304" pitchFamily="18" charset="0"/>
              </a:rPr>
              <a:t>yaklaşım</a:t>
            </a:r>
            <a:r>
              <a:rPr lang="tr-TR" dirty="0">
                <a:latin typeface="Times New Roman" panose="02020603050405020304" pitchFamily="18" charset="0"/>
                <a:cs typeface="Times New Roman" panose="02020603050405020304" pitchFamily="18" charset="0"/>
              </a:rPr>
              <a:t> bulunmaktadır. </a:t>
            </a:r>
          </a:p>
          <a:p>
            <a:endParaRPr lang="tr-TR" dirty="0"/>
          </a:p>
        </p:txBody>
      </p:sp>
    </p:spTree>
    <p:extLst>
      <p:ext uri="{BB962C8B-B14F-4D97-AF65-F5344CB8AC3E}">
        <p14:creationId xmlns:p14="http://schemas.microsoft.com/office/powerpoint/2010/main" val="1215758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D6FD3F-272C-614D-885D-84BC2FE5993A}"/>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Kırsalın Şartlarının İyileştirilmesi</a:t>
            </a:r>
          </a:p>
        </p:txBody>
      </p:sp>
      <p:sp>
        <p:nvSpPr>
          <p:cNvPr id="3" name="İçerik Yer Tutucusu 2">
            <a:extLst>
              <a:ext uri="{FF2B5EF4-FFF2-40B4-BE49-F238E27FC236}">
                <a16:creationId xmlns:a16="http://schemas.microsoft.com/office/drawing/2014/main" id="{49E7B849-BA78-D443-960B-E0208F7EEB2F}"/>
              </a:ext>
            </a:extLst>
          </p:cNvPr>
          <p:cNvSpPr>
            <a:spLocks noGrp="1"/>
          </p:cNvSpPr>
          <p:nvPr>
            <p:ph idx="1"/>
          </p:nvPr>
        </p:nvSpPr>
        <p:spPr/>
        <p:txBody>
          <a:bodyPr>
            <a:normAutofit fontScale="92500" lnSpcReduction="20000"/>
          </a:bodyPr>
          <a:lstStyle/>
          <a:p>
            <a:r>
              <a:rPr lang="tr-TR" dirty="0">
                <a:latin typeface="Times New Roman" panose="02020603050405020304" pitchFamily="18" charset="0"/>
                <a:cs typeface="Times New Roman" panose="02020603050405020304" pitchFamily="18" charset="0"/>
              </a:rPr>
              <a:t>Belirli </a:t>
            </a:r>
            <a:r>
              <a:rPr lang="tr-TR" dirty="0" err="1">
                <a:latin typeface="Times New Roman" panose="02020603050405020304" pitchFamily="18" charset="0"/>
                <a:cs typeface="Times New Roman" panose="02020603050405020304" pitchFamily="18" charset="0"/>
              </a:rPr>
              <a:t>dönemlerde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hükümetler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göçün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kaynaklandığı</a:t>
            </a:r>
            <a:r>
              <a:rPr lang="tr-TR" dirty="0">
                <a:latin typeface="Times New Roman" panose="02020603050405020304" pitchFamily="18" charset="0"/>
                <a:cs typeface="Times New Roman" panose="02020603050405020304" pitchFamily="18" charset="0"/>
              </a:rPr>
              <a:t> yer- </a:t>
            </a:r>
            <a:r>
              <a:rPr lang="tr-TR" dirty="0" err="1">
                <a:latin typeface="Times New Roman" panose="02020603050405020304" pitchFamily="18" charset="0"/>
                <a:cs typeface="Times New Roman" panose="02020603050405020304" pitchFamily="18" charset="0"/>
              </a:rPr>
              <a:t>ler</a:t>
            </a:r>
            <a:r>
              <a:rPr lang="tr-TR" dirty="0">
                <a:latin typeface="Times New Roman" panose="02020603050405020304" pitchFamily="18" charset="0"/>
                <a:cs typeface="Times New Roman" panose="02020603050405020304" pitchFamily="18" charset="0"/>
              </a:rPr>
              <a:t> olarak </a:t>
            </a:r>
            <a:r>
              <a:rPr lang="tr-TR" dirty="0" err="1">
                <a:latin typeface="Times New Roman" panose="02020603050405020304" pitchFamily="18" charset="0"/>
                <a:cs typeface="Times New Roman" panose="02020603050405020304" pitchFamily="18" charset="0"/>
              </a:rPr>
              <a:t>köylerin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şartlarının</a:t>
            </a:r>
            <a:r>
              <a:rPr lang="tr-TR" dirty="0">
                <a:latin typeface="Times New Roman" panose="02020603050405020304" pitchFamily="18" charset="0"/>
                <a:cs typeface="Times New Roman" panose="02020603050405020304" pitchFamily="18" charset="0"/>
              </a:rPr>
              <a:t> ekonomik/ sportif/ </a:t>
            </a:r>
            <a:r>
              <a:rPr lang="tr-TR" dirty="0" err="1">
                <a:latin typeface="Times New Roman" panose="02020603050405020304" pitchFamily="18" charset="0"/>
                <a:cs typeface="Times New Roman" panose="02020603050405020304" pitchFamily="18" charset="0"/>
              </a:rPr>
              <a:t>kültürel</a:t>
            </a:r>
            <a:r>
              <a:rPr lang="tr-TR" dirty="0">
                <a:latin typeface="Times New Roman" panose="02020603050405020304" pitchFamily="18" charset="0"/>
                <a:cs typeface="Times New Roman" panose="02020603050405020304" pitchFamily="18" charset="0"/>
              </a:rPr>
              <a:t> olarak </a:t>
            </a:r>
            <a:r>
              <a:rPr lang="tr-TR" dirty="0" err="1">
                <a:latin typeface="Times New Roman" panose="02020603050405020304" pitchFamily="18" charset="0"/>
                <a:cs typeface="Times New Roman" panose="02020603050405020304" pitchFamily="18" charset="0"/>
              </a:rPr>
              <a:t>geliştirilmesini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hedeflemişlerdir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Bu </a:t>
            </a:r>
            <a:r>
              <a:rPr lang="tr-TR" dirty="0" err="1">
                <a:latin typeface="Times New Roman" panose="02020603050405020304" pitchFamily="18" charset="0"/>
                <a:cs typeface="Times New Roman" panose="02020603050405020304" pitchFamily="18" charset="0"/>
              </a:rPr>
              <a:t>yaklaşımlardan</a:t>
            </a:r>
            <a:r>
              <a:rPr lang="tr-TR" dirty="0">
                <a:latin typeface="Times New Roman" panose="02020603050405020304" pitchFamily="18" charset="0"/>
                <a:cs typeface="Times New Roman" panose="02020603050405020304" pitchFamily="18" charset="0"/>
              </a:rPr>
              <a:t> en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çıkanı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Bülent</a:t>
            </a:r>
            <a:r>
              <a:rPr lang="tr-TR" dirty="0">
                <a:latin typeface="Times New Roman" panose="02020603050405020304" pitchFamily="18" charset="0"/>
                <a:cs typeface="Times New Roman" panose="02020603050405020304" pitchFamily="18" charset="0"/>
              </a:rPr>
              <a:t> Ecevit tarafından ortaya konulan “</a:t>
            </a:r>
            <a:r>
              <a:rPr lang="tr-TR" dirty="0" err="1">
                <a:latin typeface="Times New Roman" panose="02020603050405020304" pitchFamily="18" charset="0"/>
                <a:cs typeface="Times New Roman" panose="02020603050405020304" pitchFamily="18" charset="0"/>
              </a:rPr>
              <a:t>köykent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projesi”dir</a:t>
            </a:r>
            <a:r>
              <a:rPr lang="tr-TR" dirty="0">
                <a:latin typeface="Times New Roman" panose="02020603050405020304" pitchFamily="18" charset="0"/>
                <a:cs typeface="Times New Roman" panose="02020603050405020304" pitchFamily="18" charset="0"/>
              </a:rPr>
              <a:t>. Bu proje ile kentlerdeki </a:t>
            </a:r>
            <a:r>
              <a:rPr lang="tr-TR" dirty="0" err="1">
                <a:latin typeface="Times New Roman" panose="02020603050405020304" pitchFamily="18" charset="0"/>
                <a:cs typeface="Times New Roman" panose="02020603050405020304" pitchFamily="18" charset="0"/>
              </a:rPr>
              <a:t>çekici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imkânların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köylerde</a:t>
            </a:r>
            <a:r>
              <a:rPr lang="tr-TR" dirty="0">
                <a:latin typeface="Times New Roman" panose="02020603050405020304" pitchFamily="18" charset="0"/>
                <a:cs typeface="Times New Roman" panose="02020603050405020304" pitchFamily="18" charset="0"/>
              </a:rPr>
              <a:t> de </a:t>
            </a:r>
            <a:r>
              <a:rPr lang="tr-TR" dirty="0" err="1">
                <a:latin typeface="Times New Roman" panose="02020603050405020304" pitchFamily="18" charset="0"/>
                <a:cs typeface="Times New Roman" panose="02020603050405020304" pitchFamily="18" charset="0"/>
              </a:rPr>
              <a:t>oluşturulması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hedeflenmiştir</a:t>
            </a:r>
            <a:r>
              <a:rPr lang="tr-TR" dirty="0">
                <a:latin typeface="Times New Roman" panose="02020603050405020304" pitchFamily="18" charset="0"/>
                <a:cs typeface="Times New Roman" panose="02020603050405020304" pitchFamily="18" charset="0"/>
              </a:rPr>
              <a:t>. Bu proje ile;</a:t>
            </a:r>
          </a:p>
          <a:p>
            <a:pPr>
              <a:buFont typeface="Wingdings" pitchFamily="2" charset="2"/>
              <a:buChar char="Ø"/>
            </a:pPr>
            <a:r>
              <a:rPr lang="tr-TR" dirty="0">
                <a:latin typeface="Times New Roman" panose="02020603050405020304" pitchFamily="18" charset="0"/>
                <a:cs typeface="Times New Roman" panose="02020603050405020304" pitchFamily="18" charset="0"/>
              </a:rPr>
              <a:t>Kooperatifler kurularak </a:t>
            </a:r>
            <a:r>
              <a:rPr lang="tr-TR" dirty="0" err="1">
                <a:latin typeface="Times New Roman" panose="02020603050405020304" pitchFamily="18" charset="0"/>
                <a:cs typeface="Times New Roman" panose="02020603050405020304" pitchFamily="18" charset="0"/>
              </a:rPr>
              <a:t>köylülerin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dayanıs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içinde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ürünlerini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değerlendirmeleri</a:t>
            </a:r>
            <a:r>
              <a:rPr lang="tr-TR" dirty="0">
                <a:latin typeface="Times New Roman" panose="02020603050405020304" pitchFamily="18" charset="0"/>
                <a:cs typeface="Times New Roman" panose="02020603050405020304" pitchFamily="18" charset="0"/>
              </a:rPr>
              <a:t> ve pazarlamaları </a:t>
            </a:r>
            <a:r>
              <a:rPr lang="tr-TR" dirty="0" err="1">
                <a:latin typeface="Times New Roman" panose="02020603050405020304" pitchFamily="18" charset="0"/>
                <a:cs typeface="Times New Roman" panose="02020603050405020304" pitchFamily="18" charset="0"/>
              </a:rPr>
              <a:t>amaçlanmıştır</a:t>
            </a:r>
            <a:r>
              <a:rPr lang="tr-TR" dirty="0">
                <a:latin typeface="Times New Roman" panose="02020603050405020304" pitchFamily="18" charset="0"/>
                <a:cs typeface="Times New Roman" panose="02020603050405020304" pitchFamily="18" charset="0"/>
              </a:rPr>
              <a:t>. Devlet, </a:t>
            </a:r>
            <a:r>
              <a:rPr lang="tr-TR" dirty="0" err="1">
                <a:latin typeface="Times New Roman" panose="02020603050405020304" pitchFamily="18" charset="0"/>
                <a:cs typeface="Times New Roman" panose="02020603050405020304" pitchFamily="18" charset="0"/>
              </a:rPr>
              <a:t>kooperatifçiliği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desteklemiştir</a:t>
            </a:r>
            <a:r>
              <a:rPr lang="tr-TR" dirty="0">
                <a:latin typeface="Times New Roman" panose="02020603050405020304" pitchFamily="18" charset="0"/>
                <a:cs typeface="Times New Roman" panose="02020603050405020304" pitchFamily="18" charset="0"/>
              </a:rPr>
              <a:t>. </a:t>
            </a:r>
          </a:p>
          <a:p>
            <a:pPr>
              <a:buFont typeface="Wingdings" pitchFamily="2" charset="2"/>
              <a:buChar char="Ø"/>
            </a:pPr>
            <a:r>
              <a:rPr lang="tr-TR" dirty="0" err="1">
                <a:latin typeface="Times New Roman" panose="02020603050405020304" pitchFamily="18" charset="0"/>
                <a:cs typeface="Times New Roman" panose="02020603050405020304" pitchFamily="18" charset="0"/>
              </a:rPr>
              <a:t>Köylere</a:t>
            </a:r>
            <a:r>
              <a:rPr lang="tr-TR" dirty="0">
                <a:latin typeface="Times New Roman" panose="02020603050405020304" pitchFamily="18" charset="0"/>
                <a:cs typeface="Times New Roman" panose="02020603050405020304" pitchFamily="18" charset="0"/>
              </a:rPr>
              <a:t> sportif alanların kurulması </a:t>
            </a:r>
            <a:r>
              <a:rPr lang="tr-TR" dirty="0" err="1">
                <a:latin typeface="Times New Roman" panose="02020603050405020304" pitchFamily="18" charset="0"/>
                <a:cs typeface="Times New Roman" panose="02020603050405020304" pitchFamily="18" charset="0"/>
              </a:rPr>
              <a:t>amaçlanmıştır</a:t>
            </a:r>
            <a:r>
              <a:rPr lang="tr-TR" dirty="0">
                <a:latin typeface="Times New Roman" panose="02020603050405020304" pitchFamily="18" charset="0"/>
                <a:cs typeface="Times New Roman" panose="02020603050405020304" pitchFamily="18" charset="0"/>
              </a:rPr>
              <a:t>.</a:t>
            </a:r>
          </a:p>
          <a:p>
            <a:pPr>
              <a:buFont typeface="Wingdings" pitchFamily="2" charset="2"/>
              <a:buChar char="Ø"/>
            </a:pPr>
            <a:r>
              <a:rPr lang="tr-TR" dirty="0" err="1">
                <a:latin typeface="Times New Roman" panose="02020603050405020304" pitchFamily="18" charset="0"/>
                <a:cs typeface="Times New Roman" panose="02020603050405020304" pitchFamily="18" charset="0"/>
              </a:rPr>
              <a:t>Köylerin</a:t>
            </a:r>
            <a:r>
              <a:rPr lang="tr-TR" dirty="0">
                <a:latin typeface="Times New Roman" panose="02020603050405020304" pitchFamily="18" charset="0"/>
                <a:cs typeface="Times New Roman" panose="02020603050405020304" pitchFamily="18" charset="0"/>
              </a:rPr>
              <a:t> kentlerle </a:t>
            </a:r>
            <a:r>
              <a:rPr lang="tr-TR" dirty="0" err="1">
                <a:latin typeface="Times New Roman" panose="02020603050405020304" pitchFamily="18" charset="0"/>
                <a:cs typeface="Times New Roman" panose="02020603050405020304" pitchFamily="18" charset="0"/>
              </a:rPr>
              <a:t>bağlantısı</a:t>
            </a:r>
            <a:r>
              <a:rPr lang="tr-TR" dirty="0">
                <a:latin typeface="Times New Roman" panose="02020603050405020304" pitchFamily="18" charset="0"/>
                <a:cs typeface="Times New Roman" panose="02020603050405020304" pitchFamily="18" charset="0"/>
              </a:rPr>
              <a:t> karayollarıyla </a:t>
            </a:r>
            <a:r>
              <a:rPr lang="tr-TR" dirty="0" err="1">
                <a:latin typeface="Times New Roman" panose="02020603050405020304" pitchFamily="18" charset="0"/>
                <a:cs typeface="Times New Roman" panose="02020603050405020304" pitchFamily="18" charset="0"/>
              </a:rPr>
              <a:t>geliştirilerek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üretilen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ürünlerin</a:t>
            </a:r>
            <a:r>
              <a:rPr lang="tr-TR" dirty="0">
                <a:latin typeface="Times New Roman" panose="02020603050405020304" pitchFamily="18" charset="0"/>
                <a:cs typeface="Times New Roman" panose="02020603050405020304" pitchFamily="18" charset="0"/>
              </a:rPr>
              <a:t> kent pazarlarında satılması </a:t>
            </a:r>
            <a:r>
              <a:rPr lang="tr-TR" dirty="0" err="1">
                <a:latin typeface="Times New Roman" panose="02020603050405020304" pitchFamily="18" charset="0"/>
                <a:cs typeface="Times New Roman" panose="02020603050405020304" pitchFamily="18" charset="0"/>
              </a:rPr>
              <a:t>amaçlanmıştır</a:t>
            </a:r>
            <a:r>
              <a:rPr lang="tr-TR"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342716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B2AC85-5A0F-8C40-AD41-93EFDF0A67AB}"/>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Kentlerin İmkanlarının Geliştirilmesi</a:t>
            </a:r>
          </a:p>
        </p:txBody>
      </p:sp>
      <p:sp>
        <p:nvSpPr>
          <p:cNvPr id="3" name="İçerik Yer Tutucusu 2">
            <a:extLst>
              <a:ext uri="{FF2B5EF4-FFF2-40B4-BE49-F238E27FC236}">
                <a16:creationId xmlns:a16="http://schemas.microsoft.com/office/drawing/2014/main" id="{9F364C16-BC9F-B842-B560-056A172A20C6}"/>
              </a:ext>
            </a:extLst>
          </p:cNvPr>
          <p:cNvSpPr>
            <a:spLocks noGrp="1"/>
          </p:cNvSpPr>
          <p:nvPr>
            <p:ph idx="1"/>
          </p:nvPr>
        </p:nvSpPr>
        <p:spPr/>
        <p:txBody>
          <a:bodyPr>
            <a:normAutofit fontScale="85000" lnSpcReduction="20000"/>
          </a:bodyPr>
          <a:lstStyle/>
          <a:p>
            <a:r>
              <a:rPr lang="tr-TR" dirty="0" err="1">
                <a:latin typeface="Times New Roman" panose="02020603050405020304" pitchFamily="18" charset="0"/>
                <a:cs typeface="Times New Roman" panose="02020603050405020304" pitchFamily="18" charset="0"/>
              </a:rPr>
              <a:t>Çarpık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kentleşmenin</a:t>
            </a:r>
            <a:r>
              <a:rPr lang="tr-TR" dirty="0">
                <a:latin typeface="Times New Roman" panose="02020603050405020304" pitchFamily="18" charset="0"/>
                <a:cs typeface="Times New Roman" panose="02020603050405020304" pitchFamily="18" charset="0"/>
              </a:rPr>
              <a:t> etkilerinin azaltılmasına </a:t>
            </a:r>
            <a:r>
              <a:rPr lang="tr-TR" dirty="0" err="1">
                <a:latin typeface="Times New Roman" panose="02020603050405020304" pitchFamily="18" charset="0"/>
                <a:cs typeface="Times New Roman" panose="02020603050405020304" pitchFamily="18" charset="0"/>
              </a:rPr>
              <a:t>yönelik</a:t>
            </a:r>
            <a:r>
              <a:rPr lang="tr-TR" dirty="0">
                <a:latin typeface="Times New Roman" panose="02020603050405020304" pitchFamily="18" charset="0"/>
                <a:cs typeface="Times New Roman" panose="02020603050405020304" pitchFamily="18" charset="0"/>
              </a:rPr>
              <a:t> getirilen </a:t>
            </a:r>
            <a:r>
              <a:rPr lang="tr-TR" dirty="0" err="1">
                <a:latin typeface="Times New Roman" panose="02020603050405020304" pitchFamily="18" charset="0"/>
                <a:cs typeface="Times New Roman" panose="02020603050405020304" pitchFamily="18" charset="0"/>
              </a:rPr>
              <a:t>önemli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önerilerden</a:t>
            </a:r>
            <a:r>
              <a:rPr lang="tr-TR" dirty="0">
                <a:latin typeface="Times New Roman" panose="02020603050405020304" pitchFamily="18" charset="0"/>
                <a:cs typeface="Times New Roman" panose="02020603050405020304" pitchFamily="18" charset="0"/>
              </a:rPr>
              <a:t> birisi de </a:t>
            </a:r>
            <a:r>
              <a:rPr lang="tr-TR" dirty="0" err="1">
                <a:latin typeface="Times New Roman" panose="02020603050405020304" pitchFamily="18" charset="0"/>
                <a:cs typeface="Times New Roman" panose="02020603050405020304" pitchFamily="18" charset="0"/>
              </a:rPr>
              <a:t>göc</a:t>
            </a:r>
            <a:r>
              <a:rPr lang="tr-TR" dirty="0">
                <a:latin typeface="Times New Roman" panose="02020603050405020304" pitchFamily="18" charset="0"/>
                <a:cs typeface="Times New Roman" panose="02020603050405020304" pitchFamily="18" charset="0"/>
              </a:rPr>
              <a:t>̧ edilen belirli kentlere, </a:t>
            </a:r>
            <a:r>
              <a:rPr lang="tr-TR" dirty="0" err="1">
                <a:latin typeface="Times New Roman" panose="02020603050405020304" pitchFamily="18" charset="0"/>
                <a:cs typeface="Times New Roman" panose="02020603050405020304" pitchFamily="18" charset="0"/>
              </a:rPr>
              <a:t>göc</a:t>
            </a:r>
            <a:r>
              <a:rPr lang="tr-TR" dirty="0">
                <a:latin typeface="Times New Roman" panose="02020603050405020304" pitchFamily="18" charset="0"/>
                <a:cs typeface="Times New Roman" panose="02020603050405020304" pitchFamily="18" charset="0"/>
              </a:rPr>
              <a:t>̧ eden kitleleri </a:t>
            </a:r>
            <a:r>
              <a:rPr lang="tr-TR" dirty="0" err="1">
                <a:latin typeface="Times New Roman" panose="02020603050405020304" pitchFamily="18" charset="0"/>
                <a:cs typeface="Times New Roman" panose="02020603050405020304" pitchFamily="18" charset="0"/>
              </a:rPr>
              <a:t>uyumlaştı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racak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ölçüde</a:t>
            </a:r>
            <a:r>
              <a:rPr lang="tr-TR" dirty="0">
                <a:latin typeface="Times New Roman" panose="02020603050405020304" pitchFamily="18" charset="0"/>
                <a:cs typeface="Times New Roman" panose="02020603050405020304" pitchFamily="18" charset="0"/>
              </a:rPr>
              <a:t> ekonomik/ alt yapı/ </a:t>
            </a:r>
            <a:r>
              <a:rPr lang="tr-TR" dirty="0" err="1">
                <a:latin typeface="Times New Roman" panose="02020603050405020304" pitchFamily="18" charset="0"/>
                <a:cs typeface="Times New Roman" panose="02020603050405020304" pitchFamily="18" charset="0"/>
              </a:rPr>
              <a:t>kültürel</a:t>
            </a:r>
            <a:r>
              <a:rPr lang="tr-TR" dirty="0">
                <a:latin typeface="Times New Roman" panose="02020603050405020304" pitchFamily="18" charset="0"/>
                <a:cs typeface="Times New Roman" panose="02020603050405020304" pitchFamily="18" charset="0"/>
              </a:rPr>
              <a:t>/ sportif yatırımların yapılmasıdır.</a:t>
            </a:r>
          </a:p>
          <a:p>
            <a:r>
              <a:rPr lang="tr-TR" dirty="0">
                <a:latin typeface="Times New Roman" panose="02020603050405020304" pitchFamily="18" charset="0"/>
                <a:cs typeface="Times New Roman" panose="02020603050405020304" pitchFamily="18" charset="0"/>
              </a:rPr>
              <a:t> Bu durum </a:t>
            </a:r>
            <a:r>
              <a:rPr lang="tr-TR" dirty="0" err="1">
                <a:latin typeface="Times New Roman" panose="02020603050405020304" pitchFamily="18" charset="0"/>
                <a:cs typeface="Times New Roman" panose="02020603050405020304" pitchFamily="18" charset="0"/>
              </a:rPr>
              <a:t>için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göc</a:t>
            </a:r>
            <a:r>
              <a:rPr lang="tr-TR" dirty="0">
                <a:latin typeface="Times New Roman" panose="02020603050405020304" pitchFamily="18" charset="0"/>
                <a:cs typeface="Times New Roman" panose="02020603050405020304" pitchFamily="18" charset="0"/>
              </a:rPr>
              <a:t>̧ edilen yerlerdeki yerel </a:t>
            </a:r>
            <a:r>
              <a:rPr lang="tr-TR" dirty="0" err="1">
                <a:latin typeface="Times New Roman" panose="02020603050405020304" pitchFamily="18" charset="0"/>
                <a:cs typeface="Times New Roman" panose="02020603050405020304" pitchFamily="18" charset="0"/>
              </a:rPr>
              <a:t>yönetim</a:t>
            </a:r>
            <a:r>
              <a:rPr lang="tr-TR" dirty="0">
                <a:latin typeface="Times New Roman" panose="02020603050405020304" pitchFamily="18" charset="0"/>
                <a:cs typeface="Times New Roman" panose="02020603050405020304" pitchFamily="18" charset="0"/>
              </a:rPr>
              <a:t> gelirlerinin </a:t>
            </a:r>
            <a:r>
              <a:rPr lang="tr-TR" dirty="0" err="1">
                <a:latin typeface="Times New Roman" panose="02020603050405020304" pitchFamily="18" charset="0"/>
                <a:cs typeface="Times New Roman" panose="02020603050405020304" pitchFamily="18" charset="0"/>
              </a:rPr>
              <a:t>önemli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ölçüde</a:t>
            </a:r>
            <a:r>
              <a:rPr lang="tr-TR" dirty="0">
                <a:latin typeface="Times New Roman" panose="02020603050405020304" pitchFamily="18" charset="0"/>
                <a:cs typeface="Times New Roman" panose="02020603050405020304" pitchFamily="18" charset="0"/>
              </a:rPr>
              <a:t> arttırılması ve istihdam artırıcı </a:t>
            </a:r>
            <a:r>
              <a:rPr lang="tr-TR" dirty="0" err="1">
                <a:latin typeface="Times New Roman" panose="02020603050405020304" pitchFamily="18" charset="0"/>
                <a:cs typeface="Times New Roman" panose="02020603050405020304" pitchFamily="18" charset="0"/>
              </a:rPr>
              <a:t>çok</a:t>
            </a:r>
            <a:r>
              <a:rPr lang="tr-TR" dirty="0">
                <a:latin typeface="Times New Roman" panose="02020603050405020304" pitchFamily="18" charset="0"/>
                <a:cs typeface="Times New Roman" panose="02020603050405020304" pitchFamily="18" charset="0"/>
              </a:rPr>
              <a:t> sayıda yatırımın yapılması gerekmektedir. </a:t>
            </a:r>
          </a:p>
          <a:p>
            <a:r>
              <a:rPr lang="tr-TR" dirty="0">
                <a:latin typeface="Times New Roman" panose="02020603050405020304" pitchFamily="18" charset="0"/>
                <a:cs typeface="Times New Roman" panose="02020603050405020304" pitchFamily="18" charset="0"/>
              </a:rPr>
              <a:t>1950’li yıllardan sonraki ekonomik yapı analiz </a:t>
            </a:r>
            <a:r>
              <a:rPr lang="tr-TR" dirty="0" err="1">
                <a:latin typeface="Times New Roman" panose="02020603050405020304" pitchFamily="18" charset="0"/>
                <a:cs typeface="Times New Roman" panose="02020603050405020304" pitchFamily="18" charset="0"/>
              </a:rPr>
              <a:t>edildiğinde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Türkiye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ekono</a:t>
            </a:r>
            <a:r>
              <a:rPr lang="tr-TR" dirty="0">
                <a:latin typeface="Times New Roman" panose="02020603050405020304" pitchFamily="18" charset="0"/>
                <a:cs typeface="Times New Roman" panose="02020603050405020304" pitchFamily="18" charset="0"/>
              </a:rPr>
              <a:t>- misinin </a:t>
            </a:r>
            <a:r>
              <a:rPr lang="tr-TR" dirty="0" err="1">
                <a:latin typeface="Times New Roman" panose="02020603050405020304" pitchFamily="18" charset="0"/>
                <a:cs typeface="Times New Roman" panose="02020603050405020304" pitchFamily="18" charset="0"/>
              </a:rPr>
              <a:t>dışa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bağımlılığının</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dıs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borçlarının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sürekli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arttığı</a:t>
            </a:r>
            <a:r>
              <a:rPr lang="tr-TR" dirty="0">
                <a:latin typeface="Times New Roman" panose="02020603050405020304" pitchFamily="18" charset="0"/>
                <a:cs typeface="Times New Roman" panose="02020603050405020304" pitchFamily="18" charset="0"/>
              </a:rPr>
              <a:t>, yabancı ekonomik </a:t>
            </a:r>
            <a:r>
              <a:rPr lang="tr-TR" dirty="0" err="1">
                <a:latin typeface="Times New Roman" panose="02020603050405020304" pitchFamily="18" charset="0"/>
                <a:cs typeface="Times New Roman" panose="02020603050405020304" pitchFamily="18" charset="0"/>
              </a:rPr>
              <a:t>kuruluşlara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bağımlı</a:t>
            </a:r>
            <a:r>
              <a:rPr lang="tr-TR" dirty="0">
                <a:latin typeface="Times New Roman" panose="02020603050405020304" pitchFamily="18" charset="0"/>
                <a:cs typeface="Times New Roman" panose="02020603050405020304" pitchFamily="18" charset="0"/>
              </a:rPr>
              <a:t> politikalar </a:t>
            </a:r>
            <a:r>
              <a:rPr lang="tr-TR" dirty="0" err="1">
                <a:latin typeface="Times New Roman" panose="02020603050405020304" pitchFamily="18" charset="0"/>
                <a:cs typeface="Times New Roman" panose="02020603050405020304" pitchFamily="18" charset="0"/>
              </a:rPr>
              <a:t>izlendiği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görülür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Yine </a:t>
            </a:r>
            <a:r>
              <a:rPr lang="tr-TR" dirty="0" err="1">
                <a:latin typeface="Times New Roman" panose="02020603050405020304" pitchFamily="18" charset="0"/>
                <a:cs typeface="Times New Roman" panose="02020603050405020304" pitchFamily="18" charset="0"/>
              </a:rPr>
              <a:t>kentleşmenin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yoğun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yaşandığı</a:t>
            </a:r>
            <a:r>
              <a:rPr lang="tr-TR" dirty="0">
                <a:latin typeface="Times New Roman" panose="02020603050405020304" pitchFamily="18" charset="0"/>
                <a:cs typeface="Times New Roman" panose="02020603050405020304" pitchFamily="18" charset="0"/>
              </a:rPr>
              <a:t> 2000’li yıllara kadar </a:t>
            </a:r>
            <a:r>
              <a:rPr lang="tr-TR" dirty="0" err="1">
                <a:latin typeface="Times New Roman" panose="02020603050405020304" pitchFamily="18" charset="0"/>
                <a:cs typeface="Times New Roman" panose="02020603050405020304" pitchFamily="18" charset="0"/>
              </a:rPr>
              <a:t>Türkiye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çok</a:t>
            </a:r>
            <a:r>
              <a:rPr lang="tr-TR" dirty="0">
                <a:latin typeface="Times New Roman" panose="02020603050405020304" pitchFamily="18" charset="0"/>
                <a:cs typeface="Times New Roman" panose="02020603050405020304" pitchFamily="18" charset="0"/>
              </a:rPr>
              <a:t> sayıda ekonomik kriz </a:t>
            </a:r>
            <a:r>
              <a:rPr lang="tr-TR" dirty="0" err="1">
                <a:latin typeface="Times New Roman" panose="02020603050405020304" pitchFamily="18" charset="0"/>
                <a:cs typeface="Times New Roman" panose="02020603050405020304" pitchFamily="18" charset="0"/>
              </a:rPr>
              <a:t>yaşamıştır</a:t>
            </a:r>
            <a:r>
              <a:rPr lang="tr-TR" dirty="0">
                <a:latin typeface="Times New Roman" panose="02020603050405020304" pitchFamily="18" charset="0"/>
                <a:cs typeface="Times New Roman" panose="02020603050405020304" pitchFamily="18" charset="0"/>
              </a:rPr>
              <a:t>. </a:t>
            </a:r>
          </a:p>
          <a:p>
            <a:r>
              <a:rPr lang="tr-TR" dirty="0" err="1">
                <a:latin typeface="Times New Roman" panose="02020603050405020304" pitchFamily="18" charset="0"/>
                <a:cs typeface="Times New Roman" panose="02020603050405020304" pitchFamily="18" charset="0"/>
              </a:rPr>
              <a:t>Büyük</a:t>
            </a:r>
            <a:r>
              <a:rPr lang="tr-TR" dirty="0">
                <a:latin typeface="Times New Roman" panose="02020603050405020304" pitchFamily="18" charset="0"/>
                <a:cs typeface="Times New Roman" panose="02020603050405020304" pitchFamily="18" charset="0"/>
              </a:rPr>
              <a:t> kentlerin istihdam </a:t>
            </a:r>
            <a:r>
              <a:rPr lang="tr-TR" dirty="0" err="1">
                <a:latin typeface="Times New Roman" panose="02020603050405020304" pitchFamily="18" charset="0"/>
                <a:cs typeface="Times New Roman" panose="02020603050405020304" pitchFamily="18" charset="0"/>
              </a:rPr>
              <a:t>imkânları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kentleşme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sürecinde</a:t>
            </a:r>
            <a:r>
              <a:rPr lang="tr-TR" dirty="0">
                <a:latin typeface="Times New Roman" panose="02020603050405020304" pitchFamily="18" charset="0"/>
                <a:cs typeface="Times New Roman" panose="02020603050405020304" pitchFamily="18" charset="0"/>
              </a:rPr>
              <a:t> yeteri kadar </a:t>
            </a:r>
            <a:r>
              <a:rPr lang="tr-TR" dirty="0" err="1">
                <a:latin typeface="Times New Roman" panose="02020603050405020304" pitchFamily="18" charset="0"/>
                <a:cs typeface="Times New Roman" panose="02020603050405020304" pitchFamily="18" charset="0"/>
              </a:rPr>
              <a:t>arttırılamamıs</a:t>
            </a:r>
            <a:r>
              <a:rPr lang="tr-TR" dirty="0">
                <a:latin typeface="Times New Roman" panose="02020603050405020304" pitchFamily="18" charset="0"/>
                <a:cs typeface="Times New Roman" panose="02020603050405020304" pitchFamily="18" charset="0"/>
              </a:rPr>
              <a:t>̧, altyapı vb. konulardaki yatırım eksiklikleri nedeniyle </a:t>
            </a:r>
            <a:r>
              <a:rPr lang="tr-TR" dirty="0" err="1">
                <a:latin typeface="Times New Roman" panose="02020603050405020304" pitchFamily="18" charset="0"/>
                <a:cs typeface="Times New Roman" panose="02020603050405020304" pitchFamily="18" charset="0"/>
              </a:rPr>
              <a:t>kentleşme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sürecinde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önemli</a:t>
            </a:r>
            <a:r>
              <a:rPr lang="tr-TR" dirty="0">
                <a:latin typeface="Times New Roman" panose="02020603050405020304" pitchFamily="18" charset="0"/>
                <a:cs typeface="Times New Roman" panose="02020603050405020304" pitchFamily="18" charset="0"/>
              </a:rPr>
              <a:t> sorunlar </a:t>
            </a:r>
            <a:r>
              <a:rPr lang="tr-TR" dirty="0" err="1">
                <a:latin typeface="Times New Roman" panose="02020603050405020304" pitchFamily="18" charset="0"/>
                <a:cs typeface="Times New Roman" panose="02020603050405020304" pitchFamily="18" charset="0"/>
              </a:rPr>
              <a:t>yaşanmıştır</a:t>
            </a:r>
            <a:r>
              <a:rPr lang="tr-TR"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6841585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D6072B-55C0-8649-8224-DDF1463B0A70}"/>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Yerel Yönetim Yetkileri</a:t>
            </a:r>
          </a:p>
        </p:txBody>
      </p:sp>
      <p:sp>
        <p:nvSpPr>
          <p:cNvPr id="3" name="İçerik Yer Tutucusu 2">
            <a:extLst>
              <a:ext uri="{FF2B5EF4-FFF2-40B4-BE49-F238E27FC236}">
                <a16:creationId xmlns:a16="http://schemas.microsoft.com/office/drawing/2014/main" id="{622440ED-4E92-9B43-8E96-767B64E4A741}"/>
              </a:ext>
            </a:extLst>
          </p:cNvPr>
          <p:cNvSpPr>
            <a:spLocks noGrp="1"/>
          </p:cNvSpPr>
          <p:nvPr>
            <p:ph idx="1"/>
          </p:nvPr>
        </p:nvSpPr>
        <p:spPr/>
        <p:txBody>
          <a:bodyPr>
            <a:normAutofit/>
          </a:bodyPr>
          <a:lstStyle/>
          <a:p>
            <a:r>
              <a:rPr lang="tr-TR" dirty="0" err="1"/>
              <a:t>Türkiye</a:t>
            </a:r>
            <a:r>
              <a:rPr lang="tr-TR" dirty="0"/>
              <a:t>, Osmanlı </a:t>
            </a:r>
            <a:r>
              <a:rPr lang="tr-TR" dirty="0" err="1"/>
              <a:t>İmparatorluğu’ndan</a:t>
            </a:r>
            <a:r>
              <a:rPr lang="tr-TR" dirty="0"/>
              <a:t> </a:t>
            </a:r>
            <a:r>
              <a:rPr lang="tr-TR" dirty="0" err="1"/>
              <a:t>günümüze</a:t>
            </a:r>
            <a:r>
              <a:rPr lang="tr-TR" dirty="0"/>
              <a:t> merkezi iktidarların, </a:t>
            </a:r>
            <a:r>
              <a:rPr lang="tr-TR" dirty="0" err="1"/>
              <a:t>gücu</a:t>
            </a:r>
            <a:r>
              <a:rPr lang="tr-TR" dirty="0"/>
              <a:t>̈ elinde tutmayı tercih ettikleri, bu </a:t>
            </a:r>
            <a:r>
              <a:rPr lang="tr-TR" dirty="0" err="1"/>
              <a:t>gücu</a:t>
            </a:r>
            <a:r>
              <a:rPr lang="tr-TR" dirty="0"/>
              <a:t>̈ </a:t>
            </a:r>
            <a:r>
              <a:rPr lang="tr-TR" dirty="0" err="1"/>
              <a:t>paylaşmaya</a:t>
            </a:r>
            <a:r>
              <a:rPr lang="tr-TR" dirty="0"/>
              <a:t> </a:t>
            </a:r>
            <a:r>
              <a:rPr lang="tr-TR" dirty="0" err="1"/>
              <a:t>çok</a:t>
            </a:r>
            <a:r>
              <a:rPr lang="tr-TR" dirty="0"/>
              <a:t> da </a:t>
            </a:r>
            <a:r>
              <a:rPr lang="tr-TR" dirty="0" err="1"/>
              <a:t>yanaşmadıkları</a:t>
            </a:r>
            <a:r>
              <a:rPr lang="tr-TR" dirty="0"/>
              <a:t> bir siyasal zihniyete sahiptir. </a:t>
            </a:r>
          </a:p>
          <a:p>
            <a:r>
              <a:rPr lang="tr-TR" dirty="0" err="1"/>
              <a:t>Kentleşme</a:t>
            </a:r>
            <a:r>
              <a:rPr lang="tr-TR" dirty="0"/>
              <a:t> </a:t>
            </a:r>
            <a:r>
              <a:rPr lang="tr-TR" dirty="0" err="1"/>
              <a:t>sürecinde</a:t>
            </a:r>
            <a:r>
              <a:rPr lang="tr-TR" dirty="0"/>
              <a:t> ortaya </a:t>
            </a:r>
            <a:r>
              <a:rPr lang="tr-TR" dirty="0" err="1"/>
              <a:t>çıkan</a:t>
            </a:r>
            <a:r>
              <a:rPr lang="tr-TR" dirty="0"/>
              <a:t> sorunların hızlı </a:t>
            </a:r>
            <a:r>
              <a:rPr lang="tr-TR" dirty="0" err="1"/>
              <a:t>çözümünün</a:t>
            </a:r>
            <a:r>
              <a:rPr lang="tr-TR" dirty="0"/>
              <a:t> bu sorunları en iyi bilen yerel </a:t>
            </a:r>
            <a:r>
              <a:rPr lang="tr-TR" dirty="0" err="1"/>
              <a:t>yönetimlerin</a:t>
            </a:r>
            <a:r>
              <a:rPr lang="tr-TR" dirty="0"/>
              <a:t> </a:t>
            </a:r>
            <a:r>
              <a:rPr lang="tr-TR" dirty="0" err="1"/>
              <a:t>çözüm</a:t>
            </a:r>
            <a:r>
              <a:rPr lang="tr-TR" dirty="0"/>
              <a:t> </a:t>
            </a:r>
            <a:r>
              <a:rPr lang="tr-TR" dirty="0" err="1"/>
              <a:t>sürecinde</a:t>
            </a:r>
            <a:r>
              <a:rPr lang="tr-TR" dirty="0"/>
              <a:t> daha aktif rol alması, yetki ve sorumluluklarının artırılmasıyla çözülebileceği öne sürülmektedir. </a:t>
            </a:r>
          </a:p>
          <a:p>
            <a:r>
              <a:rPr lang="tr-TR" dirty="0"/>
              <a:t>Tarihsel </a:t>
            </a:r>
            <a:r>
              <a:rPr lang="tr-TR" dirty="0" err="1"/>
              <a:t>süreçte</a:t>
            </a:r>
            <a:r>
              <a:rPr lang="tr-TR" dirty="0"/>
              <a:t>, merkezi </a:t>
            </a:r>
            <a:r>
              <a:rPr lang="tr-TR" dirty="0" err="1"/>
              <a:t>hükümetlerin</a:t>
            </a:r>
            <a:r>
              <a:rPr lang="tr-TR" dirty="0"/>
              <a:t> yerel </a:t>
            </a:r>
            <a:r>
              <a:rPr lang="tr-TR" dirty="0" err="1"/>
              <a:t>yönetimlere</a:t>
            </a:r>
            <a:r>
              <a:rPr lang="tr-TR" dirty="0"/>
              <a:t> </a:t>
            </a:r>
            <a:r>
              <a:rPr lang="tr-TR" dirty="0" err="1"/>
              <a:t>yönelik</a:t>
            </a:r>
            <a:r>
              <a:rPr lang="tr-TR" dirty="0"/>
              <a:t> </a:t>
            </a:r>
            <a:r>
              <a:rPr lang="tr-TR" dirty="0" err="1"/>
              <a:t>çok</a:t>
            </a:r>
            <a:r>
              <a:rPr lang="tr-TR" dirty="0"/>
              <a:t> sayıda kararda belirleyici oldukları </a:t>
            </a:r>
            <a:r>
              <a:rPr lang="tr-TR" dirty="0" err="1"/>
              <a:t>söylenebilir</a:t>
            </a:r>
            <a:r>
              <a:rPr lang="tr-TR" dirty="0"/>
              <a:t>.</a:t>
            </a:r>
          </a:p>
        </p:txBody>
      </p:sp>
    </p:spTree>
    <p:extLst>
      <p:ext uri="{BB962C8B-B14F-4D97-AF65-F5344CB8AC3E}">
        <p14:creationId xmlns:p14="http://schemas.microsoft.com/office/powerpoint/2010/main" val="33490298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DDC67A-E770-524E-9B32-BA38E14BD5EB}"/>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Kentleşme İle İlgili Güncel Tartışmalar</a:t>
            </a:r>
          </a:p>
        </p:txBody>
      </p:sp>
      <p:sp>
        <p:nvSpPr>
          <p:cNvPr id="3" name="İçerik Yer Tutucusu 2">
            <a:extLst>
              <a:ext uri="{FF2B5EF4-FFF2-40B4-BE49-F238E27FC236}">
                <a16:creationId xmlns:a16="http://schemas.microsoft.com/office/drawing/2014/main" id="{F2F9B910-975B-F14E-AE87-4618BE2A3AF5}"/>
              </a:ext>
            </a:extLst>
          </p:cNvPr>
          <p:cNvSpPr>
            <a:spLocks noGrp="1"/>
          </p:cNvSpPr>
          <p:nvPr>
            <p:ph idx="1"/>
          </p:nvPr>
        </p:nvSpPr>
        <p:spPr/>
        <p:txBody>
          <a:bodyPr/>
          <a:lstStyle/>
          <a:p>
            <a:pPr>
              <a:buFont typeface="Wingdings" pitchFamily="2" charset="2"/>
              <a:buChar char="v"/>
            </a:pPr>
            <a:endParaRPr lang="tr-TR" dirty="0">
              <a:latin typeface="Times New Roman" panose="02020603050405020304" pitchFamily="18" charset="0"/>
              <a:cs typeface="Times New Roman" panose="02020603050405020304" pitchFamily="18" charset="0"/>
            </a:endParaRPr>
          </a:p>
          <a:p>
            <a:pPr>
              <a:buFont typeface="Wingdings" pitchFamily="2" charset="2"/>
              <a:buChar char="v"/>
            </a:pPr>
            <a:r>
              <a:rPr lang="tr-TR" dirty="0">
                <a:latin typeface="Times New Roman" panose="02020603050405020304" pitchFamily="18" charset="0"/>
                <a:cs typeface="Times New Roman" panose="02020603050405020304" pitchFamily="18" charset="0"/>
              </a:rPr>
              <a:t>Soylulaştırma</a:t>
            </a:r>
          </a:p>
          <a:p>
            <a:pPr>
              <a:buFont typeface="Wingdings" pitchFamily="2" charset="2"/>
              <a:buChar char="v"/>
            </a:pPr>
            <a:endParaRPr lang="tr-TR" dirty="0">
              <a:latin typeface="Times New Roman" panose="02020603050405020304" pitchFamily="18" charset="0"/>
              <a:cs typeface="Times New Roman" panose="02020603050405020304" pitchFamily="18" charset="0"/>
            </a:endParaRPr>
          </a:p>
          <a:p>
            <a:pPr>
              <a:buFont typeface="Wingdings" pitchFamily="2" charset="2"/>
              <a:buChar char="v"/>
            </a:pPr>
            <a:r>
              <a:rPr lang="tr-TR" dirty="0">
                <a:latin typeface="Times New Roman" panose="02020603050405020304" pitchFamily="18" charset="0"/>
                <a:cs typeface="Times New Roman" panose="02020603050405020304" pitchFamily="18" charset="0"/>
              </a:rPr>
              <a:t>TOKİ</a:t>
            </a:r>
          </a:p>
          <a:p>
            <a:pPr>
              <a:buFont typeface="Wingdings" pitchFamily="2" charset="2"/>
              <a:buChar char="v"/>
            </a:pPr>
            <a:endParaRPr lang="tr-TR" dirty="0">
              <a:latin typeface="Times New Roman" panose="02020603050405020304" pitchFamily="18" charset="0"/>
              <a:cs typeface="Times New Roman" panose="02020603050405020304" pitchFamily="18" charset="0"/>
            </a:endParaRPr>
          </a:p>
          <a:p>
            <a:pPr>
              <a:buFont typeface="Wingdings" pitchFamily="2" charset="2"/>
              <a:buChar char="v"/>
            </a:pPr>
            <a:r>
              <a:rPr lang="tr-TR" dirty="0">
                <a:latin typeface="Times New Roman" panose="02020603050405020304" pitchFamily="18" charset="0"/>
                <a:cs typeface="Times New Roman" panose="02020603050405020304" pitchFamily="18" charset="0"/>
              </a:rPr>
              <a:t>Kentsel Dönüşüm</a:t>
            </a:r>
          </a:p>
        </p:txBody>
      </p:sp>
    </p:spTree>
    <p:extLst>
      <p:ext uri="{BB962C8B-B14F-4D97-AF65-F5344CB8AC3E}">
        <p14:creationId xmlns:p14="http://schemas.microsoft.com/office/powerpoint/2010/main" val="33114747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D727BC-3A5D-0A44-82EE-35BEE9D71C4D}"/>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Soylulaştırma </a:t>
            </a:r>
            <a:r>
              <a:rPr lang="tr-TR" i="1" dirty="0">
                <a:latin typeface="Times New Roman" panose="02020603050405020304" pitchFamily="18" charset="0"/>
                <a:cs typeface="Times New Roman" panose="02020603050405020304" pitchFamily="18" charset="0"/>
              </a:rPr>
              <a:t>(</a:t>
            </a:r>
            <a:r>
              <a:rPr lang="tr-TR" i="1" dirty="0" err="1">
                <a:latin typeface="Times New Roman" panose="02020603050405020304" pitchFamily="18" charset="0"/>
                <a:cs typeface="Times New Roman" panose="02020603050405020304" pitchFamily="18" charset="0"/>
              </a:rPr>
              <a:t>Gentrification</a:t>
            </a:r>
            <a:r>
              <a:rPr lang="tr-TR" i="1" dirty="0">
                <a:latin typeface="Times New Roman" panose="02020603050405020304" pitchFamily="18" charset="0"/>
                <a:cs typeface="Times New Roman" panose="02020603050405020304" pitchFamily="18" charset="0"/>
              </a:rPr>
              <a:t>)</a:t>
            </a:r>
          </a:p>
        </p:txBody>
      </p:sp>
      <p:sp>
        <p:nvSpPr>
          <p:cNvPr id="3" name="İçerik Yer Tutucusu 2">
            <a:extLst>
              <a:ext uri="{FF2B5EF4-FFF2-40B4-BE49-F238E27FC236}">
                <a16:creationId xmlns:a16="http://schemas.microsoft.com/office/drawing/2014/main" id="{A8918A25-9311-5D46-B265-4CB4ABEC9C22}"/>
              </a:ext>
            </a:extLst>
          </p:cNvPr>
          <p:cNvSpPr>
            <a:spLocks noGrp="1"/>
          </p:cNvSpPr>
          <p:nvPr>
            <p:ph idx="1"/>
          </p:nvPr>
        </p:nvSpPr>
        <p:spPr/>
        <p:txBody>
          <a:bodyPr>
            <a:normAutofit fontScale="92500" lnSpcReduction="20000"/>
          </a:bodyPr>
          <a:lstStyle/>
          <a:p>
            <a:r>
              <a:rPr lang="tr-TR" dirty="0" err="1">
                <a:latin typeface="Times New Roman" panose="02020603050405020304" pitchFamily="18" charset="0"/>
                <a:cs typeface="Times New Roman" panose="02020603050405020304" pitchFamily="18" charset="0"/>
              </a:rPr>
              <a:t>Mutenalaştırma</a:t>
            </a:r>
            <a:r>
              <a:rPr lang="tr-TR" dirty="0">
                <a:latin typeface="Times New Roman" panose="02020603050405020304" pitchFamily="18" charset="0"/>
                <a:cs typeface="Times New Roman" panose="02020603050405020304" pitchFamily="18" charset="0"/>
              </a:rPr>
              <a:t>, seçkinleştirme, burjuvalaştırma, nezihleştirme, kibarlaştırma, </a:t>
            </a:r>
            <a:r>
              <a:rPr lang="tr-TR" dirty="0" err="1">
                <a:latin typeface="Times New Roman" panose="02020603050405020304" pitchFamily="18" charset="0"/>
                <a:cs typeface="Times New Roman" panose="02020603050405020304" pitchFamily="18" charset="0"/>
              </a:rPr>
              <a:t>centrifikasyon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jantileşme</a:t>
            </a:r>
            <a:r>
              <a:rPr lang="tr-TR" dirty="0">
                <a:latin typeface="Times New Roman" panose="02020603050405020304" pitchFamily="18" charset="0"/>
                <a:cs typeface="Times New Roman" panose="02020603050405020304" pitchFamily="18" charset="0"/>
              </a:rPr>
              <a:t> vb. kullanımları da olan "soylulaştırma", kısaca orta ve üst sınıfların dar gelirlilerin yaşadığı, kent merkezlerindeki semtlere yerleşme süreci olarak tanımlanmaktadır.</a:t>
            </a:r>
          </a:p>
          <a:p>
            <a:r>
              <a:rPr lang="tr-TR" dirty="0">
                <a:latin typeface="Times New Roman" panose="02020603050405020304" pitchFamily="18" charset="0"/>
                <a:cs typeface="Times New Roman" panose="02020603050405020304" pitchFamily="18" charset="0"/>
              </a:rPr>
              <a:t>Soylulaştırma, en basit ve sınırlı tanımıyla, dar gelirlilerin yaşadığı, kent içerisindeki köhneleşmekte olan konut alanlarına, daha üst sınıfların yerleşmeye başlaması süreci olarak tanımlanmaktadır. </a:t>
            </a:r>
          </a:p>
          <a:p>
            <a:r>
              <a:rPr lang="tr-TR" dirty="0">
                <a:latin typeface="Times New Roman" panose="02020603050405020304" pitchFamily="18" charset="0"/>
                <a:cs typeface="Times New Roman" panose="02020603050405020304" pitchFamily="18" charset="0"/>
              </a:rPr>
              <a:t>Değişimin gerçekleştiği mahallelerde, bir taraftan eski ve bakımsız kalmış konutların yenilenmesiyle gözle görülür fiziksel iyileşmeler yaşanırken; diğer taraftan eski sakinlerin, yerlerini biraz da gönülsüz olarak sonradan gelenlere bıraktığı, literatürde yerinden edilme (</a:t>
            </a:r>
            <a:r>
              <a:rPr lang="tr-TR" dirty="0" err="1">
                <a:latin typeface="Times New Roman" panose="02020603050405020304" pitchFamily="18" charset="0"/>
                <a:cs typeface="Times New Roman" panose="02020603050405020304" pitchFamily="18" charset="0"/>
              </a:rPr>
              <a:t>displacement</a:t>
            </a:r>
            <a:r>
              <a:rPr lang="tr-TR" dirty="0">
                <a:latin typeface="Times New Roman" panose="02020603050405020304" pitchFamily="18" charset="0"/>
                <a:cs typeface="Times New Roman" panose="02020603050405020304" pitchFamily="18" charset="0"/>
              </a:rPr>
              <a:t>) olarak adlandırılan bir süreç yaşanmaktadır. Bu süreç ile birlikte kentsel fiziki alt yapı ne kadar sabit kalırsa kalsın el, işlev ve tip değiştirilmiş olmaktadır.</a:t>
            </a:r>
          </a:p>
        </p:txBody>
      </p:sp>
    </p:spTree>
    <p:extLst>
      <p:ext uri="{BB962C8B-B14F-4D97-AF65-F5344CB8AC3E}">
        <p14:creationId xmlns:p14="http://schemas.microsoft.com/office/powerpoint/2010/main" val="18982008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876EF3B-F188-7D44-BE09-24E8F4FAE461}"/>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Soylulaştırma </a:t>
            </a:r>
            <a:r>
              <a:rPr lang="tr-TR" i="1" dirty="0">
                <a:latin typeface="Times New Roman" panose="02020603050405020304" pitchFamily="18" charset="0"/>
                <a:cs typeface="Times New Roman" panose="02020603050405020304" pitchFamily="18" charset="0"/>
              </a:rPr>
              <a:t>(</a:t>
            </a:r>
            <a:r>
              <a:rPr lang="tr-TR" i="1" dirty="0" err="1">
                <a:latin typeface="Times New Roman" panose="02020603050405020304" pitchFamily="18" charset="0"/>
                <a:cs typeface="Times New Roman" panose="02020603050405020304" pitchFamily="18" charset="0"/>
              </a:rPr>
              <a:t>Gentrification</a:t>
            </a:r>
            <a:r>
              <a:rPr lang="tr-TR" i="1" dirty="0">
                <a:latin typeface="Times New Roman" panose="02020603050405020304" pitchFamily="18" charset="0"/>
                <a:cs typeface="Times New Roman" panose="02020603050405020304" pitchFamily="18" charset="0"/>
              </a:rPr>
              <a:t>)</a:t>
            </a:r>
            <a:endParaRPr lang="tr-TR" dirty="0"/>
          </a:p>
        </p:txBody>
      </p:sp>
      <p:sp>
        <p:nvSpPr>
          <p:cNvPr id="3" name="İçerik Yer Tutucusu 2">
            <a:extLst>
              <a:ext uri="{FF2B5EF4-FFF2-40B4-BE49-F238E27FC236}">
                <a16:creationId xmlns:a16="http://schemas.microsoft.com/office/drawing/2014/main" id="{F8EA036D-96C5-0044-AA62-66737C78983E}"/>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Başlangıç aşamasında eski sakinlerin, güvendikleri "güçlü" komşularının varlığıyla yaşam alanlarına olan aidiyet duyguları güçlenirken zamanla yaşadıkları semtler üst gelir gruplarının tercih ettiği yerler haline gelmekte ve dolayısıyla emlak yatırımcılarının ilgisini çekmektedir.</a:t>
            </a:r>
          </a:p>
          <a:p>
            <a:r>
              <a:rPr lang="tr-TR" dirty="0">
                <a:latin typeface="Times New Roman" panose="02020603050405020304" pitchFamily="18" charset="0"/>
                <a:cs typeface="Times New Roman" panose="02020603050405020304" pitchFamily="18" charset="0"/>
              </a:rPr>
              <a:t>Çoğunlukla spekülatif bir biçimde bu semtlerdeki emlak fiyatları artarken bu evreden sonra mahallenin dokusunda yaşanan ciddi değişimler sonucunda, genellikle kiracılardan oluşan eski sakinler gönülsüz de olsa yaşam alanlarını terk etmek zorunda kalmaktadırlar.</a:t>
            </a:r>
          </a:p>
        </p:txBody>
      </p:sp>
    </p:spTree>
    <p:extLst>
      <p:ext uri="{BB962C8B-B14F-4D97-AF65-F5344CB8AC3E}">
        <p14:creationId xmlns:p14="http://schemas.microsoft.com/office/powerpoint/2010/main" val="1927942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E6979F5-6088-344E-9A4E-09AD33687962}"/>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Soylulaştırma </a:t>
            </a:r>
            <a:r>
              <a:rPr lang="tr-TR" i="1" dirty="0">
                <a:latin typeface="Times New Roman" panose="02020603050405020304" pitchFamily="18" charset="0"/>
                <a:cs typeface="Times New Roman" panose="02020603050405020304" pitchFamily="18" charset="0"/>
              </a:rPr>
              <a:t>(</a:t>
            </a:r>
            <a:r>
              <a:rPr lang="tr-TR" i="1" dirty="0" err="1">
                <a:latin typeface="Times New Roman" panose="02020603050405020304" pitchFamily="18" charset="0"/>
                <a:cs typeface="Times New Roman" panose="02020603050405020304" pitchFamily="18" charset="0"/>
              </a:rPr>
              <a:t>Gentrification</a:t>
            </a:r>
            <a:r>
              <a:rPr lang="tr-TR" i="1" dirty="0">
                <a:latin typeface="Times New Roman" panose="02020603050405020304" pitchFamily="18" charset="0"/>
                <a:cs typeface="Times New Roman" panose="02020603050405020304" pitchFamily="18" charset="0"/>
              </a:rPr>
              <a:t>)</a:t>
            </a:r>
            <a:endParaRPr lang="tr-TR" dirty="0"/>
          </a:p>
        </p:txBody>
      </p:sp>
      <p:sp>
        <p:nvSpPr>
          <p:cNvPr id="3" name="İçerik Yer Tutucusu 2">
            <a:extLst>
              <a:ext uri="{FF2B5EF4-FFF2-40B4-BE49-F238E27FC236}">
                <a16:creationId xmlns:a16="http://schemas.microsoft.com/office/drawing/2014/main" id="{6BA9FC67-507B-BF4F-B119-E0568AD919B1}"/>
              </a:ext>
            </a:extLst>
          </p:cNvPr>
          <p:cNvSpPr>
            <a:spLocks noGrp="1"/>
          </p:cNvSpPr>
          <p:nvPr>
            <p:ph idx="1"/>
          </p:nvPr>
        </p:nvSpPr>
        <p:spPr/>
        <p:txBody>
          <a:bodyPr/>
          <a:lstStyle/>
          <a:p>
            <a:pPr>
              <a:buFont typeface="Wingdings" pitchFamily="2" charset="2"/>
              <a:buChar char="Ø"/>
            </a:pPr>
            <a:r>
              <a:rPr lang="tr-TR" dirty="0">
                <a:latin typeface="Times New Roman" panose="02020603050405020304" pitchFamily="18" charset="0"/>
                <a:cs typeface="Times New Roman" panose="02020603050405020304" pitchFamily="18" charset="0"/>
              </a:rPr>
              <a:t>Bir alanda soylulaştırma sürecinin varlığı, sosyal, ekonomik ve fiziksel bazı dinamiklerle test edilmektedir. Bu dinamikler sürecin yaşandığı alana bağlı olarak değişmesine karşın, temel olanlar şunlardır: </a:t>
            </a:r>
          </a:p>
          <a:p>
            <a:r>
              <a:rPr lang="tr-TR" dirty="0">
                <a:latin typeface="Times New Roman" panose="02020603050405020304" pitchFamily="18" charset="0"/>
                <a:cs typeface="Times New Roman" panose="02020603050405020304" pitchFamily="18" charset="0"/>
              </a:rPr>
              <a:t>Sınıfsal değişim,</a:t>
            </a:r>
          </a:p>
          <a:p>
            <a:r>
              <a:rPr lang="tr-TR" dirty="0">
                <a:latin typeface="Times New Roman" panose="02020603050405020304" pitchFamily="18" charset="0"/>
                <a:cs typeface="Times New Roman" panose="02020603050405020304" pitchFamily="18" charset="0"/>
              </a:rPr>
              <a:t>Değer artışı ve buna bağlı yerinden edilme,</a:t>
            </a:r>
          </a:p>
          <a:p>
            <a:r>
              <a:rPr lang="tr-TR" dirty="0">
                <a:latin typeface="Times New Roman" panose="02020603050405020304" pitchFamily="18" charset="0"/>
                <a:cs typeface="Times New Roman" panose="02020603050405020304" pitchFamily="18" charset="0"/>
              </a:rPr>
              <a:t>Ticaretin yapısında yaşanan değişim,</a:t>
            </a:r>
          </a:p>
          <a:p>
            <a:r>
              <a:rPr lang="tr-TR" dirty="0">
                <a:latin typeface="Times New Roman" panose="02020603050405020304" pitchFamily="18" charset="0"/>
                <a:cs typeface="Times New Roman" panose="02020603050405020304" pitchFamily="18" charset="0"/>
              </a:rPr>
              <a:t>Yapıların fiziksel iyileşmesi</a:t>
            </a:r>
          </a:p>
          <a:p>
            <a:endParaRPr lang="tr-TR" dirty="0"/>
          </a:p>
        </p:txBody>
      </p:sp>
    </p:spTree>
    <p:extLst>
      <p:ext uri="{BB962C8B-B14F-4D97-AF65-F5344CB8AC3E}">
        <p14:creationId xmlns:p14="http://schemas.microsoft.com/office/powerpoint/2010/main" val="1848166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622F5A3-47D6-D641-BEFC-645DB11A1A12}"/>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Türkiye’de Kentleşmenin Sorunları</a:t>
            </a:r>
          </a:p>
        </p:txBody>
      </p:sp>
      <p:sp>
        <p:nvSpPr>
          <p:cNvPr id="3" name="İçerik Yer Tutucusu 2">
            <a:extLst>
              <a:ext uri="{FF2B5EF4-FFF2-40B4-BE49-F238E27FC236}">
                <a16:creationId xmlns:a16="http://schemas.microsoft.com/office/drawing/2014/main" id="{B7CA9B17-054C-1B40-981E-0D1E75C0CB3A}"/>
              </a:ext>
            </a:extLst>
          </p:cNvPr>
          <p:cNvSpPr>
            <a:spLocks noGrp="1"/>
          </p:cNvSpPr>
          <p:nvPr>
            <p:ph idx="1"/>
          </p:nvPr>
        </p:nvSpPr>
        <p:spPr/>
        <p:txBody>
          <a:bodyPr/>
          <a:lstStyle/>
          <a:p>
            <a:r>
              <a:rPr lang="tr-TR" dirty="0" err="1">
                <a:latin typeface="Times New Roman" panose="02020603050405020304" pitchFamily="18" charset="0"/>
                <a:cs typeface="Times New Roman" panose="02020603050405020304" pitchFamily="18" charset="0"/>
              </a:rPr>
              <a:t>Türkiye’de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gerçekleşen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çarpık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kentleşme</a:t>
            </a:r>
            <a:r>
              <a:rPr lang="tr-TR" dirty="0">
                <a:latin typeface="Times New Roman" panose="02020603050405020304" pitchFamily="18" charset="0"/>
                <a:cs typeface="Times New Roman" panose="02020603050405020304" pitchFamily="18" charset="0"/>
              </a:rPr>
              <a:t>, kentlerde </a:t>
            </a:r>
            <a:r>
              <a:rPr lang="tr-TR" dirty="0" err="1">
                <a:latin typeface="Times New Roman" panose="02020603050405020304" pitchFamily="18" charset="0"/>
                <a:cs typeface="Times New Roman" panose="02020603050405020304" pitchFamily="18" charset="0"/>
              </a:rPr>
              <a:t>çok</a:t>
            </a:r>
            <a:r>
              <a:rPr lang="tr-TR" dirty="0">
                <a:latin typeface="Times New Roman" panose="02020603050405020304" pitchFamily="18" charset="0"/>
                <a:cs typeface="Times New Roman" panose="02020603050405020304" pitchFamily="18" charset="0"/>
              </a:rPr>
              <a:t> sayıda sorunun da ortaya </a:t>
            </a:r>
            <a:r>
              <a:rPr lang="tr-TR" dirty="0" err="1">
                <a:latin typeface="Times New Roman" panose="02020603050405020304" pitchFamily="18" charset="0"/>
                <a:cs typeface="Times New Roman" panose="02020603050405020304" pitchFamily="18" charset="0"/>
              </a:rPr>
              <a:t>çıkmasına</a:t>
            </a:r>
            <a:r>
              <a:rPr lang="tr-TR" dirty="0">
                <a:latin typeface="Times New Roman" panose="02020603050405020304" pitchFamily="18" charset="0"/>
                <a:cs typeface="Times New Roman" panose="02020603050405020304" pitchFamily="18" charset="0"/>
              </a:rPr>
              <a:t> neden oldu. </a:t>
            </a:r>
          </a:p>
          <a:p>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Çok katmanlı bir sorun meydana gelmiştir.</a:t>
            </a:r>
          </a:p>
        </p:txBody>
      </p:sp>
    </p:spTree>
    <p:extLst>
      <p:ext uri="{BB962C8B-B14F-4D97-AF65-F5344CB8AC3E}">
        <p14:creationId xmlns:p14="http://schemas.microsoft.com/office/powerpoint/2010/main" val="34839926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C1839C-9E38-5A45-8724-D2C4E43F369E}"/>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TOKİ</a:t>
            </a:r>
          </a:p>
        </p:txBody>
      </p:sp>
      <p:sp>
        <p:nvSpPr>
          <p:cNvPr id="3" name="İçerik Yer Tutucusu 2">
            <a:extLst>
              <a:ext uri="{FF2B5EF4-FFF2-40B4-BE49-F238E27FC236}">
                <a16:creationId xmlns:a16="http://schemas.microsoft.com/office/drawing/2014/main" id="{40CACE06-B8F2-EE45-88D9-DF19951906BF}"/>
              </a:ext>
            </a:extLst>
          </p:cNvPr>
          <p:cNvSpPr>
            <a:spLocks noGrp="1"/>
          </p:cNvSpPr>
          <p:nvPr>
            <p:ph idx="1"/>
          </p:nvPr>
        </p:nvSpPr>
        <p:spPr/>
        <p:txBody>
          <a:bodyPr/>
          <a:lstStyle/>
          <a:p>
            <a:r>
              <a:rPr lang="tr-TR" b="1" dirty="0">
                <a:latin typeface="Times New Roman" panose="02020603050405020304" pitchFamily="18" charset="0"/>
                <a:cs typeface="Times New Roman" panose="02020603050405020304" pitchFamily="18" charset="0"/>
              </a:rPr>
              <a:t>TOKİ</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Toplu Konut İdaresi Başkanlığı</a:t>
            </a:r>
            <a:r>
              <a:rPr lang="tr-TR" dirty="0">
                <a:latin typeface="Times New Roman" panose="02020603050405020304" pitchFamily="18" charset="0"/>
                <a:cs typeface="Times New Roman" panose="02020603050405020304" pitchFamily="18" charset="0"/>
              </a:rPr>
              <a:t>), Çevre ve Şehircilik Bakanlığı’na bağlı, özellikle sosyal konut üretimi için kurulmuş olan kamu kuruluşudur. 1984 yılında Genel İdare dışında </a:t>
            </a:r>
            <a:r>
              <a:rPr lang="tr-TR" i="1" dirty="0">
                <a:latin typeface="Times New Roman" panose="02020603050405020304" pitchFamily="18" charset="0"/>
                <a:cs typeface="Times New Roman" panose="02020603050405020304" pitchFamily="18" charset="0"/>
              </a:rPr>
              <a:t>Toplu Konut ve Kamu Ortaklığı İdaresi Başkanlığı</a:t>
            </a:r>
            <a:r>
              <a:rPr lang="tr-TR" dirty="0">
                <a:latin typeface="Times New Roman" panose="02020603050405020304" pitchFamily="18" charset="0"/>
                <a:cs typeface="Times New Roman" panose="02020603050405020304" pitchFamily="18" charset="0"/>
              </a:rPr>
              <a:t> kurulmuştur. </a:t>
            </a:r>
          </a:p>
          <a:p>
            <a:r>
              <a:rPr lang="tr-TR" dirty="0">
                <a:latin typeface="Times New Roman" panose="02020603050405020304" pitchFamily="18" charset="0"/>
                <a:cs typeface="Times New Roman" panose="02020603050405020304" pitchFamily="18" charset="0"/>
              </a:rPr>
              <a:t>Kurum, 8. Cumhurbaşkanı Turgut Özal’ın talimatları ve 1984 yılında yürürlüğe giren 2985 sayılı Toplu Konut Kanunu ile özerk Toplu Konut Fonu'na haiz, Genel İdare dışında Toplu Konut ve Kamu Ortaklığı İdaresi Başkanlığı adı kurulmuştur.</a:t>
            </a:r>
          </a:p>
        </p:txBody>
      </p:sp>
    </p:spTree>
    <p:extLst>
      <p:ext uri="{BB962C8B-B14F-4D97-AF65-F5344CB8AC3E}">
        <p14:creationId xmlns:p14="http://schemas.microsoft.com/office/powerpoint/2010/main" val="17221616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F147E3-A5F1-AD46-B75A-FE971D7143FA}"/>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TOKİ</a:t>
            </a:r>
            <a:endParaRPr lang="tr-TR" dirty="0"/>
          </a:p>
        </p:txBody>
      </p:sp>
      <p:sp>
        <p:nvSpPr>
          <p:cNvPr id="3" name="İçerik Yer Tutucusu 2">
            <a:extLst>
              <a:ext uri="{FF2B5EF4-FFF2-40B4-BE49-F238E27FC236}">
                <a16:creationId xmlns:a16="http://schemas.microsoft.com/office/drawing/2014/main" id="{C496A212-5E60-0C43-A4DE-B0191D5360FD}"/>
              </a:ext>
            </a:extLst>
          </p:cNvPr>
          <p:cNvSpPr>
            <a:spLocks noGrp="1"/>
          </p:cNvSpPr>
          <p:nvPr>
            <p:ph idx="1"/>
          </p:nvPr>
        </p:nvSpPr>
        <p:spPr/>
        <p:txBody>
          <a:bodyPr>
            <a:normAutofit fontScale="55000" lnSpcReduction="20000"/>
          </a:bodyPr>
          <a:lstStyle/>
          <a:p>
            <a:pPr fontAlgn="base"/>
            <a:r>
              <a:rPr lang="tr-TR" dirty="0">
                <a:latin typeface="Times New Roman" panose="02020603050405020304" pitchFamily="18" charset="0"/>
                <a:cs typeface="Times New Roman" panose="02020603050405020304" pitchFamily="18" charset="0"/>
              </a:rPr>
              <a:t>Yurt içi ve yurt dışında doğrudan veya iştirakleri aracılığıyla proje geliştirmek; konut, altyapı ve sosyal donatı uygulamaları yapmak veya yaptırmak.</a:t>
            </a:r>
          </a:p>
          <a:p>
            <a:pPr fontAlgn="base"/>
            <a:r>
              <a:rPr lang="tr-TR" dirty="0">
                <a:latin typeface="Times New Roman" panose="02020603050405020304" pitchFamily="18" charset="0"/>
                <a:cs typeface="Times New Roman" panose="02020603050405020304" pitchFamily="18" charset="0"/>
              </a:rPr>
              <a:t>Konut sektörüyle ilgili şirketler kurmak veya kurulmuş şirketlere iştirak etmek.</a:t>
            </a:r>
          </a:p>
          <a:p>
            <a:pPr fontAlgn="base"/>
            <a:r>
              <a:rPr lang="tr-TR" dirty="0">
                <a:latin typeface="Times New Roman" panose="02020603050405020304" pitchFamily="18" charset="0"/>
                <a:cs typeface="Times New Roman" panose="02020603050405020304" pitchFamily="18" charset="0"/>
              </a:rPr>
              <a:t>Konut inşaatı ile ilgili sanayii veya bu alanda çalışanları desteklemek.</a:t>
            </a:r>
          </a:p>
          <a:p>
            <a:pPr fontAlgn="base"/>
            <a:r>
              <a:rPr lang="tr-TR" dirty="0">
                <a:latin typeface="Times New Roman" panose="02020603050405020304" pitchFamily="18" charset="0"/>
                <a:cs typeface="Times New Roman" panose="02020603050405020304" pitchFamily="18" charset="0"/>
              </a:rPr>
              <a:t>Doğal afet meydana gelen bölgelerde gerek görüldüğü takdirde konut ve sosyal donatıları, altyapıları ile birlikte inşa etmek, teşvik etmek ve desteklemek.</a:t>
            </a:r>
          </a:p>
          <a:p>
            <a:pPr fontAlgn="base"/>
            <a:r>
              <a:rPr lang="tr-TR" dirty="0">
                <a:latin typeface="Times New Roman" panose="02020603050405020304" pitchFamily="18" charset="0"/>
                <a:cs typeface="Times New Roman" panose="02020603050405020304" pitchFamily="18" charset="0"/>
              </a:rPr>
              <a:t>Bakanlıkların talebi ve bağlı bulunduğu Bakanın onayı halinde talep konusu proje ve uygulamaları yapmak veya yaptırmak. </a:t>
            </a:r>
          </a:p>
          <a:p>
            <a:pPr fontAlgn="base"/>
            <a:r>
              <a:rPr lang="tr-TR" dirty="0">
                <a:latin typeface="Times New Roman" panose="02020603050405020304" pitchFamily="18" charset="0"/>
                <a:cs typeface="Times New Roman" panose="02020603050405020304" pitchFamily="18" charset="0"/>
              </a:rPr>
              <a:t>İdareye kaynak sağlanmasını </a:t>
            </a:r>
            <a:r>
              <a:rPr lang="tr-TR" dirty="0" err="1">
                <a:latin typeface="Times New Roman" panose="02020603050405020304" pitchFamily="18" charset="0"/>
                <a:cs typeface="Times New Roman" panose="02020603050405020304" pitchFamily="18" charset="0"/>
              </a:rPr>
              <a:t>teminen</a:t>
            </a:r>
            <a:r>
              <a:rPr lang="tr-TR" dirty="0">
                <a:latin typeface="Times New Roman" panose="02020603050405020304" pitchFamily="18" charset="0"/>
                <a:cs typeface="Times New Roman" panose="02020603050405020304" pitchFamily="18" charset="0"/>
              </a:rPr>
              <a:t> kar amaçlı projelerle uygulamalar yapmak veya yaptırmak.</a:t>
            </a:r>
          </a:p>
          <a:p>
            <a:pPr fontAlgn="base"/>
            <a:r>
              <a:rPr lang="tr-TR" dirty="0">
                <a:latin typeface="Times New Roman" panose="02020603050405020304" pitchFamily="18" charset="0"/>
                <a:cs typeface="Times New Roman" panose="02020603050405020304" pitchFamily="18" charset="0"/>
              </a:rPr>
              <a:t>Devlet garantili veya garantisiz iç ve dış tahviller ile her türlü menkul kıymetler çıkarmak. </a:t>
            </a:r>
          </a:p>
          <a:p>
            <a:pPr fontAlgn="base"/>
            <a:r>
              <a:rPr lang="tr-TR" dirty="0">
                <a:latin typeface="Times New Roman" panose="02020603050405020304" pitchFamily="18" charset="0"/>
                <a:cs typeface="Times New Roman" panose="02020603050405020304" pitchFamily="18" charset="0"/>
              </a:rPr>
              <a:t>Ferdi ve toplu konut kredisi vermek, köy mimarisinin geliştirilmesine, gecekondu alanlarının dönüşümüne, tarihi doku ve yöresel mimarinin korunup yenilenmesine yönelik projeleri kredilendirmek ve gerektiğinde tüm bu kredilerde faiz sübvansiyonu yapmak.</a:t>
            </a:r>
          </a:p>
          <a:p>
            <a:pPr fontAlgn="base"/>
            <a:r>
              <a:rPr lang="tr-TR" dirty="0">
                <a:latin typeface="Times New Roman" panose="02020603050405020304" pitchFamily="18" charset="0"/>
                <a:cs typeface="Times New Roman" panose="02020603050405020304" pitchFamily="18" charset="0"/>
              </a:rPr>
              <a:t>Yurt dışından, görev alanıyla ilgili harcamalarda kullanılmak üzere Hazine Müsteşarlığının uygun görüşü üzerine kredi almaya karar vermek.</a:t>
            </a:r>
          </a:p>
          <a:p>
            <a:pPr fontAlgn="base"/>
            <a:r>
              <a:rPr lang="tr-TR" dirty="0">
                <a:latin typeface="Times New Roman" panose="02020603050405020304" pitchFamily="18" charset="0"/>
                <a:cs typeface="Times New Roman" panose="02020603050405020304" pitchFamily="18" charset="0"/>
              </a:rPr>
              <a:t>Konutların finansmanı için bankaların iştirakini sağlayacak tedbirleri almak, bu amaçla gerektiğinde bankalara kredi vermek, bu hükmün uygulanmasına ilişkin usulleri tespit etmek.</a:t>
            </a:r>
          </a:p>
          <a:p>
            <a:pPr fontAlgn="base"/>
            <a:r>
              <a:rPr lang="tr-TR" dirty="0">
                <a:latin typeface="Times New Roman" panose="02020603050405020304" pitchFamily="18" charset="0"/>
                <a:cs typeface="Times New Roman" panose="02020603050405020304" pitchFamily="18" charset="0"/>
              </a:rPr>
              <a:t>Gerektiğinde her çeşit araştırma, proje ve taahhüt işlemlerinin sözleşmeyle yaptırılmasını temin etmek.</a:t>
            </a:r>
          </a:p>
          <a:p>
            <a:pPr fontAlgn="base"/>
            <a:r>
              <a:rPr lang="tr-TR" dirty="0">
                <a:latin typeface="Times New Roman" panose="02020603050405020304" pitchFamily="18" charset="0"/>
                <a:cs typeface="Times New Roman" panose="02020603050405020304" pitchFamily="18" charset="0"/>
              </a:rPr>
              <a:t>Kanunlarla ve diğer mevzuatla verilen görevleri yapmak.</a:t>
            </a:r>
          </a:p>
          <a:p>
            <a:endParaRPr lang="tr-TR" dirty="0"/>
          </a:p>
        </p:txBody>
      </p:sp>
    </p:spTree>
    <p:extLst>
      <p:ext uri="{BB962C8B-B14F-4D97-AF65-F5344CB8AC3E}">
        <p14:creationId xmlns:p14="http://schemas.microsoft.com/office/powerpoint/2010/main" val="13173206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6F31668-C78F-CB49-9E06-6F86466C5AD6}"/>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Kentsel Dönüşüm</a:t>
            </a:r>
          </a:p>
        </p:txBody>
      </p:sp>
      <p:sp>
        <p:nvSpPr>
          <p:cNvPr id="3" name="İçerik Yer Tutucusu 2">
            <a:extLst>
              <a:ext uri="{FF2B5EF4-FFF2-40B4-BE49-F238E27FC236}">
                <a16:creationId xmlns:a16="http://schemas.microsoft.com/office/drawing/2014/main" id="{B41A1AAC-3D02-664A-B5C6-83513727FDFF}"/>
              </a:ext>
            </a:extLst>
          </p:cNvPr>
          <p:cNvSpPr>
            <a:spLocks noGrp="1"/>
          </p:cNvSpPr>
          <p:nvPr>
            <p:ph idx="1"/>
          </p:nvPr>
        </p:nvSpPr>
        <p:spPr/>
        <p:txBody>
          <a:bodyPr>
            <a:normAutofit lnSpcReduction="10000"/>
          </a:bodyPr>
          <a:lstStyle/>
          <a:p>
            <a:r>
              <a:rPr lang="tr-TR" b="1" dirty="0">
                <a:latin typeface="Times New Roman" panose="02020603050405020304" pitchFamily="18" charset="0"/>
                <a:cs typeface="Times New Roman" panose="02020603050405020304" pitchFamily="18" charset="0"/>
              </a:rPr>
              <a:t>Kentsel dönüşüm</a:t>
            </a:r>
            <a:r>
              <a:rPr lang="tr-TR" dirty="0">
                <a:latin typeface="Times New Roman" panose="02020603050405020304" pitchFamily="18" charset="0"/>
                <a:cs typeface="Times New Roman" panose="02020603050405020304" pitchFamily="18" charset="0"/>
              </a:rPr>
              <a:t>, şehrin bir bölümünün veya ciddi anlamda büyük bir kısmının proje kapsamında sistematik bir şekilde mevcut yapı stoklarının olası depremlere karşı toprak zeminin ve üzerindeki yapının risk değerlerinin belirlenmesi, olası depremde yıkılması ve yıkılırken çevredeki diğer yapılara zarar vermesi olasılıklarının da içine katılarak, riskli toprak zemin ve riskli yapıların kullanım dışına çıkarılarak yerine toprak zeminin yapısına uygun temelli yapıların yapılması ve bu sayede olası depremlerde yaşanabilecek can ve mal kaybının en aza indirmek için yapılan kamusal bir çalışmadır.</a:t>
            </a:r>
          </a:p>
          <a:p>
            <a:r>
              <a:rPr lang="tr-TR" dirty="0">
                <a:latin typeface="Times New Roman" panose="02020603050405020304" pitchFamily="18" charset="0"/>
                <a:cs typeface="Times New Roman" panose="02020603050405020304" pitchFamily="18" charset="0"/>
              </a:rPr>
              <a:t>2012 yılında 6306 sayılı “Afet Riski Altındaki Alanların Dönüştürülmesi Hakkında Kanun” ile birlikte “Kentsel Dönüşüm” kavramı hayata girmiştir.</a:t>
            </a:r>
          </a:p>
        </p:txBody>
      </p:sp>
    </p:spTree>
    <p:extLst>
      <p:ext uri="{BB962C8B-B14F-4D97-AF65-F5344CB8AC3E}">
        <p14:creationId xmlns:p14="http://schemas.microsoft.com/office/powerpoint/2010/main" val="94941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78AA90-2DE6-FA46-B63E-6DEA374CF4DD}"/>
              </a:ext>
            </a:extLst>
          </p:cNvPr>
          <p:cNvSpPr>
            <a:spLocks noGrp="1"/>
          </p:cNvSpPr>
          <p:nvPr>
            <p:ph type="title"/>
          </p:nvPr>
        </p:nvSpPr>
        <p:spPr/>
        <p:txBody>
          <a:bodyPr/>
          <a:lstStyle/>
          <a:p>
            <a:pPr algn="ctr"/>
            <a:r>
              <a:rPr lang="tr-TR" dirty="0"/>
              <a:t>Genel Tekrar-1    -Köken-</a:t>
            </a:r>
          </a:p>
        </p:txBody>
      </p:sp>
      <p:sp>
        <p:nvSpPr>
          <p:cNvPr id="3" name="İçerik Yer Tutucusu 2">
            <a:extLst>
              <a:ext uri="{FF2B5EF4-FFF2-40B4-BE49-F238E27FC236}">
                <a16:creationId xmlns:a16="http://schemas.microsoft.com/office/drawing/2014/main" id="{1F786B93-3D7E-4C43-9F48-F82164876136}"/>
              </a:ext>
            </a:extLst>
          </p:cNvPr>
          <p:cNvSpPr>
            <a:spLocks noGrp="1"/>
          </p:cNvSpPr>
          <p:nvPr>
            <p:ph idx="1"/>
          </p:nvPr>
        </p:nvSpPr>
        <p:spPr/>
        <p:txBody>
          <a:bodyPr>
            <a:normAutofit fontScale="70000" lnSpcReduction="20000"/>
          </a:bodyPr>
          <a:lstStyle/>
          <a:p>
            <a:r>
              <a:rPr lang="tr-TR" dirty="0">
                <a:latin typeface="Times New Roman" panose="02020603050405020304" pitchFamily="18" charset="0"/>
                <a:cs typeface="Times New Roman" panose="02020603050405020304" pitchFamily="18" charset="0"/>
              </a:rPr>
              <a:t>Kentler, Batı’da </a:t>
            </a:r>
            <a:r>
              <a:rPr lang="tr-TR" dirty="0" err="1">
                <a:latin typeface="Times New Roman" panose="02020603050405020304" pitchFamily="18" charset="0"/>
                <a:cs typeface="Times New Roman" panose="02020603050405020304" pitchFamily="18" charset="0"/>
              </a:rPr>
              <a:t>sanayileşme</a:t>
            </a:r>
            <a:r>
              <a:rPr lang="tr-TR" dirty="0">
                <a:latin typeface="Times New Roman" panose="02020603050405020304" pitchFamily="18" charset="0"/>
                <a:cs typeface="Times New Roman" panose="02020603050405020304" pitchFamily="18" charset="0"/>
              </a:rPr>
              <a:t> ile birlikte yaygınlık kazanan </a:t>
            </a:r>
            <a:r>
              <a:rPr lang="tr-TR" dirty="0" err="1">
                <a:latin typeface="Times New Roman" panose="02020603050405020304" pitchFamily="18" charset="0"/>
                <a:cs typeface="Times New Roman" panose="02020603050405020304" pitchFamily="18" charset="0"/>
              </a:rPr>
              <a:t>yerleşim</a:t>
            </a:r>
            <a:r>
              <a:rPr lang="tr-TR" dirty="0">
                <a:latin typeface="Times New Roman" panose="02020603050405020304" pitchFamily="18" charset="0"/>
                <a:cs typeface="Times New Roman" panose="02020603050405020304" pitchFamily="18" charset="0"/>
              </a:rPr>
              <a:t> birimleridir. </a:t>
            </a:r>
          </a:p>
          <a:p>
            <a:r>
              <a:rPr lang="tr-TR" dirty="0">
                <a:latin typeface="Times New Roman" panose="02020603050405020304" pitchFamily="18" charset="0"/>
                <a:cs typeface="Times New Roman" panose="02020603050405020304" pitchFamily="18" charset="0"/>
              </a:rPr>
              <a:t>Tarım toplumları ve imparatorluklar </a:t>
            </a:r>
            <a:r>
              <a:rPr lang="tr-TR" dirty="0" err="1">
                <a:latin typeface="Times New Roman" panose="02020603050405020304" pitchFamily="18" charset="0"/>
                <a:cs typeface="Times New Roman" panose="02020603050405020304" pitchFamily="18" charset="0"/>
              </a:rPr>
              <a:t>nüfusun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büyük</a:t>
            </a:r>
            <a:r>
              <a:rPr lang="tr-TR" dirty="0">
                <a:latin typeface="Times New Roman" panose="02020603050405020304" pitchFamily="18" charset="0"/>
                <a:cs typeface="Times New Roman" panose="02020603050405020304" pitchFamily="18" charset="0"/>
              </a:rPr>
              <a:t> bir </a:t>
            </a:r>
            <a:r>
              <a:rPr lang="tr-TR" dirty="0" err="1">
                <a:latin typeface="Times New Roman" panose="02020603050405020304" pitchFamily="18" charset="0"/>
                <a:cs typeface="Times New Roman" panose="02020603050405020304" pitchFamily="18" charset="0"/>
              </a:rPr>
              <a:t>bölümünün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köylerde</a:t>
            </a:r>
            <a:r>
              <a:rPr lang="tr-TR" dirty="0">
                <a:latin typeface="Times New Roman" panose="02020603050405020304" pitchFamily="18" charset="0"/>
                <a:cs typeface="Times New Roman" panose="02020603050405020304" pitchFamily="18" charset="0"/>
              </a:rPr>
              <a:t>, kırsal alanlarda </a:t>
            </a:r>
            <a:r>
              <a:rPr lang="tr-TR" dirty="0" err="1">
                <a:latin typeface="Times New Roman" panose="02020603050405020304" pitchFamily="18" charset="0"/>
                <a:cs typeface="Times New Roman" panose="02020603050405020304" pitchFamily="18" charset="0"/>
              </a:rPr>
              <a:t>yaşadıkları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yerleşim</a:t>
            </a:r>
            <a:r>
              <a:rPr lang="tr-TR" dirty="0">
                <a:latin typeface="Times New Roman" panose="02020603050405020304" pitchFamily="18" charset="0"/>
                <a:cs typeface="Times New Roman" panose="02020603050405020304" pitchFamily="18" charset="0"/>
              </a:rPr>
              <a:t> birimleridir. </a:t>
            </a:r>
            <a:r>
              <a:rPr lang="tr-TR" dirty="0" err="1">
                <a:latin typeface="Times New Roman" panose="02020603050405020304" pitchFamily="18" charset="0"/>
                <a:cs typeface="Times New Roman" panose="02020603050405020304" pitchFamily="18" charset="0"/>
              </a:rPr>
              <a:t>Köy</a:t>
            </a:r>
            <a:r>
              <a:rPr lang="tr-TR" dirty="0">
                <a:latin typeface="Times New Roman" panose="02020603050405020304" pitchFamily="18" charset="0"/>
                <a:cs typeface="Times New Roman" panose="02020603050405020304" pitchFamily="18" charset="0"/>
              </a:rPr>
              <a:t> ve kenti birbirinden ayıran temel </a:t>
            </a:r>
            <a:r>
              <a:rPr lang="tr-TR" dirty="0" err="1">
                <a:latin typeface="Times New Roman" panose="02020603050405020304" pitchFamily="18" charset="0"/>
                <a:cs typeface="Times New Roman" panose="02020603050405020304" pitchFamily="18" charset="0"/>
              </a:rPr>
              <a:t>ölçütler</a:t>
            </a:r>
            <a:r>
              <a:rPr lang="tr-TR" dirty="0">
                <a:latin typeface="Times New Roman" panose="02020603050405020304" pitchFamily="18" charset="0"/>
                <a:cs typeface="Times New Roman" panose="02020603050405020304" pitchFamily="18" charset="0"/>
              </a:rPr>
              <a:t> sosyolojiktir. </a:t>
            </a:r>
          </a:p>
          <a:p>
            <a:r>
              <a:rPr lang="tr-TR" dirty="0" err="1">
                <a:latin typeface="Times New Roman" panose="02020603050405020304" pitchFamily="18" charset="0"/>
                <a:cs typeface="Times New Roman" panose="02020603050405020304" pitchFamily="18" charset="0"/>
              </a:rPr>
              <a:t>Köyler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nüfusun</a:t>
            </a:r>
            <a:r>
              <a:rPr lang="tr-TR" dirty="0">
                <a:latin typeface="Times New Roman" panose="02020603050405020304" pitchFamily="18" charset="0"/>
                <a:cs typeface="Times New Roman" panose="02020603050405020304" pitchFamily="18" charset="0"/>
              </a:rPr>
              <a:t> az sayıda </a:t>
            </a:r>
            <a:r>
              <a:rPr lang="tr-TR" dirty="0" err="1">
                <a:latin typeface="Times New Roman" panose="02020603050405020304" pitchFamily="18" charset="0"/>
                <a:cs typeface="Times New Roman" panose="02020603050405020304" pitchFamily="18" charset="0"/>
              </a:rPr>
              <a:t>olduğu</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yerleşim</a:t>
            </a:r>
            <a:r>
              <a:rPr lang="tr-TR" dirty="0">
                <a:latin typeface="Times New Roman" panose="02020603050405020304" pitchFamily="18" charset="0"/>
                <a:cs typeface="Times New Roman" panose="02020603050405020304" pitchFamily="18" charset="0"/>
              </a:rPr>
              <a:t> birimleridir. </a:t>
            </a:r>
            <a:r>
              <a:rPr lang="tr-TR" dirty="0" err="1">
                <a:latin typeface="Times New Roman" panose="02020603050405020304" pitchFamily="18" charset="0"/>
                <a:cs typeface="Times New Roman" panose="02020603050405020304" pitchFamily="18" charset="0"/>
              </a:rPr>
              <a:t>Köylerde</a:t>
            </a:r>
            <a:r>
              <a:rPr lang="tr-TR" dirty="0">
                <a:latin typeface="Times New Roman" panose="02020603050405020304" pitchFamily="18" charset="0"/>
                <a:cs typeface="Times New Roman" panose="02020603050405020304" pitchFamily="18" charset="0"/>
              </a:rPr>
              <a:t> ortak </a:t>
            </a:r>
            <a:r>
              <a:rPr lang="tr-TR" dirty="0" err="1">
                <a:latin typeface="Times New Roman" panose="02020603050405020304" pitchFamily="18" charset="0"/>
                <a:cs typeface="Times New Roman" panose="02020603050405020304" pitchFamily="18" charset="0"/>
              </a:rPr>
              <a:t>yaşanmışlıktan</a:t>
            </a:r>
            <a:r>
              <a:rPr lang="tr-TR" dirty="0">
                <a:latin typeface="Times New Roman" panose="02020603050405020304" pitchFamily="18" charset="0"/>
                <a:cs typeface="Times New Roman" panose="02020603050405020304" pitchFamily="18" charset="0"/>
              </a:rPr>
              <a:t> kaynaklanan </a:t>
            </a:r>
            <a:r>
              <a:rPr lang="tr-TR" dirty="0" err="1">
                <a:latin typeface="Times New Roman" panose="02020603050405020304" pitchFamily="18" charset="0"/>
                <a:cs typeface="Times New Roman" panose="02020603050405020304" pitchFamily="18" charset="0"/>
              </a:rPr>
              <a:t>dayanışma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yardımlaşma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yoğundur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Köylerde</a:t>
            </a:r>
            <a:r>
              <a:rPr lang="tr-TR" dirty="0">
                <a:latin typeface="Times New Roman" panose="02020603050405020304" pitchFamily="18" charset="0"/>
                <a:cs typeface="Times New Roman" panose="02020603050405020304" pitchFamily="18" charset="0"/>
              </a:rPr>
              <a:t> farklılık ve bireysellik </a:t>
            </a:r>
            <a:r>
              <a:rPr lang="tr-TR" dirty="0" err="1">
                <a:latin typeface="Times New Roman" panose="02020603050405020304" pitchFamily="18" charset="0"/>
                <a:cs typeface="Times New Roman" panose="02020603050405020304" pitchFamily="18" charset="0"/>
              </a:rPr>
              <a:t>hos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görülmez</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kişi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üzerinde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yüksek</a:t>
            </a:r>
            <a:r>
              <a:rPr lang="tr-TR" dirty="0">
                <a:latin typeface="Times New Roman" panose="02020603050405020304" pitchFamily="18" charset="0"/>
                <a:cs typeface="Times New Roman" panose="02020603050405020304" pitchFamily="18" charset="0"/>
              </a:rPr>
              <a:t> bir topluluk baskısı bulunur. </a:t>
            </a:r>
            <a:r>
              <a:rPr lang="tr-TR" dirty="0" err="1">
                <a:latin typeface="Times New Roman" panose="02020603050405020304" pitchFamily="18" charset="0"/>
                <a:cs typeface="Times New Roman" panose="02020603050405020304" pitchFamily="18" charset="0"/>
              </a:rPr>
              <a:t>İşbölümu</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farklılaşmamıştır</a:t>
            </a:r>
            <a:r>
              <a:rPr lang="tr-TR" dirty="0">
                <a:latin typeface="Times New Roman" panose="02020603050405020304" pitchFamily="18" charset="0"/>
                <a:cs typeface="Times New Roman" panose="02020603050405020304" pitchFamily="18" charset="0"/>
              </a:rPr>
              <a:t>. Tarım ve hayvancılık temel </a:t>
            </a:r>
            <a:r>
              <a:rPr lang="tr-TR" dirty="0" err="1">
                <a:latin typeface="Times New Roman" panose="02020603050405020304" pitchFamily="18" charset="0"/>
                <a:cs typeface="Times New Roman" panose="02020603050405020304" pitchFamily="18" charset="0"/>
              </a:rPr>
              <a:t>geçim</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kaynağıdır</a:t>
            </a:r>
            <a:r>
              <a:rPr lang="tr-TR" dirty="0">
                <a:latin typeface="Times New Roman" panose="02020603050405020304" pitchFamily="18" charset="0"/>
                <a:cs typeface="Times New Roman" panose="02020603050405020304" pitchFamily="18" charset="0"/>
              </a:rPr>
              <a:t>. </a:t>
            </a:r>
          </a:p>
          <a:p>
            <a:r>
              <a:rPr lang="tr-TR" dirty="0" err="1">
                <a:latin typeface="Times New Roman" panose="02020603050405020304" pitchFamily="18" charset="0"/>
                <a:cs typeface="Times New Roman" panose="02020603050405020304" pitchFamily="18" charset="0"/>
              </a:rPr>
              <a:t>Sanayileşme</a:t>
            </a:r>
            <a:r>
              <a:rPr lang="tr-TR" dirty="0">
                <a:latin typeface="Times New Roman" panose="02020603050405020304" pitchFamily="18" charset="0"/>
                <a:cs typeface="Times New Roman" panose="02020603050405020304" pitchFamily="18" charset="0"/>
              </a:rPr>
              <a:t> ile birlikte imparatorluklar </a:t>
            </a:r>
            <a:r>
              <a:rPr lang="tr-TR" dirty="0" err="1">
                <a:latin typeface="Times New Roman" panose="02020603050405020304" pitchFamily="18" charset="0"/>
                <a:cs typeface="Times New Roman" panose="02020603050405020304" pitchFamily="18" charset="0"/>
              </a:rPr>
              <a:t>dağılmaya</a:t>
            </a:r>
            <a:r>
              <a:rPr lang="tr-TR" dirty="0">
                <a:latin typeface="Times New Roman" panose="02020603050405020304" pitchFamily="18" charset="0"/>
                <a:cs typeface="Times New Roman" panose="02020603050405020304" pitchFamily="18" charset="0"/>
              </a:rPr>
              <a:t>, toprak </a:t>
            </a:r>
            <a:r>
              <a:rPr lang="tr-TR" dirty="0" err="1">
                <a:latin typeface="Times New Roman" panose="02020603050405020304" pitchFamily="18" charset="0"/>
                <a:cs typeface="Times New Roman" panose="02020603050405020304" pitchFamily="18" charset="0"/>
              </a:rPr>
              <a:t>düzeni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değişmeye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başlar</a:t>
            </a:r>
            <a:r>
              <a:rPr lang="tr-TR" dirty="0">
                <a:latin typeface="Times New Roman" panose="02020603050405020304" pitchFamily="18" charset="0"/>
                <a:cs typeface="Times New Roman" panose="02020603050405020304" pitchFamily="18" charset="0"/>
              </a:rPr>
              <a:t>. Farklı nedenlerle topraklarından ayrılan kitleler, fabrikaların </a:t>
            </a:r>
            <a:r>
              <a:rPr lang="tr-TR" dirty="0" err="1">
                <a:latin typeface="Times New Roman" panose="02020603050405020304" pitchFamily="18" charset="0"/>
                <a:cs typeface="Times New Roman" panose="02020603050405020304" pitchFamily="18" charset="0"/>
              </a:rPr>
              <a:t>bulunduğu</a:t>
            </a:r>
            <a:r>
              <a:rPr lang="tr-TR" dirty="0">
                <a:latin typeface="Times New Roman" panose="02020603050405020304" pitchFamily="18" charset="0"/>
                <a:cs typeface="Times New Roman" panose="02020603050405020304" pitchFamily="18" charset="0"/>
              </a:rPr>
              <a:t> kentlere </a:t>
            </a:r>
            <a:r>
              <a:rPr lang="tr-TR" dirty="0" err="1">
                <a:latin typeface="Times New Roman" panose="02020603050405020304" pitchFamily="18" charset="0"/>
                <a:cs typeface="Times New Roman" panose="02020603050405020304" pitchFamily="18" charset="0"/>
              </a:rPr>
              <a:t>göc</a:t>
            </a:r>
            <a:r>
              <a:rPr lang="tr-TR" dirty="0">
                <a:latin typeface="Times New Roman" panose="02020603050405020304" pitchFamily="18" charset="0"/>
                <a:cs typeface="Times New Roman" panose="02020603050405020304" pitchFamily="18" charset="0"/>
              </a:rPr>
              <a:t>̧ ederler. Fabrikaların </a:t>
            </a:r>
            <a:r>
              <a:rPr lang="tr-TR" dirty="0" err="1">
                <a:latin typeface="Times New Roman" panose="02020603050405020304" pitchFamily="18" charset="0"/>
                <a:cs typeface="Times New Roman" panose="02020603050405020304" pitchFamily="18" charset="0"/>
              </a:rPr>
              <a:t>bulunduğu</a:t>
            </a:r>
            <a:r>
              <a:rPr lang="tr-TR" dirty="0">
                <a:latin typeface="Times New Roman" panose="02020603050405020304" pitchFamily="18" charset="0"/>
                <a:cs typeface="Times New Roman" panose="02020603050405020304" pitchFamily="18" charset="0"/>
              </a:rPr>
              <a:t> kentlerde hızlı </a:t>
            </a:r>
            <a:r>
              <a:rPr lang="tr-TR" dirty="0" err="1">
                <a:latin typeface="Times New Roman" panose="02020603050405020304" pitchFamily="18" charset="0"/>
                <a:cs typeface="Times New Roman" panose="02020603050405020304" pitchFamily="18" charset="0"/>
              </a:rPr>
              <a:t>nüfus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artışı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yaşanır</a:t>
            </a:r>
            <a:r>
              <a:rPr lang="tr-TR" dirty="0">
                <a:latin typeface="Times New Roman" panose="02020603050405020304" pitchFamily="18" charset="0"/>
                <a:cs typeface="Times New Roman" panose="02020603050405020304" pitchFamily="18" charset="0"/>
              </a:rPr>
              <a:t>. Kentler, </a:t>
            </a:r>
            <a:r>
              <a:rPr lang="tr-TR" dirty="0" err="1">
                <a:latin typeface="Times New Roman" panose="02020603050405020304" pitchFamily="18" charset="0"/>
                <a:cs typeface="Times New Roman" panose="02020603050405020304" pitchFamily="18" charset="0"/>
              </a:rPr>
              <a:t>köylerden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çok</a:t>
            </a:r>
            <a:r>
              <a:rPr lang="tr-TR" dirty="0">
                <a:latin typeface="Times New Roman" panose="02020603050405020304" pitchFamily="18" charset="0"/>
                <a:cs typeface="Times New Roman" panose="02020603050405020304" pitchFamily="18" charset="0"/>
              </a:rPr>
              <a:t> farklı </a:t>
            </a:r>
            <a:r>
              <a:rPr lang="tr-TR" dirty="0" err="1">
                <a:latin typeface="Times New Roman" panose="02020603050405020304" pitchFamily="18" charset="0"/>
                <a:cs typeface="Times New Roman" panose="02020603050405020304" pitchFamily="18" charset="0"/>
              </a:rPr>
              <a:t>özelliklere</a:t>
            </a:r>
            <a:r>
              <a:rPr lang="tr-TR" dirty="0">
                <a:latin typeface="Times New Roman" panose="02020603050405020304" pitchFamily="18" charset="0"/>
                <a:cs typeface="Times New Roman" panose="02020603050405020304" pitchFamily="18" charset="0"/>
              </a:rPr>
              <a:t> sahip </a:t>
            </a:r>
            <a:r>
              <a:rPr lang="tr-TR" dirty="0" err="1">
                <a:latin typeface="Times New Roman" panose="02020603050405020304" pitchFamily="18" charset="0"/>
                <a:cs typeface="Times New Roman" panose="02020603050405020304" pitchFamily="18" charset="0"/>
              </a:rPr>
              <a:t>yerleşim</a:t>
            </a:r>
            <a:r>
              <a:rPr lang="tr-TR" dirty="0">
                <a:latin typeface="Times New Roman" panose="02020603050405020304" pitchFamily="18" charset="0"/>
                <a:cs typeface="Times New Roman" panose="02020603050405020304" pitchFamily="18" charset="0"/>
              </a:rPr>
              <a:t> yerleridir. </a:t>
            </a:r>
          </a:p>
          <a:p>
            <a:r>
              <a:rPr lang="tr-TR" dirty="0">
                <a:latin typeface="Times New Roman" panose="02020603050405020304" pitchFamily="18" charset="0"/>
                <a:cs typeface="Times New Roman" panose="02020603050405020304" pitchFamily="18" charset="0"/>
              </a:rPr>
              <a:t>Aile yapısı </a:t>
            </a:r>
            <a:r>
              <a:rPr lang="tr-TR" dirty="0" err="1">
                <a:latin typeface="Times New Roman" panose="02020603050405020304" pitchFamily="18" charset="0"/>
                <a:cs typeface="Times New Roman" panose="02020603050405020304" pitchFamily="18" charset="0"/>
              </a:rPr>
              <a:t>değişir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çekirdek</a:t>
            </a:r>
            <a:r>
              <a:rPr lang="tr-TR" dirty="0">
                <a:latin typeface="Times New Roman" panose="02020603050405020304" pitchFamily="18" charset="0"/>
                <a:cs typeface="Times New Roman" panose="02020603050405020304" pitchFamily="18" charset="0"/>
              </a:rPr>
              <a:t> aile </a:t>
            </a:r>
            <a:r>
              <a:rPr lang="tr-TR" dirty="0" err="1">
                <a:latin typeface="Times New Roman" panose="02020603050405020304" pitchFamily="18" charset="0"/>
                <a:cs typeface="Times New Roman" panose="02020603050405020304" pitchFamily="18" charset="0"/>
              </a:rPr>
              <a:t>yaygınlaşır</a:t>
            </a:r>
            <a:r>
              <a:rPr lang="tr-TR" dirty="0">
                <a:latin typeface="Times New Roman" panose="02020603050405020304" pitchFamily="18" charset="0"/>
                <a:cs typeface="Times New Roman" panose="02020603050405020304" pitchFamily="18" charset="0"/>
              </a:rPr>
              <a:t>. Kadınlar da </a:t>
            </a:r>
            <a:r>
              <a:rPr lang="tr-TR" dirty="0" err="1">
                <a:latin typeface="Times New Roman" panose="02020603050405020304" pitchFamily="18" charset="0"/>
                <a:cs typeface="Times New Roman" panose="02020603050405020304" pitchFamily="18" charset="0"/>
              </a:rPr>
              <a:t>çalışma</a:t>
            </a:r>
            <a:r>
              <a:rPr lang="tr-TR" dirty="0">
                <a:latin typeface="Times New Roman" panose="02020603050405020304" pitchFamily="18" charset="0"/>
                <a:cs typeface="Times New Roman" panose="02020603050405020304" pitchFamily="18" charset="0"/>
              </a:rPr>
              <a:t> hayatına </a:t>
            </a:r>
            <a:r>
              <a:rPr lang="tr-TR" dirty="0" err="1">
                <a:latin typeface="Times New Roman" panose="02020603050405020304" pitchFamily="18" charset="0"/>
                <a:cs typeface="Times New Roman" panose="02020603050405020304" pitchFamily="18" charset="0"/>
              </a:rPr>
              <a:t>girdiği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için</a:t>
            </a:r>
            <a:r>
              <a:rPr lang="tr-TR" dirty="0">
                <a:latin typeface="Times New Roman" panose="02020603050405020304" pitchFamily="18" charset="0"/>
                <a:cs typeface="Times New Roman" panose="02020603050405020304" pitchFamily="18" charset="0"/>
              </a:rPr>
              <a:t> ailede </a:t>
            </a:r>
            <a:r>
              <a:rPr lang="tr-TR" dirty="0" err="1">
                <a:latin typeface="Times New Roman" panose="02020603050405020304" pitchFamily="18" charset="0"/>
                <a:cs typeface="Times New Roman" panose="02020603050405020304" pitchFamily="18" charset="0"/>
              </a:rPr>
              <a:t>eşitlikçi</a:t>
            </a:r>
            <a:r>
              <a:rPr lang="tr-TR" dirty="0">
                <a:latin typeface="Times New Roman" panose="02020603050405020304" pitchFamily="18" charset="0"/>
                <a:cs typeface="Times New Roman" panose="02020603050405020304" pitchFamily="18" charset="0"/>
              </a:rPr>
              <a:t> roller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çıkar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Kişi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üzerindeki</a:t>
            </a:r>
            <a:r>
              <a:rPr lang="tr-TR" dirty="0">
                <a:latin typeface="Times New Roman" panose="02020603050405020304" pitchFamily="18" charset="0"/>
                <a:cs typeface="Times New Roman" panose="02020603050405020304" pitchFamily="18" charset="0"/>
              </a:rPr>
              <a:t> topluluk/ grup baskısı zayıflar. </a:t>
            </a:r>
            <a:r>
              <a:rPr lang="tr-TR" dirty="0" err="1">
                <a:latin typeface="Times New Roman" panose="02020603050405020304" pitchFamily="18" charset="0"/>
                <a:cs typeface="Times New Roman" panose="02020603050405020304" pitchFamily="18" charset="0"/>
              </a:rPr>
              <a:t>Yüzbinlerce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kişinin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yaşadığı</a:t>
            </a:r>
            <a:r>
              <a:rPr lang="tr-TR" dirty="0">
                <a:latin typeface="Times New Roman" panose="02020603050405020304" pitchFamily="18" charset="0"/>
                <a:cs typeface="Times New Roman" panose="02020603050405020304" pitchFamily="18" charset="0"/>
              </a:rPr>
              <a:t> kentlerde </a:t>
            </a:r>
            <a:r>
              <a:rPr lang="tr-TR" dirty="0" err="1">
                <a:latin typeface="Times New Roman" panose="02020603050405020304" pitchFamily="18" charset="0"/>
                <a:cs typeface="Times New Roman" panose="02020603050405020304" pitchFamily="18" charset="0"/>
              </a:rPr>
              <a:t>düzeni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sağlamak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için</a:t>
            </a:r>
            <a:r>
              <a:rPr lang="tr-TR" dirty="0">
                <a:latin typeface="Times New Roman" panose="02020603050405020304" pitchFamily="18" charset="0"/>
                <a:cs typeface="Times New Roman" panose="02020603050405020304" pitchFamily="18" charset="0"/>
              </a:rPr>
              <a:t> katı hukuk kuralları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çıkar</a:t>
            </a:r>
            <a:r>
              <a:rPr lang="tr-TR" dirty="0">
                <a:latin typeface="Times New Roman" panose="02020603050405020304" pitchFamily="18" charset="0"/>
                <a:cs typeface="Times New Roman" panose="02020603050405020304" pitchFamily="18" charset="0"/>
              </a:rPr>
              <a:t>. Bireycilik artar, </a:t>
            </a:r>
            <a:r>
              <a:rPr lang="tr-TR" dirty="0" err="1">
                <a:latin typeface="Times New Roman" panose="02020603050405020304" pitchFamily="18" charset="0"/>
                <a:cs typeface="Times New Roman" panose="02020603050405020304" pitchFamily="18" charset="0"/>
              </a:rPr>
              <a:t>örgütlenme</a:t>
            </a:r>
            <a:r>
              <a:rPr lang="tr-TR" dirty="0">
                <a:latin typeface="Times New Roman" panose="02020603050405020304" pitchFamily="18" charset="0"/>
                <a:cs typeface="Times New Roman" panose="02020603050405020304" pitchFamily="18" charset="0"/>
              </a:rPr>
              <a:t> yaygın- </a:t>
            </a:r>
            <a:r>
              <a:rPr lang="tr-TR" dirty="0" err="1">
                <a:latin typeface="Times New Roman" panose="02020603050405020304" pitchFamily="18" charset="0"/>
                <a:cs typeface="Times New Roman" panose="02020603050405020304" pitchFamily="18" charset="0"/>
              </a:rPr>
              <a:t>laşır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Ücretli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çalışma</a:t>
            </a:r>
            <a:r>
              <a:rPr lang="tr-TR" dirty="0">
                <a:latin typeface="Times New Roman" panose="02020603050405020304" pitchFamily="18" charset="0"/>
                <a:cs typeface="Times New Roman" panose="02020603050405020304" pitchFamily="18" charset="0"/>
              </a:rPr>
              <a:t> hayatın merkezine </a:t>
            </a:r>
            <a:r>
              <a:rPr lang="tr-TR" dirty="0" err="1">
                <a:latin typeface="Times New Roman" panose="02020603050405020304" pitchFamily="18" charset="0"/>
                <a:cs typeface="Times New Roman" panose="02020603050405020304" pitchFamily="18" charset="0"/>
              </a:rPr>
              <a:t>yerleşir</a:t>
            </a:r>
            <a:r>
              <a:rPr lang="tr-TR" dirty="0">
                <a:latin typeface="Times New Roman" panose="02020603050405020304" pitchFamily="18" charset="0"/>
                <a:cs typeface="Times New Roman" panose="02020603050405020304" pitchFamily="18" charset="0"/>
              </a:rPr>
              <a:t>. Tarıma dayalı </a:t>
            </a:r>
            <a:r>
              <a:rPr lang="tr-TR" dirty="0" err="1">
                <a:latin typeface="Times New Roman" panose="02020603050405020304" pitchFamily="18" charset="0"/>
                <a:cs typeface="Times New Roman" panose="02020603050405020304" pitchFamily="18" charset="0"/>
              </a:rPr>
              <a:t>üretimin</a:t>
            </a:r>
            <a:r>
              <a:rPr lang="tr-TR" dirty="0">
                <a:latin typeface="Times New Roman" panose="02020603050405020304" pitchFamily="18" charset="0"/>
                <a:cs typeface="Times New Roman" panose="02020603050405020304" pitchFamily="18" charset="0"/>
              </a:rPr>
              <a:t> yerini imalat </a:t>
            </a:r>
            <a:r>
              <a:rPr lang="tr-TR" dirty="0" err="1">
                <a:latin typeface="Times New Roman" panose="02020603050405020304" pitchFamily="18" charset="0"/>
                <a:cs typeface="Times New Roman" panose="02020603050405020304" pitchFamily="18" charset="0"/>
              </a:rPr>
              <a:t>üretimi</a:t>
            </a:r>
            <a:r>
              <a:rPr lang="tr-TR" dirty="0">
                <a:latin typeface="Times New Roman" panose="02020603050405020304" pitchFamily="18" charset="0"/>
                <a:cs typeface="Times New Roman" panose="02020603050405020304" pitchFamily="18" charset="0"/>
              </a:rPr>
              <a:t> alır. </a:t>
            </a:r>
          </a:p>
          <a:p>
            <a:endParaRPr lang="tr-TR" dirty="0"/>
          </a:p>
        </p:txBody>
      </p:sp>
    </p:spTree>
    <p:extLst>
      <p:ext uri="{BB962C8B-B14F-4D97-AF65-F5344CB8AC3E}">
        <p14:creationId xmlns:p14="http://schemas.microsoft.com/office/powerpoint/2010/main" val="15097270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1C0360-5F19-324C-BE8D-6F695157B015}"/>
              </a:ext>
            </a:extLst>
          </p:cNvPr>
          <p:cNvSpPr>
            <a:spLocks noGrp="1"/>
          </p:cNvSpPr>
          <p:nvPr>
            <p:ph type="title"/>
          </p:nvPr>
        </p:nvSpPr>
        <p:spPr>
          <a:xfrm>
            <a:off x="838200" y="365126"/>
            <a:ext cx="10515600" cy="1024288"/>
          </a:xfrm>
        </p:spPr>
        <p:txBody>
          <a:bodyPr/>
          <a:lstStyle/>
          <a:p>
            <a:pPr algn="ctr"/>
            <a:r>
              <a:rPr lang="tr-TR" dirty="0"/>
              <a:t>Genel Tekrar-2     -Nedenler-</a:t>
            </a:r>
          </a:p>
        </p:txBody>
      </p:sp>
      <p:sp>
        <p:nvSpPr>
          <p:cNvPr id="3" name="İçerik Yer Tutucusu 2">
            <a:extLst>
              <a:ext uri="{FF2B5EF4-FFF2-40B4-BE49-F238E27FC236}">
                <a16:creationId xmlns:a16="http://schemas.microsoft.com/office/drawing/2014/main" id="{5CAD4A81-CD9F-F64E-AB2C-B8575DE0F14F}"/>
              </a:ext>
            </a:extLst>
          </p:cNvPr>
          <p:cNvSpPr>
            <a:spLocks noGrp="1"/>
          </p:cNvSpPr>
          <p:nvPr>
            <p:ph idx="1"/>
          </p:nvPr>
        </p:nvSpPr>
        <p:spPr>
          <a:xfrm>
            <a:off x="838200" y="1543792"/>
            <a:ext cx="10515600" cy="4633171"/>
          </a:xfrm>
        </p:spPr>
        <p:txBody>
          <a:bodyPr>
            <a:normAutofit fontScale="55000" lnSpcReduction="20000"/>
          </a:bodyPr>
          <a:lstStyle/>
          <a:p>
            <a:r>
              <a:rPr lang="tr-TR" sz="3800" dirty="0">
                <a:latin typeface="Times New Roman" panose="02020603050405020304" pitchFamily="18" charset="0"/>
                <a:cs typeface="Times New Roman" panose="02020603050405020304" pitchFamily="18" charset="0"/>
              </a:rPr>
              <a:t>Batıda </a:t>
            </a:r>
            <a:r>
              <a:rPr lang="tr-TR" sz="3800" dirty="0" err="1">
                <a:latin typeface="Times New Roman" panose="02020603050405020304" pitchFamily="18" charset="0"/>
                <a:cs typeface="Times New Roman" panose="02020603050405020304" pitchFamily="18" charset="0"/>
              </a:rPr>
              <a:t>kentleşme</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sanayileşme</a:t>
            </a:r>
            <a:r>
              <a:rPr lang="tr-TR" sz="3800" dirty="0">
                <a:latin typeface="Times New Roman" panose="02020603050405020304" pitchFamily="18" charset="0"/>
                <a:cs typeface="Times New Roman" panose="02020603050405020304" pitchFamily="18" charset="0"/>
              </a:rPr>
              <a:t> ile birlikte yaygınlık kazanır. Osmanlı </a:t>
            </a:r>
            <a:r>
              <a:rPr lang="tr-TR" sz="3800" dirty="0" err="1">
                <a:latin typeface="Times New Roman" panose="02020603050405020304" pitchFamily="18" charset="0"/>
                <a:cs typeface="Times New Roman" panose="02020603050405020304" pitchFamily="18" charset="0"/>
              </a:rPr>
              <a:t>İmparatorluğu’nda</a:t>
            </a:r>
            <a:r>
              <a:rPr lang="tr-TR" sz="3800" dirty="0">
                <a:latin typeface="Times New Roman" panose="02020603050405020304" pitchFamily="18" charset="0"/>
                <a:cs typeface="Times New Roman" panose="02020603050405020304" pitchFamily="18" charset="0"/>
              </a:rPr>
              <a:t> batıdakine benzer bir </a:t>
            </a:r>
            <a:r>
              <a:rPr lang="tr-TR" sz="3800" dirty="0" err="1">
                <a:latin typeface="Times New Roman" panose="02020603050405020304" pitchFamily="18" charset="0"/>
                <a:cs typeface="Times New Roman" panose="02020603050405020304" pitchFamily="18" charset="0"/>
              </a:rPr>
              <a:t>sanayileşme</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süreci</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yaşanmaz</a:t>
            </a:r>
            <a:r>
              <a:rPr lang="tr-TR" sz="3800" dirty="0">
                <a:latin typeface="Times New Roman" panose="02020603050405020304" pitchFamily="18" charset="0"/>
                <a:cs typeface="Times New Roman" panose="02020603050405020304" pitchFamily="18" charset="0"/>
              </a:rPr>
              <a:t>. Bu </a:t>
            </a:r>
            <a:r>
              <a:rPr lang="tr-TR" sz="3800" dirty="0" err="1">
                <a:latin typeface="Times New Roman" panose="02020603050405020304" pitchFamily="18" charset="0"/>
                <a:cs typeface="Times New Roman" panose="02020603050405020304" pitchFamily="18" charset="0"/>
              </a:rPr>
              <a:t>bağlamda</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Türkiye’de</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kentleşme</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süreci</a:t>
            </a:r>
            <a:r>
              <a:rPr lang="tr-TR" sz="3800" dirty="0">
                <a:latin typeface="Times New Roman" panose="02020603050405020304" pitchFamily="18" charset="0"/>
                <a:cs typeface="Times New Roman" panose="02020603050405020304" pitchFamily="18" charset="0"/>
              </a:rPr>
              <a:t> batıdan </a:t>
            </a:r>
            <a:r>
              <a:rPr lang="tr-TR" sz="3800" dirty="0" err="1">
                <a:latin typeface="Times New Roman" panose="02020603050405020304" pitchFamily="18" charset="0"/>
                <a:cs typeface="Times New Roman" panose="02020603050405020304" pitchFamily="18" charset="0"/>
              </a:rPr>
              <a:t>önemli</a:t>
            </a:r>
            <a:r>
              <a:rPr lang="tr-TR" sz="3800" dirty="0">
                <a:latin typeface="Times New Roman" panose="02020603050405020304" pitchFamily="18" charset="0"/>
                <a:cs typeface="Times New Roman" panose="02020603050405020304" pitchFamily="18" charset="0"/>
              </a:rPr>
              <a:t> farklılıklar </a:t>
            </a:r>
            <a:r>
              <a:rPr lang="tr-TR" sz="3800" dirty="0" err="1">
                <a:latin typeface="Times New Roman" panose="02020603050405020304" pitchFamily="18" charset="0"/>
                <a:cs typeface="Times New Roman" panose="02020603050405020304" pitchFamily="18" charset="0"/>
              </a:rPr>
              <a:t>gösterir</a:t>
            </a:r>
            <a:r>
              <a:rPr lang="tr-TR" sz="3800" dirty="0">
                <a:latin typeface="Times New Roman" panose="02020603050405020304" pitchFamily="18" charset="0"/>
                <a:cs typeface="Times New Roman" panose="02020603050405020304" pitchFamily="18" charset="0"/>
              </a:rPr>
              <a:t>. Cumhuriyetin ilk yıllarında </a:t>
            </a:r>
            <a:r>
              <a:rPr lang="tr-TR" sz="3800" dirty="0" err="1">
                <a:latin typeface="Times New Roman" panose="02020603050405020304" pitchFamily="18" charset="0"/>
                <a:cs typeface="Times New Roman" panose="02020603050405020304" pitchFamily="18" charset="0"/>
              </a:rPr>
              <a:t>nüfusun</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yaklaşık</a:t>
            </a:r>
            <a:r>
              <a:rPr lang="tr-TR" sz="3800" dirty="0">
                <a:latin typeface="Times New Roman" panose="02020603050405020304" pitchFamily="18" charset="0"/>
                <a:cs typeface="Times New Roman" panose="02020603050405020304" pitchFamily="18" charset="0"/>
              </a:rPr>
              <a:t> %75’i </a:t>
            </a:r>
            <a:r>
              <a:rPr lang="tr-TR" sz="3800" dirty="0" err="1">
                <a:latin typeface="Times New Roman" panose="02020603050405020304" pitchFamily="18" charset="0"/>
                <a:cs typeface="Times New Roman" panose="02020603050405020304" pitchFamily="18" charset="0"/>
              </a:rPr>
              <a:t>köylerde</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yaşamaktadır</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Türkiye’de</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kentleşme</a:t>
            </a:r>
            <a:r>
              <a:rPr lang="tr-TR" sz="3800" dirty="0">
                <a:latin typeface="Times New Roman" panose="02020603050405020304" pitchFamily="18" charset="0"/>
                <a:cs typeface="Times New Roman" panose="02020603050405020304" pitchFamily="18" charset="0"/>
              </a:rPr>
              <a:t> 1950’li yıllardan itibaren hız kazanmaya </a:t>
            </a:r>
            <a:r>
              <a:rPr lang="tr-TR" sz="3800" dirty="0" err="1">
                <a:latin typeface="Times New Roman" panose="02020603050405020304" pitchFamily="18" charset="0"/>
                <a:cs typeface="Times New Roman" panose="02020603050405020304" pitchFamily="18" charset="0"/>
              </a:rPr>
              <a:t>başlar</a:t>
            </a:r>
            <a:r>
              <a:rPr lang="tr-TR" sz="3800" dirty="0">
                <a:latin typeface="Times New Roman" panose="02020603050405020304" pitchFamily="18" charset="0"/>
                <a:cs typeface="Times New Roman" panose="02020603050405020304" pitchFamily="18" charset="0"/>
              </a:rPr>
              <a:t> ve </a:t>
            </a:r>
            <a:r>
              <a:rPr lang="tr-TR" sz="3800" dirty="0" err="1">
                <a:latin typeface="Times New Roman" panose="02020603050405020304" pitchFamily="18" charset="0"/>
                <a:cs typeface="Times New Roman" panose="02020603050405020304" pitchFamily="18" charset="0"/>
              </a:rPr>
              <a:t>özellikle</a:t>
            </a:r>
            <a:r>
              <a:rPr lang="tr-TR" sz="3800" dirty="0">
                <a:latin typeface="Times New Roman" panose="02020603050405020304" pitchFamily="18" charset="0"/>
                <a:cs typeface="Times New Roman" panose="02020603050405020304" pitchFamily="18" charset="0"/>
              </a:rPr>
              <a:t> 1980’li yıllarda </a:t>
            </a:r>
            <a:r>
              <a:rPr lang="tr-TR" sz="3800" dirty="0" err="1">
                <a:latin typeface="Times New Roman" panose="02020603050405020304" pitchFamily="18" charset="0"/>
                <a:cs typeface="Times New Roman" panose="02020603050405020304" pitchFamily="18" charset="0"/>
              </a:rPr>
              <a:t>kentleşme</a:t>
            </a:r>
            <a:r>
              <a:rPr lang="tr-TR" sz="3800" dirty="0">
                <a:latin typeface="Times New Roman" panose="02020603050405020304" pitchFamily="18" charset="0"/>
                <a:cs typeface="Times New Roman" panose="02020603050405020304" pitchFamily="18" charset="0"/>
              </a:rPr>
              <a:t> hızı en </a:t>
            </a:r>
            <a:r>
              <a:rPr lang="tr-TR" sz="3800" dirty="0" err="1">
                <a:latin typeface="Times New Roman" panose="02020603050405020304" pitchFamily="18" charset="0"/>
                <a:cs typeface="Times New Roman" panose="02020603050405020304" pitchFamily="18" charset="0"/>
              </a:rPr>
              <a:t>yüksek</a:t>
            </a:r>
            <a:r>
              <a:rPr lang="tr-TR" sz="3800" dirty="0">
                <a:latin typeface="Times New Roman" panose="02020603050405020304" pitchFamily="18" charset="0"/>
                <a:cs typeface="Times New Roman" panose="02020603050405020304" pitchFamily="18" charset="0"/>
              </a:rPr>
              <a:t> seviyeye </a:t>
            </a:r>
            <a:r>
              <a:rPr lang="tr-TR" sz="3800" dirty="0" err="1">
                <a:latin typeface="Times New Roman" panose="02020603050405020304" pitchFamily="18" charset="0"/>
                <a:cs typeface="Times New Roman" panose="02020603050405020304" pitchFamily="18" charset="0"/>
              </a:rPr>
              <a:t>çıkmaktadır</a:t>
            </a:r>
            <a:r>
              <a:rPr lang="tr-TR" sz="3800" dirty="0">
                <a:latin typeface="Times New Roman" panose="02020603050405020304" pitchFamily="18" charset="0"/>
                <a:cs typeface="Times New Roman" panose="02020603050405020304" pitchFamily="18" charset="0"/>
              </a:rPr>
              <a:t>.</a:t>
            </a:r>
          </a:p>
          <a:p>
            <a:r>
              <a:rPr lang="tr-TR" sz="3800" dirty="0" err="1">
                <a:latin typeface="Times New Roman" panose="02020603050405020304" pitchFamily="18" charset="0"/>
                <a:cs typeface="Times New Roman" panose="02020603050405020304" pitchFamily="18" charset="0"/>
              </a:rPr>
              <a:t>Türkiye’de</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kentleşmeden</a:t>
            </a:r>
            <a:r>
              <a:rPr lang="tr-TR" sz="3800" dirty="0">
                <a:latin typeface="Times New Roman" panose="02020603050405020304" pitchFamily="18" charset="0"/>
                <a:cs typeface="Times New Roman" panose="02020603050405020304" pitchFamily="18" charset="0"/>
              </a:rPr>
              <a:t> daha </a:t>
            </a:r>
            <a:r>
              <a:rPr lang="tr-TR" sz="3800" dirty="0" err="1">
                <a:latin typeface="Times New Roman" panose="02020603050405020304" pitchFamily="18" charset="0"/>
                <a:cs typeface="Times New Roman" panose="02020603050405020304" pitchFamily="18" charset="0"/>
              </a:rPr>
              <a:t>çok</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metropolleşme</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söz</a:t>
            </a:r>
            <a:r>
              <a:rPr lang="tr-TR" sz="3800" dirty="0">
                <a:latin typeface="Times New Roman" panose="02020603050405020304" pitchFamily="18" charset="0"/>
                <a:cs typeface="Times New Roman" panose="02020603050405020304" pitchFamily="18" charset="0"/>
              </a:rPr>
              <a:t> konusudur. </a:t>
            </a:r>
            <a:r>
              <a:rPr lang="tr-TR" sz="3800" dirty="0" err="1">
                <a:latin typeface="Times New Roman" panose="02020603050405020304" pitchFamily="18" charset="0"/>
                <a:cs typeface="Times New Roman" panose="02020603050405020304" pitchFamily="18" charset="0"/>
              </a:rPr>
              <a:t>Göc</a:t>
            </a:r>
            <a:r>
              <a:rPr lang="tr-TR" sz="3800" dirty="0">
                <a:latin typeface="Times New Roman" panose="02020603050405020304" pitchFamily="18" charset="0"/>
                <a:cs typeface="Times New Roman" panose="02020603050405020304" pitchFamily="18" charset="0"/>
              </a:rPr>
              <a:t>̧ edenlerin </a:t>
            </a:r>
            <a:r>
              <a:rPr lang="tr-TR" sz="3800" dirty="0" err="1">
                <a:latin typeface="Times New Roman" panose="02020603050405020304" pitchFamily="18" charset="0"/>
                <a:cs typeface="Times New Roman" panose="02020603050405020304" pitchFamily="18" charset="0"/>
              </a:rPr>
              <a:t>büyük</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bölümu</a:t>
            </a:r>
            <a:r>
              <a:rPr lang="tr-TR" sz="3800" dirty="0">
                <a:latin typeface="Times New Roman" panose="02020603050405020304" pitchFamily="18" charset="0"/>
                <a:cs typeface="Times New Roman" panose="02020603050405020304" pitchFamily="18" charset="0"/>
              </a:rPr>
              <a:t>̈ bulundukları </a:t>
            </a:r>
            <a:r>
              <a:rPr lang="tr-TR" sz="3800" dirty="0" err="1">
                <a:latin typeface="Times New Roman" panose="02020603050405020304" pitchFamily="18" charset="0"/>
                <a:cs typeface="Times New Roman" panose="02020603050405020304" pitchFamily="18" charset="0"/>
              </a:rPr>
              <a:t>köylerden</a:t>
            </a:r>
            <a:r>
              <a:rPr lang="tr-TR" sz="3800" dirty="0">
                <a:latin typeface="Times New Roman" panose="02020603050405020304" pitchFamily="18" charset="0"/>
                <a:cs typeface="Times New Roman" panose="02020603050405020304" pitchFamily="18" charset="0"/>
              </a:rPr>
              <a:t> merkez </a:t>
            </a:r>
            <a:r>
              <a:rPr lang="tr-TR" sz="3800" dirty="0" err="1">
                <a:latin typeface="Times New Roman" panose="02020603050405020304" pitchFamily="18" charset="0"/>
                <a:cs typeface="Times New Roman" panose="02020603050405020304" pitchFamily="18" charset="0"/>
              </a:rPr>
              <a:t>ilçeye</a:t>
            </a:r>
            <a:r>
              <a:rPr lang="tr-TR" sz="3800" dirty="0">
                <a:latin typeface="Times New Roman" panose="02020603050405020304" pitchFamily="18" charset="0"/>
                <a:cs typeface="Times New Roman" panose="02020603050405020304" pitchFamily="18" charset="0"/>
              </a:rPr>
              <a:t> ya da il merkezine </a:t>
            </a:r>
            <a:r>
              <a:rPr lang="tr-TR" sz="3800" dirty="0" err="1">
                <a:latin typeface="Times New Roman" panose="02020603050405020304" pitchFamily="18" charset="0"/>
                <a:cs typeface="Times New Roman" panose="02020603050405020304" pitchFamily="18" charset="0"/>
              </a:rPr>
              <a:t>göc</a:t>
            </a:r>
            <a:r>
              <a:rPr lang="tr-TR" sz="3800" dirty="0">
                <a:latin typeface="Times New Roman" panose="02020603050405020304" pitchFamily="18" charset="0"/>
                <a:cs typeface="Times New Roman" panose="02020603050405020304" pitchFamily="18" charset="0"/>
              </a:rPr>
              <a:t>̧ etmez. </a:t>
            </a:r>
            <a:r>
              <a:rPr lang="tr-TR" sz="3800" dirty="0" err="1">
                <a:latin typeface="Times New Roman" panose="02020603050405020304" pitchFamily="18" charset="0"/>
                <a:cs typeface="Times New Roman" panose="02020603050405020304" pitchFamily="18" charset="0"/>
              </a:rPr>
              <a:t>Göc</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doğrudan</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İstanbul</a:t>
            </a:r>
            <a:r>
              <a:rPr lang="tr-TR" sz="3800" dirty="0">
                <a:latin typeface="Times New Roman" panose="02020603050405020304" pitchFamily="18" charset="0"/>
                <a:cs typeface="Times New Roman" panose="02020603050405020304" pitchFamily="18" charset="0"/>
              </a:rPr>
              <a:t> Ankara, </a:t>
            </a:r>
            <a:r>
              <a:rPr lang="tr-TR" sz="3800" dirty="0" err="1">
                <a:latin typeface="Times New Roman" panose="02020603050405020304" pitchFamily="18" charset="0"/>
                <a:cs typeface="Times New Roman" panose="02020603050405020304" pitchFamily="18" charset="0"/>
              </a:rPr>
              <a:t>İzmir</a:t>
            </a:r>
            <a:r>
              <a:rPr lang="tr-TR" sz="3800" dirty="0">
                <a:latin typeface="Times New Roman" panose="02020603050405020304" pitchFamily="18" charset="0"/>
                <a:cs typeface="Times New Roman" panose="02020603050405020304" pitchFamily="18" charset="0"/>
              </a:rPr>
              <a:t>, Bursa gibi </a:t>
            </a:r>
            <a:r>
              <a:rPr lang="tr-TR" sz="3800" dirty="0" err="1">
                <a:latin typeface="Times New Roman" panose="02020603050405020304" pitchFamily="18" charset="0"/>
                <a:cs typeface="Times New Roman" panose="02020603050405020304" pitchFamily="18" charset="0"/>
              </a:rPr>
              <a:t>büyük</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şehirlere</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yönelik</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gerçekleşir</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Türkiye’de</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kentleşmenin</a:t>
            </a:r>
            <a:r>
              <a:rPr lang="tr-TR" sz="3800" dirty="0">
                <a:latin typeface="Times New Roman" panose="02020603050405020304" pitchFamily="18" charset="0"/>
                <a:cs typeface="Times New Roman" panose="02020603050405020304" pitchFamily="18" charset="0"/>
              </a:rPr>
              <a:t> nedenleri arasında tarımda </a:t>
            </a:r>
            <a:r>
              <a:rPr lang="tr-TR" sz="3800" dirty="0" err="1">
                <a:latin typeface="Times New Roman" panose="02020603050405020304" pitchFamily="18" charset="0"/>
                <a:cs typeface="Times New Roman" panose="02020603050405020304" pitchFamily="18" charset="0"/>
              </a:rPr>
              <a:t>makineleşme</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köyde</a:t>
            </a:r>
            <a:r>
              <a:rPr lang="tr-TR" sz="3800" dirty="0">
                <a:latin typeface="Times New Roman" panose="02020603050405020304" pitchFamily="18" charset="0"/>
                <a:cs typeface="Times New Roman" panose="02020603050405020304" pitchFamily="18" charset="0"/>
              </a:rPr>
              <a:t> hızlı </a:t>
            </a:r>
            <a:r>
              <a:rPr lang="tr-TR" sz="3800" dirty="0" err="1">
                <a:latin typeface="Times New Roman" panose="02020603050405020304" pitchFamily="18" charset="0"/>
                <a:cs typeface="Times New Roman" panose="02020603050405020304" pitchFamily="18" charset="0"/>
              </a:rPr>
              <a:t>nüfus</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artışı</a:t>
            </a:r>
            <a:r>
              <a:rPr lang="tr-TR" sz="3800" dirty="0">
                <a:latin typeface="Times New Roman" panose="02020603050405020304" pitchFamily="18" charset="0"/>
                <a:cs typeface="Times New Roman" panose="02020603050405020304" pitchFamily="18" charset="0"/>
              </a:rPr>
              <a:t> gibi </a:t>
            </a:r>
            <a:r>
              <a:rPr lang="tr-TR" sz="3800" dirty="0" err="1">
                <a:latin typeface="Times New Roman" panose="02020603050405020304" pitchFamily="18" charset="0"/>
                <a:cs typeface="Times New Roman" panose="02020603050405020304" pitchFamily="18" charset="0"/>
              </a:rPr>
              <a:t>köyden</a:t>
            </a:r>
            <a:r>
              <a:rPr lang="tr-TR" sz="3800" dirty="0">
                <a:latin typeface="Times New Roman" panose="02020603050405020304" pitchFamily="18" charset="0"/>
                <a:cs typeface="Times New Roman" panose="02020603050405020304" pitchFamily="18" charset="0"/>
              </a:rPr>
              <a:t> kaynaklanan itici nedenler; iş olanaklarının </a:t>
            </a:r>
            <a:r>
              <a:rPr lang="tr-TR" sz="3800" dirty="0" err="1">
                <a:latin typeface="Times New Roman" panose="02020603050405020304" pitchFamily="18" charset="0"/>
                <a:cs typeface="Times New Roman" panose="02020603050405020304" pitchFamily="18" charset="0"/>
              </a:rPr>
              <a:t>fazlalığı</a:t>
            </a:r>
            <a:r>
              <a:rPr lang="tr-TR" sz="3800" dirty="0">
                <a:latin typeface="Times New Roman" panose="02020603050405020304" pitchFamily="18" charset="0"/>
                <a:cs typeface="Times New Roman" panose="02020603050405020304" pitchFamily="18" charset="0"/>
              </a:rPr>
              <a:t>, daha iyi </a:t>
            </a:r>
            <a:r>
              <a:rPr lang="tr-TR" sz="3800" dirty="0" err="1">
                <a:latin typeface="Times New Roman" panose="02020603050405020304" pitchFamily="18" charset="0"/>
                <a:cs typeface="Times New Roman" panose="02020603050405020304" pitchFamily="18" charset="0"/>
              </a:rPr>
              <a:t>eğitim</a:t>
            </a:r>
            <a:r>
              <a:rPr lang="tr-TR" sz="3800" dirty="0">
                <a:latin typeface="Times New Roman" panose="02020603050405020304" pitchFamily="18" charset="0"/>
                <a:cs typeface="Times New Roman" panose="02020603050405020304" pitchFamily="18" charset="0"/>
              </a:rPr>
              <a:t> ve </a:t>
            </a:r>
            <a:r>
              <a:rPr lang="tr-TR" sz="3800" dirty="0" err="1">
                <a:latin typeface="Times New Roman" panose="02020603050405020304" pitchFamily="18" charset="0"/>
                <a:cs typeface="Times New Roman" panose="02020603050405020304" pitchFamily="18" charset="0"/>
              </a:rPr>
              <a:t>sağlık</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imkânları</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kültürel</a:t>
            </a:r>
            <a:r>
              <a:rPr lang="tr-TR" sz="3800" dirty="0">
                <a:latin typeface="Times New Roman" panose="02020603050405020304" pitchFamily="18" charset="0"/>
                <a:cs typeface="Times New Roman" panose="02020603050405020304" pitchFamily="18" charset="0"/>
              </a:rPr>
              <a:t> ve sanatsal faaliyetlerin </a:t>
            </a:r>
            <a:r>
              <a:rPr lang="tr-TR" sz="3800" dirty="0" err="1">
                <a:latin typeface="Times New Roman" panose="02020603050405020304" pitchFamily="18" charset="0"/>
                <a:cs typeface="Times New Roman" panose="02020603050405020304" pitchFamily="18" charset="0"/>
              </a:rPr>
              <a:t>zenginliği</a:t>
            </a:r>
            <a:r>
              <a:rPr lang="tr-TR" sz="3800" dirty="0">
                <a:latin typeface="Times New Roman" panose="02020603050405020304" pitchFamily="18" charset="0"/>
                <a:cs typeface="Times New Roman" panose="02020603050405020304" pitchFamily="18" charset="0"/>
              </a:rPr>
              <a:t> gibi kentten kaynaklanan </a:t>
            </a:r>
            <a:r>
              <a:rPr lang="tr-TR" sz="3800" dirty="0" err="1">
                <a:latin typeface="Times New Roman" panose="02020603050405020304" pitchFamily="18" charset="0"/>
                <a:cs typeface="Times New Roman" panose="02020603050405020304" pitchFamily="18" charset="0"/>
              </a:rPr>
              <a:t>çekici</a:t>
            </a:r>
            <a:r>
              <a:rPr lang="tr-TR" sz="3800" dirty="0">
                <a:latin typeface="Times New Roman" panose="02020603050405020304" pitchFamily="18" charset="0"/>
                <a:cs typeface="Times New Roman" panose="02020603050405020304" pitchFamily="18" charset="0"/>
              </a:rPr>
              <a:t> fak- </a:t>
            </a:r>
            <a:r>
              <a:rPr lang="tr-TR" sz="3800" dirty="0" err="1">
                <a:latin typeface="Times New Roman" panose="02020603050405020304" pitchFamily="18" charset="0"/>
                <a:cs typeface="Times New Roman" panose="02020603050405020304" pitchFamily="18" charset="0"/>
              </a:rPr>
              <a:t>törler</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önemli</a:t>
            </a:r>
            <a:r>
              <a:rPr lang="tr-TR" sz="3800" dirty="0">
                <a:latin typeface="Times New Roman" panose="02020603050405020304" pitchFamily="18" charset="0"/>
                <a:cs typeface="Times New Roman" panose="02020603050405020304" pitchFamily="18" charset="0"/>
              </a:rPr>
              <a:t> yer tutar. </a:t>
            </a:r>
          </a:p>
          <a:p>
            <a:r>
              <a:rPr lang="tr-TR" sz="3800" dirty="0">
                <a:latin typeface="Times New Roman" panose="02020603050405020304" pitchFamily="18" charset="0"/>
                <a:cs typeface="Times New Roman" panose="02020603050405020304" pitchFamily="18" charset="0"/>
              </a:rPr>
              <a:t>Bunların yanında </a:t>
            </a:r>
            <a:r>
              <a:rPr lang="tr-TR" sz="3800" dirty="0" err="1">
                <a:latin typeface="Times New Roman" panose="02020603050405020304" pitchFamily="18" charset="0"/>
                <a:cs typeface="Times New Roman" panose="02020603050405020304" pitchFamily="18" charset="0"/>
              </a:rPr>
              <a:t>ulaşım</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haberleşme</a:t>
            </a:r>
            <a:r>
              <a:rPr lang="tr-TR" sz="3800" dirty="0">
                <a:latin typeface="Times New Roman" panose="02020603050405020304" pitchFamily="18" charset="0"/>
                <a:cs typeface="Times New Roman" panose="02020603050405020304" pitchFamily="18" charset="0"/>
              </a:rPr>
              <a:t> ve </a:t>
            </a:r>
            <a:r>
              <a:rPr lang="tr-TR" sz="3800" dirty="0" err="1">
                <a:latin typeface="Times New Roman" panose="02020603050405020304" pitchFamily="18" charset="0"/>
                <a:cs typeface="Times New Roman" panose="02020603050405020304" pitchFamily="18" charset="0"/>
              </a:rPr>
              <a:t>iletişim</a:t>
            </a:r>
            <a:r>
              <a:rPr lang="tr-TR" sz="3800" dirty="0">
                <a:latin typeface="Times New Roman" panose="02020603050405020304" pitchFamily="18" charset="0"/>
                <a:cs typeface="Times New Roman" panose="02020603050405020304" pitchFamily="18" charset="0"/>
              </a:rPr>
              <a:t> alanındaki </a:t>
            </a:r>
            <a:r>
              <a:rPr lang="tr-TR" sz="3800" dirty="0" err="1">
                <a:latin typeface="Times New Roman" panose="02020603050405020304" pitchFamily="18" charset="0"/>
                <a:cs typeface="Times New Roman" panose="02020603050405020304" pitchFamily="18" charset="0"/>
              </a:rPr>
              <a:t>gelişmelerden</a:t>
            </a:r>
            <a:r>
              <a:rPr lang="tr-TR" sz="3800" dirty="0">
                <a:latin typeface="Times New Roman" panose="02020603050405020304" pitchFamily="18" charset="0"/>
                <a:cs typeface="Times New Roman" panose="02020603050405020304" pitchFamily="18" charset="0"/>
              </a:rPr>
              <a:t> kaynaklanan iletici nedenler, kentli olmanın toplumsal </a:t>
            </a:r>
            <a:r>
              <a:rPr lang="tr-TR" sz="3800" dirty="0" err="1">
                <a:latin typeface="Times New Roman" panose="02020603050405020304" pitchFamily="18" charset="0"/>
                <a:cs typeface="Times New Roman" panose="02020603050405020304" pitchFamily="18" charset="0"/>
              </a:rPr>
              <a:t>tabakalaşmada</a:t>
            </a:r>
            <a:r>
              <a:rPr lang="tr-TR" sz="3800" dirty="0">
                <a:latin typeface="Times New Roman" panose="02020603050405020304" pitchFamily="18" charset="0"/>
                <a:cs typeface="Times New Roman" panose="02020603050405020304" pitchFamily="18" charset="0"/>
              </a:rPr>
              <a:t> daha </a:t>
            </a:r>
            <a:r>
              <a:rPr lang="tr-TR" sz="3800" dirty="0" err="1">
                <a:latin typeface="Times New Roman" panose="02020603050405020304" pitchFamily="18" charset="0"/>
                <a:cs typeface="Times New Roman" panose="02020603050405020304" pitchFamily="18" charset="0"/>
              </a:rPr>
              <a:t>üst</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statüde</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görülmesinden</a:t>
            </a:r>
            <a:r>
              <a:rPr lang="tr-TR" sz="3800" dirty="0">
                <a:latin typeface="Times New Roman" panose="02020603050405020304" pitchFamily="18" charset="0"/>
                <a:cs typeface="Times New Roman" panose="02020603050405020304" pitchFamily="18" charset="0"/>
              </a:rPr>
              <a:t> kaynaklanan </a:t>
            </a:r>
            <a:r>
              <a:rPr lang="tr-TR" sz="3800" dirty="0" err="1">
                <a:latin typeface="Times New Roman" panose="02020603050405020304" pitchFamily="18" charset="0"/>
                <a:cs typeface="Times New Roman" panose="02020603050405020304" pitchFamily="18" charset="0"/>
              </a:rPr>
              <a:t>sosyo</a:t>
            </a:r>
            <a:r>
              <a:rPr lang="tr-TR" sz="3800" dirty="0">
                <a:latin typeface="Times New Roman" panose="02020603050405020304" pitchFamily="18" charset="0"/>
                <a:cs typeface="Times New Roman" panose="02020603050405020304" pitchFamily="18" charset="0"/>
              </a:rPr>
              <a:t>-psikolojik nedenler, yabancı </a:t>
            </a:r>
            <a:r>
              <a:rPr lang="tr-TR" sz="3800" dirty="0" err="1">
                <a:latin typeface="Times New Roman" panose="02020603050405020304" pitchFamily="18" charset="0"/>
                <a:cs typeface="Times New Roman" panose="02020603050405020304" pitchFamily="18" charset="0"/>
              </a:rPr>
              <a:t>ülke</a:t>
            </a:r>
            <a:r>
              <a:rPr lang="tr-TR" sz="3800" dirty="0">
                <a:latin typeface="Times New Roman" panose="02020603050405020304" pitchFamily="18" charset="0"/>
                <a:cs typeface="Times New Roman" panose="02020603050405020304" pitchFamily="18" charset="0"/>
              </a:rPr>
              <a:t> ve kurumlarla </a:t>
            </a:r>
            <a:r>
              <a:rPr lang="tr-TR" sz="3800" dirty="0" err="1">
                <a:latin typeface="Times New Roman" panose="02020603050405020304" pitchFamily="18" charset="0"/>
                <a:cs typeface="Times New Roman" panose="02020603050405020304" pitchFamily="18" charset="0"/>
              </a:rPr>
              <a:t>ilişkilerden</a:t>
            </a:r>
            <a:r>
              <a:rPr lang="tr-TR" sz="3800" dirty="0">
                <a:latin typeface="Times New Roman" panose="02020603050405020304" pitchFamily="18" charset="0"/>
                <a:cs typeface="Times New Roman" panose="02020603050405020304" pitchFamily="18" charset="0"/>
              </a:rPr>
              <a:t> kaynaklanan </a:t>
            </a:r>
            <a:r>
              <a:rPr lang="tr-TR" sz="3800" dirty="0" err="1">
                <a:latin typeface="Times New Roman" panose="02020603050405020304" pitchFamily="18" charset="0"/>
                <a:cs typeface="Times New Roman" panose="02020603050405020304" pitchFamily="18" charset="0"/>
              </a:rPr>
              <a:t>dıs</a:t>
            </a:r>
            <a:r>
              <a:rPr lang="tr-TR" sz="3800" dirty="0">
                <a:latin typeface="Times New Roman" panose="02020603050405020304" pitchFamily="18" charset="0"/>
                <a:cs typeface="Times New Roman" panose="02020603050405020304" pitchFamily="18" charset="0"/>
              </a:rPr>
              <a:t>̧ nedenler de </a:t>
            </a:r>
            <a:r>
              <a:rPr lang="tr-TR" sz="3800" dirty="0" err="1">
                <a:latin typeface="Times New Roman" panose="02020603050405020304" pitchFamily="18" charset="0"/>
                <a:cs typeface="Times New Roman" panose="02020603050405020304" pitchFamily="18" charset="0"/>
              </a:rPr>
              <a:t>Türkiye’de</a:t>
            </a:r>
            <a:r>
              <a:rPr lang="tr-TR" sz="3800" dirty="0">
                <a:latin typeface="Times New Roman" panose="02020603050405020304" pitchFamily="18" charset="0"/>
                <a:cs typeface="Times New Roman" panose="02020603050405020304" pitchFamily="18" charset="0"/>
              </a:rPr>
              <a:t> </a:t>
            </a:r>
            <a:r>
              <a:rPr lang="tr-TR" sz="3800" dirty="0" err="1">
                <a:latin typeface="Times New Roman" panose="02020603050405020304" pitchFamily="18" charset="0"/>
                <a:cs typeface="Times New Roman" panose="02020603050405020304" pitchFamily="18" charset="0"/>
              </a:rPr>
              <a:t>kentleşmenin</a:t>
            </a:r>
            <a:r>
              <a:rPr lang="tr-TR" sz="3800" dirty="0">
                <a:latin typeface="Times New Roman" panose="02020603050405020304" pitchFamily="18" charset="0"/>
                <a:cs typeface="Times New Roman" panose="02020603050405020304" pitchFamily="18" charset="0"/>
              </a:rPr>
              <a:t> hız kazanmasına etkide bulunmaktadır. </a:t>
            </a:r>
          </a:p>
          <a:p>
            <a:endParaRPr lang="tr-TR" dirty="0"/>
          </a:p>
        </p:txBody>
      </p:sp>
    </p:spTree>
    <p:extLst>
      <p:ext uri="{BB962C8B-B14F-4D97-AF65-F5344CB8AC3E}">
        <p14:creationId xmlns:p14="http://schemas.microsoft.com/office/powerpoint/2010/main" val="2108589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707640-2F0D-2041-B1F6-D87C5B7BB6E4}"/>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Genel Tekrar -3  -Sorunlar-</a:t>
            </a:r>
          </a:p>
        </p:txBody>
      </p:sp>
      <p:sp>
        <p:nvSpPr>
          <p:cNvPr id="3" name="İçerik Yer Tutucusu 2">
            <a:extLst>
              <a:ext uri="{FF2B5EF4-FFF2-40B4-BE49-F238E27FC236}">
                <a16:creationId xmlns:a16="http://schemas.microsoft.com/office/drawing/2014/main" id="{8B881130-4F17-7045-B9C4-0B18E85B6EE2}"/>
              </a:ext>
            </a:extLst>
          </p:cNvPr>
          <p:cNvSpPr>
            <a:spLocks noGrp="1"/>
          </p:cNvSpPr>
          <p:nvPr>
            <p:ph idx="1"/>
          </p:nvPr>
        </p:nvSpPr>
        <p:spPr/>
        <p:txBody>
          <a:bodyPr>
            <a:normAutofit fontScale="92500" lnSpcReduction="20000"/>
          </a:bodyPr>
          <a:lstStyle/>
          <a:p>
            <a:r>
              <a:rPr lang="tr-TR" dirty="0"/>
              <a:t>Hızlı </a:t>
            </a:r>
            <a:r>
              <a:rPr lang="tr-TR" dirty="0" err="1"/>
              <a:t>kentleşmeyle</a:t>
            </a:r>
            <a:r>
              <a:rPr lang="tr-TR" dirty="0"/>
              <a:t> birlikte, </a:t>
            </a:r>
            <a:r>
              <a:rPr lang="tr-TR" dirty="0" err="1"/>
              <a:t>ic</a:t>
            </a:r>
            <a:r>
              <a:rPr lang="tr-TR" dirty="0"/>
              <a:t>̧ </a:t>
            </a:r>
            <a:r>
              <a:rPr lang="tr-TR" dirty="0" err="1"/>
              <a:t>go</a:t>
            </a:r>
            <a:r>
              <a:rPr lang="tr-TR" dirty="0"/>
              <a:t>̈ </a:t>
            </a:r>
            <a:r>
              <a:rPr lang="tr-TR" dirty="0" err="1"/>
              <a:t>çün</a:t>
            </a:r>
            <a:r>
              <a:rPr lang="tr-TR" dirty="0"/>
              <a:t> </a:t>
            </a:r>
            <a:r>
              <a:rPr lang="tr-TR" dirty="0" err="1"/>
              <a:t>yapıldığı</a:t>
            </a:r>
            <a:r>
              <a:rPr lang="tr-TR" dirty="0"/>
              <a:t> </a:t>
            </a:r>
            <a:r>
              <a:rPr lang="tr-TR" dirty="0" err="1"/>
              <a:t>şehirlerde</a:t>
            </a:r>
            <a:r>
              <a:rPr lang="tr-TR" dirty="0"/>
              <a:t> konut ve arsa sıkıntısı ortaya </a:t>
            </a:r>
            <a:r>
              <a:rPr lang="tr-TR" dirty="0" err="1"/>
              <a:t>çıkmıştır</a:t>
            </a:r>
            <a:r>
              <a:rPr lang="tr-TR" dirty="0"/>
              <a:t>. Bu durum konut ve arsa fiyatlarının </a:t>
            </a:r>
            <a:r>
              <a:rPr lang="tr-TR" dirty="0" err="1"/>
              <a:t>yükselmesini</a:t>
            </a:r>
            <a:r>
              <a:rPr lang="tr-TR" dirty="0"/>
              <a:t> de beraberinde getirmiştir.</a:t>
            </a:r>
          </a:p>
          <a:p>
            <a:r>
              <a:rPr lang="tr-TR" dirty="0" err="1"/>
              <a:t>Genis</a:t>
            </a:r>
            <a:r>
              <a:rPr lang="tr-TR" dirty="0"/>
              <a:t>̧ kesimler </a:t>
            </a:r>
            <a:r>
              <a:rPr lang="tr-TR" dirty="0" err="1"/>
              <a:t>için</a:t>
            </a:r>
            <a:r>
              <a:rPr lang="tr-TR" dirty="0"/>
              <a:t> eldeki birikimlerin konut ve arsa satın alarak </a:t>
            </a:r>
            <a:r>
              <a:rPr lang="tr-TR" dirty="0" err="1"/>
              <a:t>değerlendirilmesi</a:t>
            </a:r>
            <a:r>
              <a:rPr lang="tr-TR" dirty="0"/>
              <a:t> artmış, </a:t>
            </a:r>
            <a:r>
              <a:rPr lang="tr-TR" dirty="0" err="1"/>
              <a:t>Kentleşmenin</a:t>
            </a:r>
            <a:r>
              <a:rPr lang="tr-TR" dirty="0"/>
              <a:t> </a:t>
            </a:r>
            <a:r>
              <a:rPr lang="tr-TR" dirty="0" err="1"/>
              <a:t>yapıldığı</a:t>
            </a:r>
            <a:r>
              <a:rPr lang="tr-TR" dirty="0"/>
              <a:t> yerlerde kiralar da </a:t>
            </a:r>
            <a:r>
              <a:rPr lang="tr-TR" dirty="0" err="1"/>
              <a:t>yükselmiştir</a:t>
            </a:r>
            <a:r>
              <a:rPr lang="tr-TR" dirty="0"/>
              <a:t>.</a:t>
            </a:r>
          </a:p>
          <a:p>
            <a:r>
              <a:rPr lang="tr-TR" dirty="0" err="1"/>
              <a:t>Göçün</a:t>
            </a:r>
            <a:r>
              <a:rPr lang="tr-TR" dirty="0"/>
              <a:t> </a:t>
            </a:r>
            <a:r>
              <a:rPr lang="tr-TR" dirty="0" err="1"/>
              <a:t>yapıldığı</a:t>
            </a:r>
            <a:r>
              <a:rPr lang="tr-TR" dirty="0"/>
              <a:t> kentlerde kayıt </a:t>
            </a:r>
            <a:r>
              <a:rPr lang="tr-TR" dirty="0" err="1"/>
              <a:t>dışı</a:t>
            </a:r>
            <a:r>
              <a:rPr lang="tr-TR" dirty="0"/>
              <a:t> </a:t>
            </a:r>
            <a:r>
              <a:rPr lang="tr-TR" dirty="0" err="1"/>
              <a:t>çalışma</a:t>
            </a:r>
            <a:r>
              <a:rPr lang="tr-TR" dirty="0"/>
              <a:t> </a:t>
            </a:r>
            <a:r>
              <a:rPr lang="tr-TR" dirty="0" err="1"/>
              <a:t>çok</a:t>
            </a:r>
            <a:r>
              <a:rPr lang="tr-TR" dirty="0"/>
              <a:t> </a:t>
            </a:r>
            <a:r>
              <a:rPr lang="tr-TR" dirty="0" err="1"/>
              <a:t>yükseldi</a:t>
            </a:r>
            <a:r>
              <a:rPr lang="tr-TR" dirty="0"/>
              <a:t>, </a:t>
            </a:r>
            <a:r>
              <a:rPr lang="tr-TR" dirty="0" err="1"/>
              <a:t>ulaşım</a:t>
            </a:r>
            <a:r>
              <a:rPr lang="tr-TR" dirty="0"/>
              <a:t> ve alt yapı sorunları artmıştır. </a:t>
            </a:r>
            <a:r>
              <a:rPr lang="tr-TR" dirty="0" err="1"/>
              <a:t>Türkiye’de</a:t>
            </a:r>
            <a:r>
              <a:rPr lang="tr-TR" dirty="0"/>
              <a:t> hızlı </a:t>
            </a:r>
            <a:r>
              <a:rPr lang="tr-TR" dirty="0" err="1"/>
              <a:t>kentleşmenin</a:t>
            </a:r>
            <a:r>
              <a:rPr lang="tr-TR" dirty="0"/>
              <a:t> en </a:t>
            </a:r>
            <a:r>
              <a:rPr lang="tr-TR" dirty="0" err="1"/>
              <a:t>önemli</a:t>
            </a:r>
            <a:r>
              <a:rPr lang="tr-TR" dirty="0"/>
              <a:t> sorunu olarak </a:t>
            </a:r>
            <a:r>
              <a:rPr lang="tr-TR" dirty="0" err="1"/>
              <a:t>gecekondulaşma</a:t>
            </a:r>
            <a:r>
              <a:rPr lang="tr-TR" dirty="0"/>
              <a:t> ortaya </a:t>
            </a:r>
            <a:r>
              <a:rPr lang="tr-TR" dirty="0" err="1"/>
              <a:t>çıkmıştır</a:t>
            </a:r>
            <a:r>
              <a:rPr lang="tr-TR" dirty="0"/>
              <a:t>. </a:t>
            </a:r>
          </a:p>
          <a:p>
            <a:r>
              <a:rPr lang="tr-TR" dirty="0"/>
              <a:t>Gecekonduda </a:t>
            </a:r>
            <a:r>
              <a:rPr lang="tr-TR" dirty="0" err="1"/>
              <a:t>yaşayan</a:t>
            </a:r>
            <a:r>
              <a:rPr lang="tr-TR" dirty="0"/>
              <a:t> </a:t>
            </a:r>
            <a:r>
              <a:rPr lang="tr-TR" dirty="0" err="1"/>
              <a:t>nüfusun</a:t>
            </a:r>
            <a:r>
              <a:rPr lang="tr-TR" dirty="0"/>
              <a:t> </a:t>
            </a:r>
            <a:r>
              <a:rPr lang="tr-TR" dirty="0" err="1"/>
              <a:t>önemli</a:t>
            </a:r>
            <a:r>
              <a:rPr lang="tr-TR" dirty="0"/>
              <a:t> bir </a:t>
            </a:r>
            <a:r>
              <a:rPr lang="tr-TR" dirty="0" err="1"/>
              <a:t>bölümu</a:t>
            </a:r>
            <a:r>
              <a:rPr lang="tr-TR" dirty="0"/>
              <a:t>̈, kentin </a:t>
            </a:r>
            <a:r>
              <a:rPr lang="tr-TR" dirty="0" err="1"/>
              <a:t>çevre</a:t>
            </a:r>
            <a:r>
              <a:rPr lang="tr-TR" dirty="0"/>
              <a:t> yerlerinde </a:t>
            </a:r>
            <a:r>
              <a:rPr lang="tr-TR" dirty="0" err="1"/>
              <a:t>yaşamakta</a:t>
            </a:r>
            <a:r>
              <a:rPr lang="tr-TR" dirty="0"/>
              <a:t> ve kentle </a:t>
            </a:r>
            <a:r>
              <a:rPr lang="tr-TR" dirty="0" err="1"/>
              <a:t>bütünleşmede</a:t>
            </a:r>
            <a:r>
              <a:rPr lang="tr-TR" dirty="0"/>
              <a:t> </a:t>
            </a:r>
            <a:r>
              <a:rPr lang="tr-TR" dirty="0" err="1"/>
              <a:t>önemli</a:t>
            </a:r>
            <a:r>
              <a:rPr lang="tr-TR" dirty="0"/>
              <a:t> sorunlar </a:t>
            </a:r>
            <a:r>
              <a:rPr lang="tr-TR" dirty="0" err="1"/>
              <a:t>yaşamaktadır</a:t>
            </a:r>
            <a:r>
              <a:rPr lang="tr-TR" dirty="0"/>
              <a:t>. </a:t>
            </a:r>
          </a:p>
          <a:p>
            <a:r>
              <a:rPr lang="tr-TR" dirty="0"/>
              <a:t>Bu durum gecekondulu </a:t>
            </a:r>
            <a:r>
              <a:rPr lang="tr-TR" dirty="0" err="1"/>
              <a:t>nüfus</a:t>
            </a:r>
            <a:r>
              <a:rPr lang="tr-TR" dirty="0"/>
              <a:t> arasında </a:t>
            </a:r>
            <a:r>
              <a:rPr lang="tr-TR" dirty="0" err="1"/>
              <a:t>önemli</a:t>
            </a:r>
            <a:r>
              <a:rPr lang="tr-TR" dirty="0"/>
              <a:t> toplumsal sorunların ortaya </a:t>
            </a:r>
            <a:r>
              <a:rPr lang="tr-TR" dirty="0" err="1"/>
              <a:t>çıkmasını</a:t>
            </a:r>
            <a:r>
              <a:rPr lang="tr-TR" dirty="0"/>
              <a:t> da beraberinde getirmektedir. </a:t>
            </a:r>
          </a:p>
          <a:p>
            <a:endParaRPr lang="tr-TR" dirty="0"/>
          </a:p>
        </p:txBody>
      </p:sp>
    </p:spTree>
    <p:extLst>
      <p:ext uri="{BB962C8B-B14F-4D97-AF65-F5344CB8AC3E}">
        <p14:creationId xmlns:p14="http://schemas.microsoft.com/office/powerpoint/2010/main" val="17473162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C52D7E-6C8D-574B-AE07-2DEF1B81F3B5}"/>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Genel Tekrar -4-    -Çözümler-</a:t>
            </a:r>
          </a:p>
        </p:txBody>
      </p:sp>
      <p:sp>
        <p:nvSpPr>
          <p:cNvPr id="3" name="İçerik Yer Tutucusu 2">
            <a:extLst>
              <a:ext uri="{FF2B5EF4-FFF2-40B4-BE49-F238E27FC236}">
                <a16:creationId xmlns:a16="http://schemas.microsoft.com/office/drawing/2014/main" id="{62FF433A-2772-D143-8CAF-923F20DC6F12}"/>
              </a:ext>
            </a:extLst>
          </p:cNvPr>
          <p:cNvSpPr>
            <a:spLocks noGrp="1"/>
          </p:cNvSpPr>
          <p:nvPr>
            <p:ph idx="1"/>
          </p:nvPr>
        </p:nvSpPr>
        <p:spPr/>
        <p:txBody>
          <a:bodyPr>
            <a:normAutofit fontScale="92500" lnSpcReduction="20000"/>
          </a:bodyPr>
          <a:lstStyle/>
          <a:p>
            <a:r>
              <a:rPr lang="tr-TR" dirty="0">
                <a:latin typeface="Times New Roman" panose="02020603050405020304" pitchFamily="18" charset="0"/>
                <a:cs typeface="Times New Roman" panose="02020603050405020304" pitchFamily="18" charset="0"/>
              </a:rPr>
              <a:t>Hızlı </a:t>
            </a:r>
            <a:r>
              <a:rPr lang="tr-TR" dirty="0" err="1">
                <a:latin typeface="Times New Roman" panose="02020603050405020304" pitchFamily="18" charset="0"/>
                <a:cs typeface="Times New Roman" panose="02020603050405020304" pitchFamily="18" charset="0"/>
              </a:rPr>
              <a:t>kentleşmenin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çözümüne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yönelik</a:t>
            </a:r>
            <a:r>
              <a:rPr lang="tr-TR" dirty="0">
                <a:latin typeface="Times New Roman" panose="02020603050405020304" pitchFamily="18" charset="0"/>
                <a:cs typeface="Times New Roman" panose="02020603050405020304" pitchFamily="18" charset="0"/>
              </a:rPr>
              <a:t> uygulanan politikalardan birisini, </a:t>
            </a:r>
            <a:r>
              <a:rPr lang="tr-TR" dirty="0" err="1">
                <a:latin typeface="Times New Roman" panose="02020603050405020304" pitchFamily="18" charset="0"/>
                <a:cs typeface="Times New Roman" panose="02020603050405020304" pitchFamily="18" charset="0"/>
              </a:rPr>
              <a:t>göçün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kaynaklandığı</a:t>
            </a:r>
            <a:r>
              <a:rPr lang="tr-TR" dirty="0">
                <a:latin typeface="Times New Roman" panose="02020603050405020304" pitchFamily="18" charset="0"/>
                <a:cs typeface="Times New Roman" panose="02020603050405020304" pitchFamily="18" charset="0"/>
              </a:rPr>
              <a:t> kırsal alanların </a:t>
            </a:r>
            <a:r>
              <a:rPr lang="tr-TR" dirty="0" err="1">
                <a:latin typeface="Times New Roman" panose="02020603050405020304" pitchFamily="18" charset="0"/>
                <a:cs typeface="Times New Roman" panose="02020603050405020304" pitchFamily="18" charset="0"/>
              </a:rPr>
              <a:t>imkânlarının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iyileştirilmesini</a:t>
            </a:r>
            <a:r>
              <a:rPr lang="tr-TR" dirty="0">
                <a:latin typeface="Times New Roman" panose="02020603050405020304" pitchFamily="18" charset="0"/>
                <a:cs typeface="Times New Roman" panose="02020603050405020304" pitchFamily="18" charset="0"/>
              </a:rPr>
              <a:t> hedefleyen </a:t>
            </a:r>
            <a:r>
              <a:rPr lang="tr-TR" dirty="0" err="1">
                <a:latin typeface="Times New Roman" panose="02020603050405020304" pitchFamily="18" charset="0"/>
                <a:cs typeface="Times New Roman" panose="02020603050405020304" pitchFamily="18" charset="0"/>
              </a:rPr>
              <a:t>köy-kent</a:t>
            </a:r>
            <a:r>
              <a:rPr lang="tr-TR" dirty="0">
                <a:latin typeface="Times New Roman" panose="02020603050405020304" pitchFamily="18" charset="0"/>
                <a:cs typeface="Times New Roman" panose="02020603050405020304" pitchFamily="18" charset="0"/>
              </a:rPr>
              <a:t> projesi </a:t>
            </a:r>
            <a:r>
              <a:rPr lang="tr-TR" dirty="0" err="1">
                <a:latin typeface="Times New Roman" panose="02020603050405020304" pitchFamily="18" charset="0"/>
                <a:cs typeface="Times New Roman" panose="02020603050405020304" pitchFamily="18" charset="0"/>
              </a:rPr>
              <a:t>oluşturmuştur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Kooperatifler yoluyla </a:t>
            </a:r>
            <a:r>
              <a:rPr lang="tr-TR" dirty="0" err="1">
                <a:latin typeface="Times New Roman" panose="02020603050405020304" pitchFamily="18" charset="0"/>
                <a:cs typeface="Times New Roman" panose="02020603050405020304" pitchFamily="18" charset="0"/>
              </a:rPr>
              <a:t>köylerdeki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üretimin</a:t>
            </a:r>
            <a:r>
              <a:rPr lang="tr-TR" dirty="0">
                <a:latin typeface="Times New Roman" panose="02020603050405020304" pitchFamily="18" charset="0"/>
                <a:cs typeface="Times New Roman" panose="02020603050405020304" pitchFamily="18" charset="0"/>
              </a:rPr>
              <a:t> organize edilip ekonomik </a:t>
            </a:r>
            <a:r>
              <a:rPr lang="tr-TR" dirty="0" err="1">
                <a:latin typeface="Times New Roman" panose="02020603050405020304" pitchFamily="18" charset="0"/>
                <a:cs typeface="Times New Roman" panose="02020603050405020304" pitchFamily="18" charset="0"/>
              </a:rPr>
              <a:t>açıdan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köydeki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üreticilerin</a:t>
            </a:r>
            <a:r>
              <a:rPr lang="tr-TR" dirty="0">
                <a:latin typeface="Times New Roman" panose="02020603050405020304" pitchFamily="18" charset="0"/>
                <a:cs typeface="Times New Roman" panose="02020603050405020304" pitchFamily="18" charset="0"/>
              </a:rPr>
              <a:t> kalkındırılması, </a:t>
            </a:r>
            <a:r>
              <a:rPr lang="tr-TR" dirty="0" err="1">
                <a:latin typeface="Times New Roman" panose="02020603050405020304" pitchFamily="18" charset="0"/>
                <a:cs typeface="Times New Roman" panose="02020603050405020304" pitchFamily="18" charset="0"/>
              </a:rPr>
              <a:t>köylerin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kültürel</a:t>
            </a:r>
            <a:r>
              <a:rPr lang="tr-TR" dirty="0">
                <a:latin typeface="Times New Roman" panose="02020603050405020304" pitchFamily="18" charset="0"/>
                <a:cs typeface="Times New Roman" panose="02020603050405020304" pitchFamily="18" charset="0"/>
              </a:rPr>
              <a:t> ve sportif </a:t>
            </a:r>
            <a:r>
              <a:rPr lang="tr-TR" dirty="0" err="1">
                <a:latin typeface="Times New Roman" panose="02020603050405020304" pitchFamily="18" charset="0"/>
                <a:cs typeface="Times New Roman" panose="02020603050405020304" pitchFamily="18" charset="0"/>
              </a:rPr>
              <a:t>imkânlarının</a:t>
            </a:r>
            <a:r>
              <a:rPr lang="tr-TR" dirty="0">
                <a:latin typeface="Times New Roman" panose="02020603050405020304" pitchFamily="18" charset="0"/>
                <a:cs typeface="Times New Roman" panose="02020603050405020304" pitchFamily="18" charset="0"/>
              </a:rPr>
              <a:t> arttırılması, </a:t>
            </a:r>
            <a:r>
              <a:rPr lang="tr-TR" dirty="0" err="1">
                <a:latin typeface="Times New Roman" panose="02020603050405020304" pitchFamily="18" charset="0"/>
                <a:cs typeface="Times New Roman" panose="02020603050405020304" pitchFamily="18" charset="0"/>
              </a:rPr>
              <a:t>köylerle</a:t>
            </a:r>
            <a:r>
              <a:rPr lang="tr-TR" dirty="0">
                <a:latin typeface="Times New Roman" panose="02020603050405020304" pitchFamily="18" charset="0"/>
                <a:cs typeface="Times New Roman" panose="02020603050405020304" pitchFamily="18" charset="0"/>
              </a:rPr>
              <a:t> kentler arasındaki mesafelerin azaltılıp, </a:t>
            </a:r>
            <a:r>
              <a:rPr lang="tr-TR" dirty="0" err="1">
                <a:latin typeface="Times New Roman" panose="02020603050405020304" pitchFamily="18" charset="0"/>
                <a:cs typeface="Times New Roman" panose="02020603050405020304" pitchFamily="18" charset="0"/>
              </a:rPr>
              <a:t>etkileşimin</a:t>
            </a:r>
            <a:r>
              <a:rPr lang="tr-TR" dirty="0">
                <a:latin typeface="Times New Roman" panose="02020603050405020304" pitchFamily="18" charset="0"/>
                <a:cs typeface="Times New Roman" panose="02020603050405020304" pitchFamily="18" charset="0"/>
              </a:rPr>
              <a:t> artırılmasını hedefleyen </a:t>
            </a:r>
            <a:r>
              <a:rPr lang="tr-TR" dirty="0" err="1">
                <a:latin typeface="Times New Roman" panose="02020603050405020304" pitchFamily="18" charset="0"/>
                <a:cs typeface="Times New Roman" panose="02020603050405020304" pitchFamily="18" charset="0"/>
              </a:rPr>
              <a:t>köy-kent</a:t>
            </a:r>
            <a:r>
              <a:rPr lang="tr-TR" dirty="0">
                <a:latin typeface="Times New Roman" panose="02020603050405020304" pitchFamily="18" charset="0"/>
                <a:cs typeface="Times New Roman" panose="02020603050405020304" pitchFamily="18" charset="0"/>
              </a:rPr>
              <a:t> projesi, 1970’li yıllarda </a:t>
            </a:r>
            <a:r>
              <a:rPr lang="tr-TR" dirty="0" err="1">
                <a:latin typeface="Times New Roman" panose="02020603050405020304" pitchFamily="18" charset="0"/>
                <a:cs typeface="Times New Roman" panose="02020603050405020304" pitchFamily="18" charset="0"/>
              </a:rPr>
              <a:t>gündeme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gelmis</a:t>
            </a:r>
            <a:r>
              <a:rPr lang="tr-TR" dirty="0">
                <a:latin typeface="Times New Roman" panose="02020603050405020304" pitchFamily="18" charset="0"/>
                <a:cs typeface="Times New Roman" panose="02020603050405020304" pitchFamily="18" charset="0"/>
              </a:rPr>
              <a:t>̧ ama hem </a:t>
            </a:r>
            <a:r>
              <a:rPr lang="tr-TR" dirty="0" err="1">
                <a:latin typeface="Times New Roman" panose="02020603050405020304" pitchFamily="18" charset="0"/>
                <a:cs typeface="Times New Roman" panose="02020603050405020304" pitchFamily="18" charset="0"/>
              </a:rPr>
              <a:t>köylerin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genis</a:t>
            </a:r>
            <a:r>
              <a:rPr lang="tr-TR" dirty="0">
                <a:latin typeface="Times New Roman" panose="02020603050405020304" pitchFamily="18" charset="0"/>
                <a:cs typeface="Times New Roman" panose="02020603050405020304" pitchFamily="18" charset="0"/>
              </a:rPr>
              <a:t>̧ bir </a:t>
            </a:r>
            <a:r>
              <a:rPr lang="tr-TR" dirty="0" err="1">
                <a:latin typeface="Times New Roman" panose="02020603050405020304" pitchFamily="18" charset="0"/>
                <a:cs typeface="Times New Roman" panose="02020603050405020304" pitchFamily="18" charset="0"/>
              </a:rPr>
              <a:t>coğrafi</a:t>
            </a:r>
            <a:r>
              <a:rPr lang="tr-TR" dirty="0">
                <a:latin typeface="Times New Roman" panose="02020603050405020304" pitchFamily="18" charset="0"/>
                <a:cs typeface="Times New Roman" panose="02020603050405020304" pitchFamily="18" charset="0"/>
              </a:rPr>
              <a:t> alanda </a:t>
            </a:r>
            <a:r>
              <a:rPr lang="tr-TR" dirty="0" err="1">
                <a:latin typeface="Times New Roman" panose="02020603050405020304" pitchFamily="18" charset="0"/>
                <a:cs typeface="Times New Roman" panose="02020603050405020304" pitchFamily="18" charset="0"/>
              </a:rPr>
              <a:t>dağınık</a:t>
            </a:r>
            <a:r>
              <a:rPr lang="tr-TR" dirty="0">
                <a:latin typeface="Times New Roman" panose="02020603050405020304" pitchFamily="18" charset="0"/>
                <a:cs typeface="Times New Roman" panose="02020603050405020304" pitchFamily="18" charset="0"/>
              </a:rPr>
              <a:t> olarak </a:t>
            </a:r>
            <a:r>
              <a:rPr lang="tr-TR" dirty="0" err="1">
                <a:latin typeface="Times New Roman" panose="02020603050405020304" pitchFamily="18" charset="0"/>
                <a:cs typeface="Times New Roman" panose="02020603050405020304" pitchFamily="18" charset="0"/>
              </a:rPr>
              <a:t>yerleşimlerinden</a:t>
            </a:r>
            <a:r>
              <a:rPr lang="tr-TR" dirty="0">
                <a:latin typeface="Times New Roman" panose="02020603050405020304" pitchFamily="18" charset="0"/>
                <a:cs typeface="Times New Roman" panose="02020603050405020304" pitchFamily="18" charset="0"/>
              </a:rPr>
              <a:t> kaynaklanan nedenler hem de o </a:t>
            </a:r>
            <a:r>
              <a:rPr lang="tr-TR" dirty="0" err="1">
                <a:latin typeface="Times New Roman" panose="02020603050405020304" pitchFamily="18" charset="0"/>
                <a:cs typeface="Times New Roman" panose="02020603050405020304" pitchFamily="18" charset="0"/>
              </a:rPr>
              <a:t>dönem</a:t>
            </a:r>
            <a:r>
              <a:rPr lang="tr-TR" dirty="0">
                <a:latin typeface="Times New Roman" panose="02020603050405020304" pitchFamily="18" charset="0"/>
                <a:cs typeface="Times New Roman" panose="02020603050405020304" pitchFamily="18" charset="0"/>
              </a:rPr>
              <a:t> sıklıkla </a:t>
            </a:r>
            <a:r>
              <a:rPr lang="tr-TR" dirty="0" err="1">
                <a:latin typeface="Times New Roman" panose="02020603050405020304" pitchFamily="18" charset="0"/>
                <a:cs typeface="Times New Roman" panose="02020603050405020304" pitchFamily="18" charset="0"/>
              </a:rPr>
              <a:t>yaşanan</a:t>
            </a:r>
            <a:r>
              <a:rPr lang="tr-TR" dirty="0">
                <a:latin typeface="Times New Roman" panose="02020603050405020304" pitchFamily="18" charset="0"/>
                <a:cs typeface="Times New Roman" panose="02020603050405020304" pitchFamily="18" charset="0"/>
              </a:rPr>
              <a:t> siyasal ve ekonomik krizler nedeniyle proje </a:t>
            </a:r>
            <a:r>
              <a:rPr lang="tr-TR" dirty="0" err="1">
                <a:latin typeface="Times New Roman" panose="02020603050405020304" pitchFamily="18" charset="0"/>
                <a:cs typeface="Times New Roman" panose="02020603050405020304" pitchFamily="18" charset="0"/>
              </a:rPr>
              <a:t>başarılı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olamamıştır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Yerel </a:t>
            </a:r>
            <a:r>
              <a:rPr lang="tr-TR" dirty="0" err="1">
                <a:latin typeface="Times New Roman" panose="02020603050405020304" pitchFamily="18" charset="0"/>
                <a:cs typeface="Times New Roman" panose="02020603050405020304" pitchFamily="18" charset="0"/>
              </a:rPr>
              <a:t>yönetimlere</a:t>
            </a:r>
            <a:r>
              <a:rPr lang="tr-TR" dirty="0">
                <a:latin typeface="Times New Roman" panose="02020603050405020304" pitchFamily="18" charset="0"/>
                <a:cs typeface="Times New Roman" panose="02020603050405020304" pitchFamily="18" charset="0"/>
              </a:rPr>
              <a:t> daha fazla yetki verilmesi uygulamaları, </a:t>
            </a:r>
            <a:r>
              <a:rPr lang="tr-TR" dirty="0" err="1">
                <a:latin typeface="Times New Roman" panose="02020603050405020304" pitchFamily="18" charset="0"/>
                <a:cs typeface="Times New Roman" panose="02020603050405020304" pitchFamily="18" charset="0"/>
              </a:rPr>
              <a:t>Türkiye’de</a:t>
            </a:r>
            <a:r>
              <a:rPr lang="tr-TR" dirty="0">
                <a:latin typeface="Times New Roman" panose="02020603050405020304" pitchFamily="18" charset="0"/>
                <a:cs typeface="Times New Roman" panose="02020603050405020304" pitchFamily="18" charset="0"/>
              </a:rPr>
              <a:t> merkezi </a:t>
            </a:r>
            <a:r>
              <a:rPr lang="tr-TR" dirty="0" err="1">
                <a:latin typeface="Times New Roman" panose="02020603050405020304" pitchFamily="18" charset="0"/>
                <a:cs typeface="Times New Roman" panose="02020603050405020304" pitchFamily="18" charset="0"/>
              </a:rPr>
              <a:t>hükümetlerin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gücu</a:t>
            </a:r>
            <a:r>
              <a:rPr lang="tr-TR" dirty="0">
                <a:latin typeface="Times New Roman" panose="02020603050405020304" pitchFamily="18" charset="0"/>
                <a:cs typeface="Times New Roman" panose="02020603050405020304" pitchFamily="18" charset="0"/>
              </a:rPr>
              <a:t>̈ elinde tutma zihniyeti nedeniyle istenilen </a:t>
            </a:r>
            <a:r>
              <a:rPr lang="tr-TR" dirty="0" err="1">
                <a:latin typeface="Times New Roman" panose="02020603050405020304" pitchFamily="18" charset="0"/>
                <a:cs typeface="Times New Roman" panose="02020603050405020304" pitchFamily="18" charset="0"/>
              </a:rPr>
              <a:t>düzeyde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gerçekleşmemiştir</a:t>
            </a:r>
            <a:r>
              <a:rPr lang="tr-TR"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583850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CCF99D-D78D-A04B-91B5-6D0EB911849B}"/>
              </a:ext>
            </a:extLst>
          </p:cNvPr>
          <p:cNvSpPr>
            <a:spLocks noGrp="1"/>
          </p:cNvSpPr>
          <p:nvPr>
            <p:ph type="title"/>
          </p:nvPr>
        </p:nvSpPr>
        <p:spPr/>
        <p:txBody>
          <a:bodyPr/>
          <a:lstStyle/>
          <a:p>
            <a:pPr algn="ctr"/>
            <a:r>
              <a:rPr lang="tr-TR" dirty="0"/>
              <a:t>SON</a:t>
            </a:r>
          </a:p>
        </p:txBody>
      </p:sp>
      <p:sp>
        <p:nvSpPr>
          <p:cNvPr id="3" name="İçerik Yer Tutucusu 2">
            <a:extLst>
              <a:ext uri="{FF2B5EF4-FFF2-40B4-BE49-F238E27FC236}">
                <a16:creationId xmlns:a16="http://schemas.microsoft.com/office/drawing/2014/main" id="{E827386C-DB4E-8C4E-8734-1808FA53F11E}"/>
              </a:ext>
            </a:extLst>
          </p:cNvPr>
          <p:cNvSpPr>
            <a:spLocks noGrp="1"/>
          </p:cNvSpPr>
          <p:nvPr>
            <p:ph idx="1"/>
          </p:nvPr>
        </p:nvSpPr>
        <p:spPr/>
        <p:txBody>
          <a:bodyPr/>
          <a:lstStyle/>
          <a:p>
            <a:endParaRPr lang="tr-TR" dirty="0"/>
          </a:p>
          <a:p>
            <a:endParaRPr lang="tr-TR" dirty="0"/>
          </a:p>
          <a:p>
            <a:pPr marL="0" indent="0" algn="ctr">
              <a:buNone/>
            </a:pPr>
            <a:endParaRPr lang="tr-TR" dirty="0"/>
          </a:p>
          <a:p>
            <a:pPr marL="0" indent="0" algn="ctr">
              <a:buNone/>
            </a:pPr>
            <a:r>
              <a:rPr lang="tr-TR" dirty="0">
                <a:latin typeface="Times New Roman" panose="02020603050405020304" pitchFamily="18" charset="0"/>
                <a:cs typeface="Times New Roman" panose="02020603050405020304" pitchFamily="18" charset="0"/>
              </a:rPr>
              <a:t>6. Dersin Sonu</a:t>
            </a:r>
          </a:p>
          <a:p>
            <a:pPr marL="0" indent="0" algn="ctr">
              <a:buNone/>
            </a:pPr>
            <a:r>
              <a:rPr lang="tr-TR" b="1" dirty="0">
                <a:latin typeface="Times New Roman" panose="02020603050405020304" pitchFamily="18" charset="0"/>
                <a:cs typeface="Times New Roman" panose="02020603050405020304" pitchFamily="18" charset="0"/>
              </a:rPr>
              <a:t>Teşekkürler</a:t>
            </a:r>
          </a:p>
        </p:txBody>
      </p:sp>
    </p:spTree>
    <p:extLst>
      <p:ext uri="{BB962C8B-B14F-4D97-AF65-F5344CB8AC3E}">
        <p14:creationId xmlns:p14="http://schemas.microsoft.com/office/powerpoint/2010/main" val="20508000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CF2032-4466-DC45-8E66-B7E21E1E6D13}"/>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KAYNAKÇA</a:t>
            </a:r>
          </a:p>
        </p:txBody>
      </p:sp>
      <p:sp>
        <p:nvSpPr>
          <p:cNvPr id="5" name="Rectangle 1">
            <a:extLst>
              <a:ext uri="{FF2B5EF4-FFF2-40B4-BE49-F238E27FC236}">
                <a16:creationId xmlns:a16="http://schemas.microsoft.com/office/drawing/2014/main" id="{B22E17F8-8FEF-8C4E-A981-2B195F4D4272}"/>
              </a:ext>
            </a:extLst>
          </p:cNvPr>
          <p:cNvSpPr>
            <a:spLocks noGrp="1" noChangeArrowheads="1"/>
          </p:cNvSpPr>
          <p:nvPr>
            <p:ph idx="1"/>
          </p:nvPr>
        </p:nvSpPr>
        <p:spPr bwMode="auto">
          <a:xfrm>
            <a:off x="838200" y="3462685"/>
            <a:ext cx="10474342"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ÖZGÜR, A. Z., KALENDER, A., PELTEKOĞLU, Z. F., BAYÇU, S., ERGÜVEN, M. S.,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YILMAZ, R. A., . . . GÖZTAŞ, A. (2018). </a:t>
            </a:r>
            <a:r>
              <a:rPr kumimoji="0" lang="tr-TR" altLang="tr-TR" sz="16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Türkiye'nin Toplumsal Yapısı.</a:t>
            </a:r>
            <a:r>
              <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Eskişehir: Eskişehir Anadolu Üniversitesi Yayınları.</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Kongar, E. (2014). </a:t>
            </a:r>
            <a:r>
              <a:rPr kumimoji="0" lang="tr-TR" altLang="tr-TR" sz="1600" b="0" i="1"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Toplumsal Değişme Kuramları ve Türkiye Gerçeği.</a:t>
            </a:r>
            <a:r>
              <a:rPr kumimoji="0" lang="tr-TR" altLang="tr-TR"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İstanbul: Remzi Kitabevi.</a:t>
            </a:r>
            <a:endPar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Zencirkıran</a:t>
            </a:r>
            <a:r>
              <a:rPr kumimoji="0" lang="tr-TR" altLang="tr-TR"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M. (2019). </a:t>
            </a:r>
            <a:r>
              <a:rPr kumimoji="0" lang="tr-TR" altLang="tr-TR" sz="1600" b="0" i="1"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Türkiye'nin Toplumsal Yapısı.</a:t>
            </a:r>
            <a:r>
              <a:rPr kumimoji="0" lang="tr-TR" altLang="tr-TR"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tr-TR" altLang="tr-TR" sz="1600" b="0"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Eskişehir:Anadolu</a:t>
            </a:r>
            <a:r>
              <a:rPr kumimoji="0" lang="tr-TR" altLang="tr-TR"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Üniversitesi Açık Öğretim Fakültesi Yayını2739.</a:t>
            </a:r>
            <a:endParaRPr kumimoji="0" lang="tr-TR" altLang="tr-T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0262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56EAB5-2014-8042-AAE0-85C5388FB1A9}"/>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Konut ve Arsa Fiyatları</a:t>
            </a:r>
          </a:p>
        </p:txBody>
      </p:sp>
      <p:sp>
        <p:nvSpPr>
          <p:cNvPr id="3" name="İçerik Yer Tutucusu 2">
            <a:extLst>
              <a:ext uri="{FF2B5EF4-FFF2-40B4-BE49-F238E27FC236}">
                <a16:creationId xmlns:a16="http://schemas.microsoft.com/office/drawing/2014/main" id="{8761954C-968D-1447-8C39-79177FA2F195}"/>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1950’li yıllardan itibaren insanlar </a:t>
            </a:r>
            <a:r>
              <a:rPr lang="tr-TR" dirty="0" err="1">
                <a:latin typeface="Times New Roman" panose="02020603050405020304" pitchFamily="18" charset="0"/>
                <a:cs typeface="Times New Roman" panose="02020603050405020304" pitchFamily="18" charset="0"/>
              </a:rPr>
              <a:t>genis</a:t>
            </a:r>
            <a:r>
              <a:rPr lang="tr-TR" dirty="0">
                <a:latin typeface="Times New Roman" panose="02020603050405020304" pitchFamily="18" charset="0"/>
                <a:cs typeface="Times New Roman" panose="02020603050405020304" pitchFamily="18" charset="0"/>
              </a:rPr>
              <a:t>̧ kitleler halinde kentlere </a:t>
            </a:r>
            <a:r>
              <a:rPr lang="tr-TR" dirty="0" err="1">
                <a:latin typeface="Times New Roman" panose="02020603050405020304" pitchFamily="18" charset="0"/>
                <a:cs typeface="Times New Roman" panose="02020603050405020304" pitchFamily="18" charset="0"/>
              </a:rPr>
              <a:t>göc</a:t>
            </a:r>
            <a:r>
              <a:rPr lang="tr-TR" dirty="0">
                <a:latin typeface="Times New Roman" panose="02020603050405020304" pitchFamily="18" charset="0"/>
                <a:cs typeface="Times New Roman" panose="02020603050405020304" pitchFamily="18" charset="0"/>
              </a:rPr>
              <a:t>̧ etmeye </a:t>
            </a:r>
            <a:r>
              <a:rPr lang="tr-TR" dirty="0" err="1">
                <a:latin typeface="Times New Roman" panose="02020603050405020304" pitchFamily="18" charset="0"/>
                <a:cs typeface="Times New Roman" panose="02020603050405020304" pitchFamily="18" charset="0"/>
              </a:rPr>
              <a:t>başlamışlardır</a:t>
            </a:r>
            <a:r>
              <a:rPr lang="tr-TR" dirty="0">
                <a:latin typeface="Times New Roman" panose="02020603050405020304" pitchFamily="18" charset="0"/>
                <a:cs typeface="Times New Roman" panose="02020603050405020304" pitchFamily="18" charset="0"/>
              </a:rPr>
              <a:t>.</a:t>
            </a:r>
          </a:p>
          <a:p>
            <a:r>
              <a:rPr lang="tr-TR" dirty="0">
                <a:latin typeface="Times New Roman" panose="02020603050405020304" pitchFamily="18" charset="0"/>
                <a:cs typeface="Times New Roman" panose="02020603050405020304" pitchFamily="18" charset="0"/>
              </a:rPr>
              <a:t>Konut alanında </a:t>
            </a:r>
            <a:r>
              <a:rPr lang="tr-TR" dirty="0" err="1">
                <a:latin typeface="Times New Roman" panose="02020603050405020304" pitchFamily="18" charset="0"/>
                <a:cs typeface="Times New Roman" panose="02020603050405020304" pitchFamily="18" charset="0"/>
              </a:rPr>
              <a:t>yaşanan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gelişmeler</a:t>
            </a:r>
            <a:r>
              <a:rPr lang="tr-TR" dirty="0">
                <a:latin typeface="Times New Roman" panose="02020603050405020304" pitchFamily="18" charset="0"/>
                <a:cs typeface="Times New Roman" panose="02020603050405020304" pitchFamily="18" charset="0"/>
              </a:rPr>
              <a:t> kenti ikiye </a:t>
            </a:r>
            <a:r>
              <a:rPr lang="tr-TR" dirty="0" err="1">
                <a:latin typeface="Times New Roman" panose="02020603050405020304" pitchFamily="18" charset="0"/>
                <a:cs typeface="Times New Roman" panose="02020603050405020304" pitchFamily="18" charset="0"/>
              </a:rPr>
              <a:t>bölmüştür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Özellikle</a:t>
            </a:r>
            <a:r>
              <a:rPr lang="tr-TR" dirty="0">
                <a:latin typeface="Times New Roman" panose="02020603050405020304" pitchFamily="18" charset="0"/>
                <a:cs typeface="Times New Roman" panose="02020603050405020304" pitchFamily="18" charset="0"/>
              </a:rPr>
              <a:t> kent merkezlerinde konut fiyatları ve kiraları </a:t>
            </a:r>
            <a:r>
              <a:rPr lang="tr-TR" dirty="0" err="1">
                <a:latin typeface="Times New Roman" panose="02020603050405020304" pitchFamily="18" charset="0"/>
                <a:cs typeface="Times New Roman" panose="02020603050405020304" pitchFamily="18" charset="0"/>
              </a:rPr>
              <a:t>aşırı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artıs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göstermiş</a:t>
            </a:r>
            <a:r>
              <a:rPr lang="tr-TR" dirty="0">
                <a:latin typeface="Times New Roman" panose="02020603050405020304" pitchFamily="18" charset="0"/>
                <a:cs typeface="Times New Roman" panose="02020603050405020304" pitchFamily="18" charset="0"/>
              </a:rPr>
              <a:t> kentlerde belirli yerler sadece </a:t>
            </a:r>
            <a:r>
              <a:rPr lang="tr-TR" dirty="0" err="1">
                <a:latin typeface="Times New Roman" panose="02020603050405020304" pitchFamily="18" charset="0"/>
                <a:cs typeface="Times New Roman" panose="02020603050405020304" pitchFamily="18" charset="0"/>
              </a:rPr>
              <a:t>üst</a:t>
            </a:r>
            <a:r>
              <a:rPr lang="tr-TR" dirty="0">
                <a:latin typeface="Times New Roman" panose="02020603050405020304" pitchFamily="18" charset="0"/>
                <a:cs typeface="Times New Roman" panose="02020603050405020304" pitchFamily="18" charset="0"/>
              </a:rPr>
              <a:t> ekonomik gelir grubunun </a:t>
            </a:r>
            <a:r>
              <a:rPr lang="tr-TR" dirty="0" err="1">
                <a:latin typeface="Times New Roman" panose="02020603050405020304" pitchFamily="18" charset="0"/>
                <a:cs typeface="Times New Roman" panose="02020603050405020304" pitchFamily="18" charset="0"/>
              </a:rPr>
              <a:t>yaşayabileceği</a:t>
            </a:r>
            <a:r>
              <a:rPr lang="tr-TR" dirty="0">
                <a:latin typeface="Times New Roman" panose="02020603050405020304" pitchFamily="18" charset="0"/>
                <a:cs typeface="Times New Roman" panose="02020603050405020304" pitchFamily="18" charset="0"/>
              </a:rPr>
              <a:t> alanlar </a:t>
            </a:r>
            <a:r>
              <a:rPr lang="tr-TR" dirty="0" err="1">
                <a:latin typeface="Times New Roman" panose="02020603050405020304" pitchFamily="18" charset="0"/>
                <a:cs typeface="Times New Roman" panose="02020603050405020304" pitchFamily="18" charset="0"/>
              </a:rPr>
              <a:t>hâline</a:t>
            </a:r>
            <a:r>
              <a:rPr lang="tr-TR" dirty="0">
                <a:latin typeface="Times New Roman" panose="02020603050405020304" pitchFamily="18" charset="0"/>
                <a:cs typeface="Times New Roman" panose="02020603050405020304" pitchFamily="18" charset="0"/>
              </a:rPr>
              <a:t> gelmiştir. </a:t>
            </a:r>
          </a:p>
          <a:p>
            <a:r>
              <a:rPr lang="tr-TR" dirty="0" err="1">
                <a:latin typeface="Times New Roman" panose="02020603050405020304" pitchFamily="18" charset="0"/>
                <a:cs typeface="Times New Roman" panose="02020603050405020304" pitchFamily="18" charset="0"/>
              </a:rPr>
              <a:t>Göc</a:t>
            </a:r>
            <a:r>
              <a:rPr lang="tr-TR" dirty="0">
                <a:latin typeface="Times New Roman" panose="02020603050405020304" pitchFamily="18" charset="0"/>
                <a:cs typeface="Times New Roman" panose="02020603050405020304" pitchFamily="18" charset="0"/>
              </a:rPr>
              <a:t>̧ eden </a:t>
            </a:r>
            <a:r>
              <a:rPr lang="tr-TR" dirty="0" err="1">
                <a:latin typeface="Times New Roman" panose="02020603050405020304" pitchFamily="18" charset="0"/>
                <a:cs typeface="Times New Roman" panose="02020603050405020304" pitchFamily="18" charset="0"/>
              </a:rPr>
              <a:t>genis</a:t>
            </a:r>
            <a:r>
              <a:rPr lang="tr-TR" dirty="0">
                <a:latin typeface="Times New Roman" panose="02020603050405020304" pitchFamily="18" charset="0"/>
                <a:cs typeface="Times New Roman" panose="02020603050405020304" pitchFamily="18" charset="0"/>
              </a:rPr>
              <a:t>̧ kitleler, </a:t>
            </a:r>
            <a:r>
              <a:rPr lang="tr-TR" dirty="0" err="1">
                <a:latin typeface="Times New Roman" panose="02020603050405020304" pitchFamily="18" charset="0"/>
                <a:cs typeface="Times New Roman" panose="02020603050405020304" pitchFamily="18" charset="0"/>
              </a:rPr>
              <a:t>şehrin</a:t>
            </a:r>
            <a:r>
              <a:rPr lang="tr-TR" dirty="0">
                <a:latin typeface="Times New Roman" panose="02020603050405020304" pitchFamily="18" charset="0"/>
                <a:cs typeface="Times New Roman" panose="02020603050405020304" pitchFamily="18" charset="0"/>
              </a:rPr>
              <a:t> merkezine uzak, </a:t>
            </a:r>
            <a:r>
              <a:rPr lang="tr-TR" dirty="0" err="1">
                <a:latin typeface="Times New Roman" panose="02020603050405020304" pitchFamily="18" charset="0"/>
                <a:cs typeface="Times New Roman" panose="02020603050405020304" pitchFamily="18" charset="0"/>
              </a:rPr>
              <a:t>çevre</a:t>
            </a:r>
            <a:r>
              <a:rPr lang="tr-TR" dirty="0">
                <a:latin typeface="Times New Roman" panose="02020603050405020304" pitchFamily="18" charset="0"/>
                <a:cs typeface="Times New Roman" panose="02020603050405020304" pitchFamily="18" charset="0"/>
              </a:rPr>
              <a:t> alanlarda yeni </a:t>
            </a:r>
            <a:r>
              <a:rPr lang="tr-TR" dirty="0" err="1">
                <a:latin typeface="Times New Roman" panose="02020603050405020304" pitchFamily="18" charset="0"/>
                <a:cs typeface="Times New Roman" panose="02020603050405020304" pitchFamily="18" charset="0"/>
              </a:rPr>
              <a:t>yerleşim</a:t>
            </a:r>
            <a:r>
              <a:rPr lang="tr-TR" dirty="0">
                <a:latin typeface="Times New Roman" panose="02020603050405020304" pitchFamily="18" charset="0"/>
                <a:cs typeface="Times New Roman" panose="02020603050405020304" pitchFamily="18" charset="0"/>
              </a:rPr>
              <a:t> alanları oluşturmuşlardır.</a:t>
            </a:r>
          </a:p>
          <a:p>
            <a:endParaRPr lang="tr-TR" dirty="0"/>
          </a:p>
          <a:p>
            <a:endParaRPr lang="tr-TR" dirty="0"/>
          </a:p>
        </p:txBody>
      </p:sp>
    </p:spTree>
    <p:extLst>
      <p:ext uri="{BB962C8B-B14F-4D97-AF65-F5344CB8AC3E}">
        <p14:creationId xmlns:p14="http://schemas.microsoft.com/office/powerpoint/2010/main" val="2525616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5566E9-8E77-6E4D-8787-BE61A1D60019}"/>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Konut ve Arsa Fiyatları</a:t>
            </a:r>
            <a:endParaRPr lang="tr-TR" dirty="0"/>
          </a:p>
        </p:txBody>
      </p:sp>
      <p:sp>
        <p:nvSpPr>
          <p:cNvPr id="3" name="İçerik Yer Tutucusu 2">
            <a:extLst>
              <a:ext uri="{FF2B5EF4-FFF2-40B4-BE49-F238E27FC236}">
                <a16:creationId xmlns:a16="http://schemas.microsoft.com/office/drawing/2014/main" id="{C6824D87-305A-9D48-A1C6-6F31B8178B61}"/>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Hızlı </a:t>
            </a:r>
            <a:r>
              <a:rPr lang="tr-TR" dirty="0" err="1">
                <a:latin typeface="Times New Roman" panose="02020603050405020304" pitchFamily="18" charset="0"/>
                <a:cs typeface="Times New Roman" panose="02020603050405020304" pitchFamily="18" charset="0"/>
              </a:rPr>
              <a:t>kentleşme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sürecinde</a:t>
            </a:r>
            <a:r>
              <a:rPr lang="tr-TR" dirty="0">
                <a:latin typeface="Times New Roman" panose="02020603050405020304" pitchFamily="18" charset="0"/>
                <a:cs typeface="Times New Roman" panose="02020603050405020304" pitchFamily="18" charset="0"/>
              </a:rPr>
              <a:t> konut alanında </a:t>
            </a:r>
            <a:r>
              <a:rPr lang="tr-TR" dirty="0" err="1">
                <a:latin typeface="Times New Roman" panose="02020603050405020304" pitchFamily="18" charset="0"/>
                <a:cs typeface="Times New Roman" panose="02020603050405020304" pitchFamily="18" charset="0"/>
              </a:rPr>
              <a:t>yaşanan</a:t>
            </a:r>
            <a:r>
              <a:rPr lang="tr-TR" dirty="0">
                <a:latin typeface="Times New Roman" panose="02020603050405020304" pitchFamily="18" charset="0"/>
                <a:cs typeface="Times New Roman" panose="02020603050405020304" pitchFamily="18" charset="0"/>
              </a:rPr>
              <a:t> bir </a:t>
            </a:r>
            <a:r>
              <a:rPr lang="tr-TR" dirty="0" err="1">
                <a:latin typeface="Times New Roman" panose="02020603050405020304" pitchFamily="18" charset="0"/>
                <a:cs typeface="Times New Roman" panose="02020603050405020304" pitchFamily="18" charset="0"/>
              </a:rPr>
              <a:t>başka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gelişme</a:t>
            </a:r>
            <a:r>
              <a:rPr lang="tr-TR" dirty="0">
                <a:latin typeface="Times New Roman" panose="02020603050405020304" pitchFamily="18" charset="0"/>
                <a:cs typeface="Times New Roman" panose="02020603050405020304" pitchFamily="18" charset="0"/>
              </a:rPr>
              <a:t> ise, </a:t>
            </a:r>
            <a:r>
              <a:rPr lang="tr-TR" dirty="0" err="1">
                <a:latin typeface="Times New Roman" panose="02020603050405020304" pitchFamily="18" charset="0"/>
                <a:cs typeface="Times New Roman" panose="02020603050405020304" pitchFamily="18" charset="0"/>
              </a:rPr>
              <a:t>Türkiye’de</a:t>
            </a:r>
            <a:r>
              <a:rPr lang="tr-TR" dirty="0">
                <a:latin typeface="Times New Roman" panose="02020603050405020304" pitchFamily="18" charset="0"/>
                <a:cs typeface="Times New Roman" panose="02020603050405020304" pitchFamily="18" charset="0"/>
              </a:rPr>
              <a:t> parası olan </a:t>
            </a:r>
            <a:r>
              <a:rPr lang="tr-TR" dirty="0" err="1">
                <a:latin typeface="Times New Roman" panose="02020603050405020304" pitchFamily="18" charset="0"/>
                <a:cs typeface="Times New Roman" panose="02020603050405020304" pitchFamily="18" charset="0"/>
              </a:rPr>
              <a:t>genis</a:t>
            </a:r>
            <a:r>
              <a:rPr lang="tr-TR" dirty="0">
                <a:latin typeface="Times New Roman" panose="02020603050405020304" pitchFamily="18" charset="0"/>
                <a:cs typeface="Times New Roman" panose="02020603050405020304" pitchFamily="18" charset="0"/>
              </a:rPr>
              <a:t>̧ kitleler </a:t>
            </a:r>
            <a:r>
              <a:rPr lang="tr-TR" dirty="0" err="1">
                <a:latin typeface="Times New Roman" panose="02020603050405020304" pitchFamily="18" charset="0"/>
                <a:cs typeface="Times New Roman" panose="02020603050405020304" pitchFamily="18" charset="0"/>
              </a:rPr>
              <a:t>için</a:t>
            </a:r>
            <a:r>
              <a:rPr lang="tr-TR" dirty="0">
                <a:latin typeface="Times New Roman" panose="02020603050405020304" pitchFamily="18" charset="0"/>
                <a:cs typeface="Times New Roman" panose="02020603050405020304" pitchFamily="18" charset="0"/>
              </a:rPr>
              <a:t> konut almanın </a:t>
            </a:r>
            <a:r>
              <a:rPr lang="tr-TR" dirty="0" err="1">
                <a:latin typeface="Times New Roman" panose="02020603050405020304" pitchFamily="18" charset="0"/>
                <a:cs typeface="Times New Roman" panose="02020603050405020304" pitchFamily="18" charset="0"/>
              </a:rPr>
              <a:t>önemli</a:t>
            </a:r>
            <a:r>
              <a:rPr lang="tr-TR" dirty="0">
                <a:latin typeface="Times New Roman" panose="02020603050405020304" pitchFamily="18" charset="0"/>
                <a:cs typeface="Times New Roman" panose="02020603050405020304" pitchFamily="18" charset="0"/>
              </a:rPr>
              <a:t> bir yatırım aracı </a:t>
            </a:r>
            <a:r>
              <a:rPr lang="tr-TR" dirty="0" err="1">
                <a:latin typeface="Times New Roman" panose="02020603050405020304" pitchFamily="18" charset="0"/>
                <a:cs typeface="Times New Roman" panose="02020603050405020304" pitchFamily="18" charset="0"/>
              </a:rPr>
              <a:t>hâline</a:t>
            </a:r>
            <a:r>
              <a:rPr lang="tr-TR" dirty="0">
                <a:latin typeface="Times New Roman" panose="02020603050405020304" pitchFamily="18" charset="0"/>
                <a:cs typeface="Times New Roman" panose="02020603050405020304" pitchFamily="18" charset="0"/>
              </a:rPr>
              <a:t> gelmesidir. </a:t>
            </a:r>
          </a:p>
          <a:p>
            <a:r>
              <a:rPr lang="tr-TR" dirty="0">
                <a:latin typeface="Times New Roman" panose="02020603050405020304" pitchFamily="18" charset="0"/>
                <a:cs typeface="Times New Roman" panose="02020603050405020304" pitchFamily="18" charset="0"/>
              </a:rPr>
              <a:t>Sahip olunan </a:t>
            </a:r>
            <a:r>
              <a:rPr lang="tr-TR" dirty="0" err="1">
                <a:latin typeface="Times New Roman" panose="02020603050405020304" pitchFamily="18" charset="0"/>
                <a:cs typeface="Times New Roman" panose="02020603050405020304" pitchFamily="18" charset="0"/>
              </a:rPr>
              <a:t>önemli</a:t>
            </a:r>
            <a:r>
              <a:rPr lang="tr-TR" dirty="0">
                <a:latin typeface="Times New Roman" panose="02020603050405020304" pitchFamily="18" charset="0"/>
                <a:cs typeface="Times New Roman" panose="02020603050405020304" pitchFamily="18" charset="0"/>
              </a:rPr>
              <a:t> miktarda para, </a:t>
            </a:r>
            <a:r>
              <a:rPr lang="tr-TR" dirty="0" err="1">
                <a:latin typeface="Times New Roman" panose="02020603050405020304" pitchFamily="18" charset="0"/>
                <a:cs typeface="Times New Roman" panose="02020603050405020304" pitchFamily="18" charset="0"/>
              </a:rPr>
              <a:t>üretken</a:t>
            </a:r>
            <a:r>
              <a:rPr lang="tr-TR" dirty="0">
                <a:latin typeface="Times New Roman" panose="02020603050405020304" pitchFamily="18" charset="0"/>
                <a:cs typeface="Times New Roman" panose="02020603050405020304" pitchFamily="18" charset="0"/>
              </a:rPr>
              <a:t> yatırımlara </a:t>
            </a:r>
            <a:r>
              <a:rPr lang="tr-TR" dirty="0" err="1">
                <a:latin typeface="Times New Roman" panose="02020603050405020304" pitchFamily="18" charset="0"/>
                <a:cs typeface="Times New Roman" panose="02020603050405020304" pitchFamily="18" charset="0"/>
              </a:rPr>
              <a:t>değil</a:t>
            </a:r>
            <a:r>
              <a:rPr lang="tr-TR" dirty="0">
                <a:latin typeface="Times New Roman" panose="02020603050405020304" pitchFamily="18" charset="0"/>
                <a:cs typeface="Times New Roman" panose="02020603050405020304" pitchFamily="18" charset="0"/>
              </a:rPr>
              <a:t>, bir yatırım aracı olarak konut alımına </a:t>
            </a:r>
            <a:r>
              <a:rPr lang="tr-TR" dirty="0" err="1">
                <a:latin typeface="Times New Roman" panose="02020603050405020304" pitchFamily="18" charset="0"/>
                <a:cs typeface="Times New Roman" panose="02020603050405020304" pitchFamily="18" charset="0"/>
              </a:rPr>
              <a:t>harcanmıştır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Dikey mimari ile birlikte sosyalleşme ortamı azalmış, yabancılaşma artmıştır.</a:t>
            </a:r>
          </a:p>
          <a:p>
            <a:r>
              <a:rPr lang="tr-TR" dirty="0">
                <a:latin typeface="Times New Roman" panose="02020603050405020304" pitchFamily="18" charset="0"/>
                <a:cs typeface="Times New Roman" panose="02020603050405020304" pitchFamily="18" charset="0"/>
              </a:rPr>
              <a:t>Dikey mimari aynı zamanda geniş kitleler için de daha uygun bir hale gelmiştir.</a:t>
            </a:r>
          </a:p>
        </p:txBody>
      </p:sp>
    </p:spTree>
    <p:extLst>
      <p:ext uri="{BB962C8B-B14F-4D97-AF65-F5344CB8AC3E}">
        <p14:creationId xmlns:p14="http://schemas.microsoft.com/office/powerpoint/2010/main" val="3593695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F84544-1383-7748-A296-A19BD45C2392}"/>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Kayıt Dışı Ekonominin Artışı</a:t>
            </a:r>
          </a:p>
        </p:txBody>
      </p:sp>
      <p:sp>
        <p:nvSpPr>
          <p:cNvPr id="3" name="İçerik Yer Tutucusu 2">
            <a:extLst>
              <a:ext uri="{FF2B5EF4-FFF2-40B4-BE49-F238E27FC236}">
                <a16:creationId xmlns:a16="http://schemas.microsoft.com/office/drawing/2014/main" id="{3433D7F5-971D-8C4E-9E76-44E144278D2E}"/>
              </a:ext>
            </a:extLst>
          </p:cNvPr>
          <p:cNvSpPr>
            <a:spLocks noGrp="1"/>
          </p:cNvSpPr>
          <p:nvPr>
            <p:ph idx="1"/>
          </p:nvPr>
        </p:nvSpPr>
        <p:spPr/>
        <p:txBody>
          <a:bodyPr>
            <a:normAutofit fontScale="92500" lnSpcReduction="20000"/>
          </a:bodyPr>
          <a:lstStyle/>
          <a:p>
            <a:r>
              <a:rPr lang="tr-TR" dirty="0">
                <a:latin typeface="Times New Roman" panose="02020603050405020304" pitchFamily="18" charset="0"/>
                <a:cs typeface="Times New Roman" panose="02020603050405020304" pitchFamily="18" charset="0"/>
              </a:rPr>
              <a:t>1950’li yıllardan itibaren kentlere </a:t>
            </a:r>
            <a:r>
              <a:rPr lang="tr-TR" dirty="0" err="1">
                <a:latin typeface="Times New Roman" panose="02020603050405020304" pitchFamily="18" charset="0"/>
                <a:cs typeface="Times New Roman" panose="02020603050405020304" pitchFamily="18" charset="0"/>
              </a:rPr>
              <a:t>göc</a:t>
            </a:r>
            <a:r>
              <a:rPr lang="tr-TR" dirty="0">
                <a:latin typeface="Times New Roman" panose="02020603050405020304" pitchFamily="18" charset="0"/>
                <a:cs typeface="Times New Roman" panose="02020603050405020304" pitchFamily="18" charset="0"/>
              </a:rPr>
              <a:t>̧ eden kitlelerin </a:t>
            </a:r>
            <a:r>
              <a:rPr lang="tr-TR" dirty="0" err="1">
                <a:latin typeface="Times New Roman" panose="02020603050405020304" pitchFamily="18" charset="0"/>
                <a:cs typeface="Times New Roman" panose="02020603050405020304" pitchFamily="18" charset="0"/>
              </a:rPr>
              <a:t>önemli</a:t>
            </a:r>
            <a:r>
              <a:rPr lang="tr-TR" dirty="0">
                <a:latin typeface="Times New Roman" panose="02020603050405020304" pitchFamily="18" charset="0"/>
                <a:cs typeface="Times New Roman" panose="02020603050405020304" pitchFamily="18" charset="0"/>
              </a:rPr>
              <a:t> bir </a:t>
            </a:r>
            <a:r>
              <a:rPr lang="tr-TR" dirty="0" err="1">
                <a:latin typeface="Times New Roman" panose="02020603050405020304" pitchFamily="18" charset="0"/>
                <a:cs typeface="Times New Roman" panose="02020603050405020304" pitchFamily="18" charset="0"/>
              </a:rPr>
              <a:t>özelliği</a:t>
            </a:r>
            <a:r>
              <a:rPr lang="tr-TR" dirty="0">
                <a:latin typeface="Times New Roman" panose="02020603050405020304" pitchFamily="18" charset="0"/>
                <a:cs typeface="Times New Roman" panose="02020603050405020304" pitchFamily="18" charset="0"/>
              </a:rPr>
              <a:t>, herhangi bir </a:t>
            </a:r>
            <a:r>
              <a:rPr lang="tr-TR" dirty="0" err="1">
                <a:latin typeface="Times New Roman" panose="02020603050405020304" pitchFamily="18" charset="0"/>
                <a:cs typeface="Times New Roman" panose="02020603050405020304" pitchFamily="18" charset="0"/>
              </a:rPr>
              <a:t>mesleğe</a:t>
            </a:r>
            <a:r>
              <a:rPr lang="tr-TR" dirty="0">
                <a:latin typeface="Times New Roman" panose="02020603050405020304" pitchFamily="18" charset="0"/>
                <a:cs typeface="Times New Roman" panose="02020603050405020304" pitchFamily="18" charset="0"/>
              </a:rPr>
              <a:t>, beceriye, vasfa sahip olmamalarıdır. </a:t>
            </a:r>
          </a:p>
          <a:p>
            <a:r>
              <a:rPr lang="tr-TR" dirty="0" err="1">
                <a:latin typeface="Times New Roman" panose="02020603050405020304" pitchFamily="18" charset="0"/>
                <a:cs typeface="Times New Roman" panose="02020603050405020304" pitchFamily="18" charset="0"/>
              </a:rPr>
              <a:t>Göc</a:t>
            </a:r>
            <a:r>
              <a:rPr lang="tr-TR" dirty="0">
                <a:latin typeface="Times New Roman" panose="02020603050405020304" pitchFamily="18" charset="0"/>
                <a:cs typeface="Times New Roman" panose="02020603050405020304" pitchFamily="18" charset="0"/>
              </a:rPr>
              <a:t>̧ edenlerin, </a:t>
            </a:r>
            <a:r>
              <a:rPr lang="tr-TR" dirty="0" err="1">
                <a:latin typeface="Times New Roman" panose="02020603050405020304" pitchFamily="18" charset="0"/>
                <a:cs typeface="Times New Roman" panose="02020603050405020304" pitchFamily="18" charset="0"/>
              </a:rPr>
              <a:t>geçimlerini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sağlayabilecekleri</a:t>
            </a:r>
            <a:r>
              <a:rPr lang="tr-TR" dirty="0">
                <a:latin typeface="Times New Roman" panose="02020603050405020304" pitchFamily="18" charset="0"/>
                <a:cs typeface="Times New Roman" panose="02020603050405020304" pitchFamily="18" charset="0"/>
              </a:rPr>
              <a:t> alan olarak </a:t>
            </a:r>
            <a:r>
              <a:rPr lang="tr-TR" dirty="0" err="1">
                <a:latin typeface="Times New Roman" panose="02020603050405020304" pitchFamily="18" charset="0"/>
                <a:cs typeface="Times New Roman" panose="02020603050405020304" pitchFamily="18" charset="0"/>
              </a:rPr>
              <a:t>informel</a:t>
            </a:r>
            <a:r>
              <a:rPr lang="tr-TR" dirty="0">
                <a:latin typeface="Times New Roman" panose="02020603050405020304" pitchFamily="18" charset="0"/>
                <a:cs typeface="Times New Roman" panose="02020603050405020304" pitchFamily="18" charset="0"/>
              </a:rPr>
              <a:t>, kayıt </a:t>
            </a:r>
            <a:r>
              <a:rPr lang="tr-TR" dirty="0" err="1">
                <a:latin typeface="Times New Roman" panose="02020603050405020304" pitchFamily="18" charset="0"/>
                <a:cs typeface="Times New Roman" panose="02020603050405020304" pitchFamily="18" charset="0"/>
              </a:rPr>
              <a:t>dışı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işler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çıkmaktadır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Tarihsel </a:t>
            </a:r>
            <a:r>
              <a:rPr lang="tr-TR" dirty="0" err="1">
                <a:latin typeface="Times New Roman" panose="02020603050405020304" pitchFamily="18" charset="0"/>
                <a:cs typeface="Times New Roman" panose="02020603050405020304" pitchFamily="18" charset="0"/>
              </a:rPr>
              <a:t>süreçte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kentleşmenin</a:t>
            </a:r>
            <a:r>
              <a:rPr lang="tr-TR" dirty="0">
                <a:latin typeface="Times New Roman" panose="02020603050405020304" pitchFamily="18" charset="0"/>
                <a:cs typeface="Times New Roman" panose="02020603050405020304" pitchFamily="18" charset="0"/>
              </a:rPr>
              <a:t> her </a:t>
            </a:r>
            <a:r>
              <a:rPr lang="tr-TR" dirty="0" err="1">
                <a:latin typeface="Times New Roman" panose="02020603050405020304" pitchFamily="18" charset="0"/>
                <a:cs typeface="Times New Roman" panose="02020603050405020304" pitchFamily="18" charset="0"/>
              </a:rPr>
              <a:t>aşamasında</a:t>
            </a:r>
            <a:r>
              <a:rPr lang="tr-TR" dirty="0">
                <a:latin typeface="Times New Roman" panose="02020603050405020304" pitchFamily="18" charset="0"/>
                <a:cs typeface="Times New Roman" panose="02020603050405020304" pitchFamily="18" charset="0"/>
              </a:rPr>
              <a:t>, kente </a:t>
            </a:r>
            <a:r>
              <a:rPr lang="tr-TR" dirty="0" err="1">
                <a:latin typeface="Times New Roman" panose="02020603050405020304" pitchFamily="18" charset="0"/>
                <a:cs typeface="Times New Roman" panose="02020603050405020304" pitchFamily="18" charset="0"/>
              </a:rPr>
              <a:t>göc</a:t>
            </a:r>
            <a:r>
              <a:rPr lang="tr-TR" dirty="0">
                <a:latin typeface="Times New Roman" panose="02020603050405020304" pitchFamily="18" charset="0"/>
                <a:cs typeface="Times New Roman" panose="02020603050405020304" pitchFamily="18" charset="0"/>
              </a:rPr>
              <a:t>̧ edenler arasında kayıt </a:t>
            </a:r>
            <a:r>
              <a:rPr lang="tr-TR" dirty="0" err="1">
                <a:latin typeface="Times New Roman" panose="02020603050405020304" pitchFamily="18" charset="0"/>
                <a:cs typeface="Times New Roman" panose="02020603050405020304" pitchFamily="18" charset="0"/>
              </a:rPr>
              <a:t>dışı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çalışma</a:t>
            </a:r>
            <a:r>
              <a:rPr lang="tr-TR" dirty="0">
                <a:latin typeface="Times New Roman" panose="02020603050405020304" pitchFamily="18" charset="0"/>
                <a:cs typeface="Times New Roman" panose="02020603050405020304" pitchFamily="18" charset="0"/>
              </a:rPr>
              <a:t> yaygındır. </a:t>
            </a:r>
          </a:p>
          <a:p>
            <a:r>
              <a:rPr lang="tr-TR" dirty="0">
                <a:latin typeface="Times New Roman" panose="02020603050405020304" pitchFamily="18" charset="0"/>
                <a:cs typeface="Times New Roman" panose="02020603050405020304" pitchFamily="18" charset="0"/>
              </a:rPr>
              <a:t>Kayıt </a:t>
            </a:r>
            <a:r>
              <a:rPr lang="tr-TR" dirty="0" err="1">
                <a:latin typeface="Times New Roman" panose="02020603050405020304" pitchFamily="18" charset="0"/>
                <a:cs typeface="Times New Roman" panose="02020603050405020304" pitchFamily="18" charset="0"/>
              </a:rPr>
              <a:t>dışı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çalışma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düzenliliği</a:t>
            </a:r>
            <a:r>
              <a:rPr lang="tr-TR" dirty="0">
                <a:latin typeface="Times New Roman" panose="02020603050405020304" pitchFamily="18" charset="0"/>
                <a:cs typeface="Times New Roman" panose="02020603050405020304" pitchFamily="18" charset="0"/>
              </a:rPr>
              <a:t> olmayan </a:t>
            </a:r>
            <a:r>
              <a:rPr lang="tr-TR" dirty="0" err="1">
                <a:latin typeface="Times New Roman" panose="02020603050405020304" pitchFamily="18" charset="0"/>
                <a:cs typeface="Times New Roman" panose="02020603050405020304" pitchFamily="18" charset="0"/>
              </a:rPr>
              <a:t>işlerde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çoğu</a:t>
            </a:r>
            <a:r>
              <a:rPr lang="tr-TR" dirty="0">
                <a:latin typeface="Times New Roman" panose="02020603050405020304" pitchFamily="18" charset="0"/>
                <a:cs typeface="Times New Roman" panose="02020603050405020304" pitchFamily="18" charset="0"/>
              </a:rPr>
              <a:t> zaman </a:t>
            </a:r>
            <a:r>
              <a:rPr lang="tr-TR" dirty="0" err="1">
                <a:latin typeface="Times New Roman" panose="02020603050405020304" pitchFamily="18" charset="0"/>
                <a:cs typeface="Times New Roman" panose="02020603050405020304" pitchFamily="18" charset="0"/>
              </a:rPr>
              <a:t>çok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kötu</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çalışma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koşullarında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düşük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ücretlerle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çalışmayı</a:t>
            </a:r>
            <a:r>
              <a:rPr lang="tr-TR" dirty="0">
                <a:latin typeface="Times New Roman" panose="02020603050405020304" pitchFamily="18" charset="0"/>
                <a:cs typeface="Times New Roman" panose="02020603050405020304" pitchFamily="18" charset="0"/>
              </a:rPr>
              <a:t> da beraberinde getirmektedir.</a:t>
            </a:r>
          </a:p>
          <a:p>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Erkeğin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çalışması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çoğu</a:t>
            </a:r>
            <a:r>
              <a:rPr lang="tr-TR" dirty="0">
                <a:latin typeface="Times New Roman" panose="02020603050405020304" pitchFamily="18" charset="0"/>
                <a:cs typeface="Times New Roman" panose="02020603050405020304" pitchFamily="18" charset="0"/>
              </a:rPr>
              <a:t> zaman aile </a:t>
            </a:r>
            <a:r>
              <a:rPr lang="tr-TR" dirty="0" err="1">
                <a:latin typeface="Times New Roman" panose="02020603050405020304" pitchFamily="18" charset="0"/>
                <a:cs typeface="Times New Roman" panose="02020603050405020304" pitchFamily="18" charset="0"/>
              </a:rPr>
              <a:t>geçindirmeye</a:t>
            </a:r>
            <a:r>
              <a:rPr lang="tr-TR" dirty="0">
                <a:latin typeface="Times New Roman" panose="02020603050405020304" pitchFamily="18" charset="0"/>
                <a:cs typeface="Times New Roman" panose="02020603050405020304" pitchFamily="18" charset="0"/>
              </a:rPr>
              <a:t> yetmemektedir. Bunun yanında kentlerde </a:t>
            </a:r>
            <a:r>
              <a:rPr lang="tr-TR" dirty="0" err="1">
                <a:latin typeface="Times New Roman" panose="02020603050405020304" pitchFamily="18" charset="0"/>
                <a:cs typeface="Times New Roman" panose="02020603050405020304" pitchFamily="18" charset="0"/>
              </a:rPr>
              <a:t>çok</a:t>
            </a:r>
            <a:r>
              <a:rPr lang="tr-TR" dirty="0">
                <a:latin typeface="Times New Roman" panose="02020603050405020304" pitchFamily="18" charset="0"/>
                <a:cs typeface="Times New Roman" panose="02020603050405020304" pitchFamily="18" charset="0"/>
              </a:rPr>
              <a:t> fazla </a:t>
            </a:r>
            <a:r>
              <a:rPr lang="tr-TR" dirty="0" err="1">
                <a:latin typeface="Times New Roman" panose="02020603050405020304" pitchFamily="18" charset="0"/>
                <a:cs typeface="Times New Roman" panose="02020603050405020304" pitchFamily="18" charset="0"/>
              </a:rPr>
              <a:t>işsiz</a:t>
            </a:r>
            <a:r>
              <a:rPr lang="tr-TR" dirty="0">
                <a:latin typeface="Times New Roman" panose="02020603050405020304" pitchFamily="18" charset="0"/>
                <a:cs typeface="Times New Roman" panose="02020603050405020304" pitchFamily="18" charset="0"/>
              </a:rPr>
              <a:t> olması nedeniyle, kayıt </a:t>
            </a:r>
            <a:r>
              <a:rPr lang="tr-TR" dirty="0" err="1">
                <a:latin typeface="Times New Roman" panose="02020603050405020304" pitchFamily="18" charset="0"/>
                <a:cs typeface="Times New Roman" panose="02020603050405020304" pitchFamily="18" charset="0"/>
              </a:rPr>
              <a:t>dışı</a:t>
            </a:r>
            <a:r>
              <a:rPr lang="tr-TR" dirty="0">
                <a:latin typeface="Times New Roman" panose="02020603050405020304" pitchFamily="18" charset="0"/>
                <a:cs typeface="Times New Roman" panose="02020603050405020304" pitchFamily="18" charset="0"/>
              </a:rPr>
              <a:t> da olsa uzun </a:t>
            </a:r>
            <a:r>
              <a:rPr lang="tr-TR" dirty="0" err="1">
                <a:latin typeface="Times New Roman" panose="02020603050405020304" pitchFamily="18" charset="0"/>
                <a:cs typeface="Times New Roman" panose="02020603050405020304" pitchFamily="18" charset="0"/>
              </a:rPr>
              <a:t>süreli</a:t>
            </a:r>
            <a:r>
              <a:rPr lang="tr-TR" dirty="0">
                <a:latin typeface="Times New Roman" panose="02020603050405020304" pitchFamily="18" charset="0"/>
                <a:cs typeface="Times New Roman" panose="02020603050405020304" pitchFamily="18" charset="0"/>
              </a:rPr>
              <a:t> iş bulmak </a:t>
            </a:r>
            <a:r>
              <a:rPr lang="tr-TR" dirty="0" err="1">
                <a:latin typeface="Times New Roman" panose="02020603050405020304" pitchFamily="18" charset="0"/>
                <a:cs typeface="Times New Roman" panose="02020603050405020304" pitchFamily="18" charset="0"/>
              </a:rPr>
              <a:t>mümkün</a:t>
            </a:r>
            <a:r>
              <a:rPr lang="tr-TR" dirty="0">
                <a:latin typeface="Times New Roman" panose="02020603050405020304" pitchFamily="18" charset="0"/>
                <a:cs typeface="Times New Roman" panose="02020603050405020304" pitchFamily="18" charset="0"/>
              </a:rPr>
              <a:t> olamamaktadır. </a:t>
            </a:r>
          </a:p>
          <a:p>
            <a:endParaRPr lang="tr-TR" dirty="0"/>
          </a:p>
        </p:txBody>
      </p:sp>
    </p:spTree>
    <p:extLst>
      <p:ext uri="{BB962C8B-B14F-4D97-AF65-F5344CB8AC3E}">
        <p14:creationId xmlns:p14="http://schemas.microsoft.com/office/powerpoint/2010/main" val="1864044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342CEDE-7321-4742-8E89-46193165DF9E}"/>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Ulaşım ve Altyapı Sorunu</a:t>
            </a:r>
            <a:endParaRPr lang="tr-TR" dirty="0"/>
          </a:p>
        </p:txBody>
      </p:sp>
      <p:sp>
        <p:nvSpPr>
          <p:cNvPr id="3" name="İçerik Yer Tutucusu 2">
            <a:extLst>
              <a:ext uri="{FF2B5EF4-FFF2-40B4-BE49-F238E27FC236}">
                <a16:creationId xmlns:a16="http://schemas.microsoft.com/office/drawing/2014/main" id="{718A7E24-C412-9C4E-A2F6-0E3C6F1537C6}"/>
              </a:ext>
            </a:extLst>
          </p:cNvPr>
          <p:cNvSpPr>
            <a:spLocks noGrp="1"/>
          </p:cNvSpPr>
          <p:nvPr>
            <p:ph idx="1"/>
          </p:nvPr>
        </p:nvSpPr>
        <p:spPr/>
        <p:txBody>
          <a:bodyPr/>
          <a:lstStyle/>
          <a:p>
            <a:r>
              <a:rPr lang="tr-TR" dirty="0" err="1"/>
              <a:t>Küreselleşme</a:t>
            </a:r>
            <a:r>
              <a:rPr lang="tr-TR" dirty="0"/>
              <a:t> </a:t>
            </a:r>
            <a:r>
              <a:rPr lang="tr-TR" dirty="0" err="1"/>
              <a:t>sürecinde</a:t>
            </a:r>
            <a:r>
              <a:rPr lang="tr-TR" dirty="0"/>
              <a:t> </a:t>
            </a:r>
            <a:r>
              <a:rPr lang="tr-TR" dirty="0" err="1"/>
              <a:t>özellikle</a:t>
            </a:r>
            <a:r>
              <a:rPr lang="tr-TR" dirty="0"/>
              <a:t> 1980’li yıllardan itibaren sadece </a:t>
            </a:r>
            <a:r>
              <a:rPr lang="tr-TR" dirty="0" err="1"/>
              <a:t>Türkiye’de</a:t>
            </a:r>
            <a:r>
              <a:rPr lang="tr-TR" dirty="0"/>
              <a:t> </a:t>
            </a:r>
            <a:r>
              <a:rPr lang="tr-TR" dirty="0" err="1"/>
              <a:t>değil</a:t>
            </a:r>
            <a:r>
              <a:rPr lang="tr-TR" dirty="0"/>
              <a:t> </a:t>
            </a:r>
            <a:r>
              <a:rPr lang="tr-TR" dirty="0" err="1"/>
              <a:t>bütün</a:t>
            </a:r>
            <a:r>
              <a:rPr lang="tr-TR" dirty="0"/>
              <a:t> </a:t>
            </a:r>
            <a:r>
              <a:rPr lang="tr-TR" dirty="0" err="1"/>
              <a:t>dünya</a:t>
            </a:r>
            <a:r>
              <a:rPr lang="tr-TR" dirty="0"/>
              <a:t>- da finans ve ticaret merkezleri </a:t>
            </a:r>
            <a:r>
              <a:rPr lang="tr-TR" dirty="0" err="1"/>
              <a:t>hâline</a:t>
            </a:r>
            <a:r>
              <a:rPr lang="tr-TR" dirty="0"/>
              <a:t> gelen metropol kentlere hızlı bir </a:t>
            </a:r>
            <a:r>
              <a:rPr lang="tr-TR" dirty="0" err="1"/>
              <a:t>ic</a:t>
            </a:r>
            <a:r>
              <a:rPr lang="tr-TR" dirty="0"/>
              <a:t>̧ </a:t>
            </a:r>
            <a:r>
              <a:rPr lang="tr-TR" dirty="0" err="1"/>
              <a:t>göc</a:t>
            </a:r>
            <a:r>
              <a:rPr lang="tr-TR" dirty="0"/>
              <a:t>̧ </a:t>
            </a:r>
            <a:r>
              <a:rPr lang="tr-TR" dirty="0" err="1"/>
              <a:t>yaşanmıştır</a:t>
            </a:r>
            <a:r>
              <a:rPr lang="tr-TR" dirty="0"/>
              <a:t>. </a:t>
            </a:r>
          </a:p>
          <a:p>
            <a:r>
              <a:rPr lang="tr-TR" dirty="0" err="1"/>
              <a:t>Yaşanan</a:t>
            </a:r>
            <a:r>
              <a:rPr lang="tr-TR" dirty="0"/>
              <a:t> </a:t>
            </a:r>
            <a:r>
              <a:rPr lang="tr-TR" dirty="0" err="1"/>
              <a:t>süreçte</a:t>
            </a:r>
            <a:r>
              <a:rPr lang="tr-TR" dirty="0"/>
              <a:t> </a:t>
            </a:r>
            <a:r>
              <a:rPr lang="tr-TR" dirty="0" err="1"/>
              <a:t>bütün</a:t>
            </a:r>
            <a:r>
              <a:rPr lang="tr-TR" dirty="0"/>
              <a:t> metropol kentlerinde trafik sorunu, kentlerin en temel sorunlarından </a:t>
            </a:r>
            <a:r>
              <a:rPr lang="tr-TR" dirty="0" err="1"/>
              <a:t>birihâline</a:t>
            </a:r>
            <a:r>
              <a:rPr lang="tr-TR" dirty="0"/>
              <a:t> </a:t>
            </a:r>
            <a:r>
              <a:rPr lang="tr-TR" dirty="0" err="1"/>
              <a:t>gelmiştir</a:t>
            </a:r>
            <a:r>
              <a:rPr lang="tr-TR" dirty="0"/>
              <a:t>. </a:t>
            </a:r>
          </a:p>
          <a:p>
            <a:endParaRPr lang="tr-TR" dirty="0"/>
          </a:p>
        </p:txBody>
      </p:sp>
    </p:spTree>
    <p:extLst>
      <p:ext uri="{BB962C8B-B14F-4D97-AF65-F5344CB8AC3E}">
        <p14:creationId xmlns:p14="http://schemas.microsoft.com/office/powerpoint/2010/main" val="2491353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82AC9C3-3587-9244-8871-EABE15438674}"/>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Ulaşım ve Altyapı Sorunu</a:t>
            </a:r>
            <a:endParaRPr lang="tr-TR" dirty="0"/>
          </a:p>
        </p:txBody>
      </p:sp>
      <p:sp>
        <p:nvSpPr>
          <p:cNvPr id="3" name="İçerik Yer Tutucusu 2">
            <a:extLst>
              <a:ext uri="{FF2B5EF4-FFF2-40B4-BE49-F238E27FC236}">
                <a16:creationId xmlns:a16="http://schemas.microsoft.com/office/drawing/2014/main" id="{60C47A83-D982-7C4C-AB2A-EAD962FC59AB}"/>
              </a:ext>
            </a:extLst>
          </p:cNvPr>
          <p:cNvSpPr>
            <a:spLocks noGrp="1"/>
          </p:cNvSpPr>
          <p:nvPr>
            <p:ph idx="1"/>
          </p:nvPr>
        </p:nvSpPr>
        <p:spPr/>
        <p:txBody>
          <a:bodyPr>
            <a:normAutofit fontScale="92500" lnSpcReduction="20000"/>
          </a:bodyPr>
          <a:lstStyle/>
          <a:p>
            <a:r>
              <a:rPr lang="tr-TR" dirty="0" err="1">
                <a:latin typeface="Times New Roman" panose="02020603050405020304" pitchFamily="18" charset="0"/>
                <a:cs typeface="Times New Roman" panose="02020603050405020304" pitchFamily="18" charset="0"/>
              </a:rPr>
              <a:t>Yaşanan</a:t>
            </a:r>
            <a:r>
              <a:rPr lang="tr-TR" dirty="0">
                <a:latin typeface="Times New Roman" panose="02020603050405020304" pitchFamily="18" charset="0"/>
                <a:cs typeface="Times New Roman" panose="02020603050405020304" pitchFamily="18" charset="0"/>
              </a:rPr>
              <a:t> hızlı </a:t>
            </a:r>
            <a:r>
              <a:rPr lang="tr-TR" dirty="0" err="1">
                <a:latin typeface="Times New Roman" panose="02020603050405020304" pitchFamily="18" charset="0"/>
                <a:cs typeface="Times New Roman" panose="02020603050405020304" pitchFamily="18" charset="0"/>
              </a:rPr>
              <a:t>ic</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göçler</a:t>
            </a:r>
            <a:r>
              <a:rPr lang="tr-TR" dirty="0">
                <a:latin typeface="Times New Roman" panose="02020603050405020304" pitchFamily="18" charset="0"/>
                <a:cs typeface="Times New Roman" panose="02020603050405020304" pitchFamily="18" charset="0"/>
              </a:rPr>
              <a:t> sonrasında </a:t>
            </a:r>
            <a:r>
              <a:rPr lang="tr-TR" dirty="0" err="1">
                <a:latin typeface="Times New Roman" panose="02020603050405020304" pitchFamily="18" charset="0"/>
                <a:cs typeface="Times New Roman" panose="02020603050405020304" pitchFamily="18" charset="0"/>
              </a:rPr>
              <a:t>büyük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şehirlerde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arac</a:t>
            </a:r>
            <a:r>
              <a:rPr lang="tr-TR" dirty="0">
                <a:latin typeface="Times New Roman" panose="02020603050405020304" pitchFamily="18" charset="0"/>
                <a:cs typeface="Times New Roman" panose="02020603050405020304" pitchFamily="18" charset="0"/>
              </a:rPr>
              <a:t>̧ sayısı </a:t>
            </a:r>
            <a:r>
              <a:rPr lang="tr-TR" dirty="0" err="1">
                <a:latin typeface="Times New Roman" panose="02020603050405020304" pitchFamily="18" charset="0"/>
                <a:cs typeface="Times New Roman" panose="02020603050405020304" pitchFamily="18" charset="0"/>
              </a:rPr>
              <a:t>büyük</a:t>
            </a:r>
            <a:r>
              <a:rPr lang="tr-TR" dirty="0">
                <a:latin typeface="Times New Roman" panose="02020603050405020304" pitchFamily="18" charset="0"/>
                <a:cs typeface="Times New Roman" panose="02020603050405020304" pitchFamily="18" charset="0"/>
              </a:rPr>
              <a:t> oranlarda </a:t>
            </a:r>
            <a:r>
              <a:rPr lang="tr-TR" dirty="0" err="1">
                <a:latin typeface="Times New Roman" panose="02020603050405020304" pitchFamily="18" charset="0"/>
                <a:cs typeface="Times New Roman" panose="02020603050405020304" pitchFamily="18" charset="0"/>
              </a:rPr>
              <a:t>artmıştır</a:t>
            </a:r>
            <a:r>
              <a:rPr lang="tr-TR" dirty="0">
                <a:latin typeface="Times New Roman" panose="02020603050405020304" pitchFamily="18" charset="0"/>
                <a:cs typeface="Times New Roman" panose="02020603050405020304" pitchFamily="18" charset="0"/>
              </a:rPr>
              <a:t>. </a:t>
            </a:r>
          </a:p>
          <a:p>
            <a:r>
              <a:rPr lang="tr-TR" dirty="0" err="1">
                <a:latin typeface="Times New Roman" panose="02020603050405020304" pitchFamily="18" charset="0"/>
                <a:cs typeface="Times New Roman" panose="02020603050405020304" pitchFamily="18" charset="0"/>
              </a:rPr>
              <a:t>Arac</a:t>
            </a:r>
            <a:r>
              <a:rPr lang="tr-TR" dirty="0">
                <a:latin typeface="Times New Roman" panose="02020603050405020304" pitchFamily="18" charset="0"/>
                <a:cs typeface="Times New Roman" panose="02020603050405020304" pitchFamily="18" charset="0"/>
              </a:rPr>
              <a:t>̧ sayısındaki </a:t>
            </a:r>
            <a:r>
              <a:rPr lang="tr-TR" dirty="0" err="1">
                <a:latin typeface="Times New Roman" panose="02020603050405020304" pitchFamily="18" charset="0"/>
                <a:cs typeface="Times New Roman" panose="02020603050405020304" pitchFamily="18" charset="0"/>
              </a:rPr>
              <a:t>artışa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rağmen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çarpık</a:t>
            </a:r>
            <a:r>
              <a:rPr lang="tr-TR" dirty="0">
                <a:latin typeface="Times New Roman" panose="02020603050405020304" pitchFamily="18" charset="0"/>
                <a:cs typeface="Times New Roman" panose="02020603050405020304" pitchFamily="18" charset="0"/>
              </a:rPr>
              <a:t> ve plansız </a:t>
            </a:r>
            <a:r>
              <a:rPr lang="tr-TR" dirty="0" err="1">
                <a:latin typeface="Times New Roman" panose="02020603050405020304" pitchFamily="18" charset="0"/>
                <a:cs typeface="Times New Roman" panose="02020603050405020304" pitchFamily="18" charset="0"/>
              </a:rPr>
              <a:t>kentleşme</a:t>
            </a:r>
            <a:r>
              <a:rPr lang="tr-TR" dirty="0">
                <a:latin typeface="Times New Roman" panose="02020603050405020304" pitchFamily="18" charset="0"/>
                <a:cs typeface="Times New Roman" panose="02020603050405020304" pitchFamily="18" charset="0"/>
              </a:rPr>
              <a:t> nedeniyle </a:t>
            </a:r>
            <a:r>
              <a:rPr lang="tr-TR" dirty="0" err="1">
                <a:latin typeface="Times New Roman" panose="02020603050405020304" pitchFamily="18" charset="0"/>
                <a:cs typeface="Times New Roman" panose="02020603050405020304" pitchFamily="18" charset="0"/>
              </a:rPr>
              <a:t>trafiğin</a:t>
            </a:r>
            <a:r>
              <a:rPr lang="tr-TR" dirty="0">
                <a:latin typeface="Times New Roman" panose="02020603050405020304" pitchFamily="18" charset="0"/>
                <a:cs typeface="Times New Roman" panose="02020603050405020304" pitchFamily="18" charset="0"/>
              </a:rPr>
              <a:t> sorunlu </a:t>
            </a:r>
            <a:r>
              <a:rPr lang="tr-TR" dirty="0" err="1">
                <a:latin typeface="Times New Roman" panose="02020603050405020304" pitchFamily="18" charset="0"/>
                <a:cs typeface="Times New Roman" panose="02020603050405020304" pitchFamily="18" charset="0"/>
              </a:rPr>
              <a:t>olduğu</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birçok</a:t>
            </a:r>
            <a:r>
              <a:rPr lang="tr-TR" dirty="0">
                <a:latin typeface="Times New Roman" panose="02020603050405020304" pitchFamily="18" charset="0"/>
                <a:cs typeface="Times New Roman" panose="02020603050405020304" pitchFamily="18" charset="0"/>
              </a:rPr>
              <a:t> yerde yol </a:t>
            </a:r>
            <a:r>
              <a:rPr lang="tr-TR" dirty="0" err="1">
                <a:latin typeface="Times New Roman" panose="02020603050405020304" pitchFamily="18" charset="0"/>
                <a:cs typeface="Times New Roman" panose="02020603050405020304" pitchFamily="18" charset="0"/>
              </a:rPr>
              <a:t>genişletilmesi</a:t>
            </a:r>
            <a:r>
              <a:rPr lang="tr-TR" dirty="0">
                <a:latin typeface="Times New Roman" panose="02020603050405020304" pitchFamily="18" charset="0"/>
                <a:cs typeface="Times New Roman" panose="02020603050405020304" pitchFamily="18" charset="0"/>
              </a:rPr>
              <a:t> yapılamamaktadır. </a:t>
            </a:r>
          </a:p>
          <a:p>
            <a:r>
              <a:rPr lang="tr-TR" dirty="0" err="1">
                <a:latin typeface="Times New Roman" panose="02020603050405020304" pitchFamily="18" charset="0"/>
                <a:cs typeface="Times New Roman" panose="02020603050405020304" pitchFamily="18" charset="0"/>
              </a:rPr>
              <a:t>Günümüzde</a:t>
            </a:r>
            <a:r>
              <a:rPr lang="tr-TR" dirty="0">
                <a:latin typeface="Times New Roman" panose="02020603050405020304" pitchFamily="18" charset="0"/>
                <a:cs typeface="Times New Roman" panose="02020603050405020304" pitchFamily="18" charset="0"/>
              </a:rPr>
              <a:t> trafikte yol yapımı </a:t>
            </a:r>
            <a:r>
              <a:rPr lang="tr-TR" dirty="0" err="1">
                <a:latin typeface="Times New Roman" panose="02020603050405020304" pitchFamily="18" charset="0"/>
                <a:cs typeface="Times New Roman" panose="02020603050405020304" pitchFamily="18" charset="0"/>
              </a:rPr>
              <a:t>çalışmaları</a:t>
            </a:r>
            <a:r>
              <a:rPr lang="tr-TR" dirty="0">
                <a:latin typeface="Times New Roman" panose="02020603050405020304" pitchFamily="18" charset="0"/>
                <a:cs typeface="Times New Roman" panose="02020603050405020304" pitchFamily="18" charset="0"/>
              </a:rPr>
              <a:t>, kentlerde aylarca trafik </a:t>
            </a:r>
            <a:r>
              <a:rPr lang="tr-TR" dirty="0" err="1">
                <a:latin typeface="Times New Roman" panose="02020603050405020304" pitchFamily="18" charset="0"/>
                <a:cs typeface="Times New Roman" panose="02020603050405020304" pitchFamily="18" charset="0"/>
              </a:rPr>
              <a:t>tıkanıklığını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önemli</a:t>
            </a:r>
            <a:r>
              <a:rPr lang="tr-TR" dirty="0">
                <a:latin typeface="Times New Roman" panose="02020603050405020304" pitchFamily="18" charset="0"/>
                <a:cs typeface="Times New Roman" panose="02020603050405020304" pitchFamily="18" charset="0"/>
              </a:rPr>
              <a:t> bir sorun olarak ortaya </a:t>
            </a:r>
            <a:r>
              <a:rPr lang="tr-TR" dirty="0" err="1">
                <a:latin typeface="Times New Roman" panose="02020603050405020304" pitchFamily="18" charset="0"/>
                <a:cs typeface="Times New Roman" panose="02020603050405020304" pitchFamily="18" charset="0"/>
              </a:rPr>
              <a:t>çıkarmaktadır</a:t>
            </a:r>
            <a:r>
              <a:rPr lang="tr-TR" dirty="0">
                <a:latin typeface="Times New Roman" panose="02020603050405020304" pitchFamily="18" charset="0"/>
                <a:cs typeface="Times New Roman" panose="02020603050405020304" pitchFamily="18" charset="0"/>
              </a:rPr>
              <a:t>. </a:t>
            </a:r>
          </a:p>
          <a:p>
            <a:r>
              <a:rPr lang="tr-TR" dirty="0" err="1">
                <a:latin typeface="Times New Roman" panose="02020603050405020304" pitchFamily="18" charset="0"/>
                <a:cs typeface="Times New Roman" panose="02020603050405020304" pitchFamily="18" charset="0"/>
              </a:rPr>
              <a:t>Çarpık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kentleşme</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yerleşim</a:t>
            </a:r>
            <a:r>
              <a:rPr lang="tr-TR" dirty="0">
                <a:latin typeface="Times New Roman" panose="02020603050405020304" pitchFamily="18" charset="0"/>
                <a:cs typeface="Times New Roman" panose="02020603050405020304" pitchFamily="18" charset="0"/>
              </a:rPr>
              <a:t> alanlarının </a:t>
            </a:r>
            <a:r>
              <a:rPr lang="tr-TR" dirty="0" err="1">
                <a:latin typeface="Times New Roman" panose="02020603050405020304" pitchFamily="18" charset="0"/>
                <a:cs typeface="Times New Roman" panose="02020603050405020304" pitchFamily="18" charset="0"/>
              </a:rPr>
              <a:t>plansızlığı</a:t>
            </a:r>
            <a:r>
              <a:rPr lang="tr-TR" dirty="0">
                <a:latin typeface="Times New Roman" panose="02020603050405020304" pitchFamily="18" charset="0"/>
                <a:cs typeface="Times New Roman" panose="02020603050405020304" pitchFamily="18" charset="0"/>
              </a:rPr>
              <a:t> nedeniyle </a:t>
            </a:r>
            <a:r>
              <a:rPr lang="tr-TR" dirty="0" err="1">
                <a:latin typeface="Times New Roman" panose="02020603050405020304" pitchFamily="18" charset="0"/>
                <a:cs typeface="Times New Roman" panose="02020603050405020304" pitchFamily="18" charset="0"/>
              </a:rPr>
              <a:t>trafiği</a:t>
            </a:r>
            <a:r>
              <a:rPr lang="tr-TR" dirty="0">
                <a:latin typeface="Times New Roman" panose="02020603050405020304" pitchFamily="18" charset="0"/>
                <a:cs typeface="Times New Roman" panose="02020603050405020304" pitchFamily="18" charset="0"/>
              </a:rPr>
              <a:t> rahatlatabilecek metro vb. </a:t>
            </a:r>
            <a:r>
              <a:rPr lang="tr-TR" dirty="0" err="1">
                <a:latin typeface="Times New Roman" panose="02020603050405020304" pitchFamily="18" charset="0"/>
                <a:cs typeface="Times New Roman" panose="02020603050405020304" pitchFamily="18" charset="0"/>
              </a:rPr>
              <a:t>araçların</a:t>
            </a:r>
            <a:r>
              <a:rPr lang="tr-TR" dirty="0">
                <a:latin typeface="Times New Roman" panose="02020603050405020304" pitchFamily="18" charset="0"/>
                <a:cs typeface="Times New Roman" panose="02020603050405020304" pitchFamily="18" charset="0"/>
              </a:rPr>
              <a:t> yapılması ve belirli hatlara </a:t>
            </a:r>
            <a:r>
              <a:rPr lang="tr-TR" dirty="0" err="1">
                <a:latin typeface="Times New Roman" panose="02020603050405020304" pitchFamily="18" charset="0"/>
                <a:cs typeface="Times New Roman" panose="02020603050405020304" pitchFamily="18" charset="0"/>
              </a:rPr>
              <a:t>ulaşması</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oldukça</a:t>
            </a:r>
            <a:r>
              <a:rPr lang="tr-TR" dirty="0">
                <a:latin typeface="Times New Roman" panose="02020603050405020304" pitchFamily="18" charset="0"/>
                <a:cs typeface="Times New Roman" panose="02020603050405020304" pitchFamily="18" charset="0"/>
              </a:rPr>
              <a:t> fazla zaman almaktadır. </a:t>
            </a:r>
          </a:p>
          <a:p>
            <a:r>
              <a:rPr lang="tr-TR" dirty="0" err="1">
                <a:latin typeface="Times New Roman" panose="02020603050405020304" pitchFamily="18" charset="0"/>
                <a:cs typeface="Times New Roman" panose="02020603050405020304" pitchFamily="18" charset="0"/>
              </a:rPr>
              <a:t>Birçok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gelişmis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ülkede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trafiği</a:t>
            </a:r>
            <a:r>
              <a:rPr lang="tr-TR" dirty="0">
                <a:latin typeface="Times New Roman" panose="02020603050405020304" pitchFamily="18" charset="0"/>
                <a:cs typeface="Times New Roman" panose="02020603050405020304" pitchFamily="18" charset="0"/>
              </a:rPr>
              <a:t> rahatlama aracı olarak </a:t>
            </a:r>
            <a:r>
              <a:rPr lang="tr-TR" dirty="0" err="1">
                <a:latin typeface="Times New Roman" panose="02020603050405020304" pitchFamily="18" charset="0"/>
                <a:cs typeface="Times New Roman" panose="02020603050405020304" pitchFamily="18" charset="0"/>
              </a:rPr>
              <a:t>özellikle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şehir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içi</a:t>
            </a:r>
            <a:r>
              <a:rPr lang="tr-TR" dirty="0">
                <a:latin typeface="Times New Roman" panose="02020603050405020304" pitchFamily="18" charset="0"/>
                <a:cs typeface="Times New Roman" panose="02020603050405020304" pitchFamily="18" charset="0"/>
              </a:rPr>
              <a:t> alanlarda bisiklet/ mobilet kullanımı </a:t>
            </a:r>
            <a:r>
              <a:rPr lang="tr-TR" dirty="0" err="1">
                <a:latin typeface="Times New Roman" panose="02020603050405020304" pitchFamily="18" charset="0"/>
                <a:cs typeface="Times New Roman" panose="02020603050405020304" pitchFamily="18" charset="0"/>
              </a:rPr>
              <a:t>teşvik</a:t>
            </a:r>
            <a:r>
              <a:rPr lang="tr-TR" dirty="0">
                <a:latin typeface="Times New Roman" panose="02020603050405020304" pitchFamily="18" charset="0"/>
                <a:cs typeface="Times New Roman" panose="02020603050405020304" pitchFamily="18" charset="0"/>
              </a:rPr>
              <a:t> edilmekte, bisiklet yolları yapılmakta ve bu </a:t>
            </a:r>
            <a:r>
              <a:rPr lang="tr-TR" dirty="0" err="1">
                <a:latin typeface="Times New Roman" panose="02020603050405020304" pitchFamily="18" charset="0"/>
                <a:cs typeface="Times New Roman" panose="02020603050405020304" pitchFamily="18" charset="0"/>
              </a:rPr>
              <a:t>araçlardan</a:t>
            </a:r>
            <a:r>
              <a:rPr lang="tr-TR" dirty="0">
                <a:latin typeface="Times New Roman" panose="02020603050405020304" pitchFamily="18" charset="0"/>
                <a:cs typeface="Times New Roman" panose="02020603050405020304" pitchFamily="18" charset="0"/>
              </a:rPr>
              <a:t> yaygın olarak faydalanılmaktadır. </a:t>
            </a:r>
          </a:p>
          <a:p>
            <a:endParaRPr lang="tr-TR" dirty="0"/>
          </a:p>
        </p:txBody>
      </p:sp>
    </p:spTree>
    <p:extLst>
      <p:ext uri="{BB962C8B-B14F-4D97-AF65-F5344CB8AC3E}">
        <p14:creationId xmlns:p14="http://schemas.microsoft.com/office/powerpoint/2010/main" val="51946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291162-8656-034D-BDDD-8E03859F5E55}"/>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Ulaşım ve Altyapı Sorunu</a:t>
            </a:r>
            <a:endParaRPr lang="tr-TR" dirty="0"/>
          </a:p>
        </p:txBody>
      </p:sp>
      <p:sp>
        <p:nvSpPr>
          <p:cNvPr id="3" name="İçerik Yer Tutucusu 2">
            <a:extLst>
              <a:ext uri="{FF2B5EF4-FFF2-40B4-BE49-F238E27FC236}">
                <a16:creationId xmlns:a16="http://schemas.microsoft.com/office/drawing/2014/main" id="{1DAFA347-83C9-744B-A742-F0B4A93B78FB}"/>
              </a:ext>
            </a:extLst>
          </p:cNvPr>
          <p:cNvSpPr>
            <a:spLocks noGrp="1"/>
          </p:cNvSpPr>
          <p:nvPr>
            <p:ph idx="1"/>
          </p:nvPr>
        </p:nvSpPr>
        <p:spPr/>
        <p:txBody>
          <a:bodyPr>
            <a:normAutofit/>
          </a:bodyPr>
          <a:lstStyle/>
          <a:p>
            <a:r>
              <a:rPr lang="tr-TR" dirty="0"/>
              <a:t>Altyapı </a:t>
            </a:r>
            <a:r>
              <a:rPr lang="tr-TR" dirty="0" err="1"/>
              <a:t>açısından</a:t>
            </a:r>
            <a:r>
              <a:rPr lang="tr-TR" dirty="0"/>
              <a:t> ise tarihsel </a:t>
            </a:r>
            <a:r>
              <a:rPr lang="tr-TR" dirty="0" err="1"/>
              <a:t>süreçte</a:t>
            </a:r>
            <a:r>
              <a:rPr lang="tr-TR" dirty="0"/>
              <a:t> </a:t>
            </a:r>
            <a:r>
              <a:rPr lang="tr-TR" dirty="0" err="1"/>
              <a:t>özellikle</a:t>
            </a:r>
            <a:r>
              <a:rPr lang="tr-TR" dirty="0"/>
              <a:t> ekonomik ve siyasal </a:t>
            </a:r>
            <a:r>
              <a:rPr lang="tr-TR" dirty="0" err="1"/>
              <a:t>istikrarsızlığın</a:t>
            </a:r>
            <a:r>
              <a:rPr lang="tr-TR" dirty="0"/>
              <a:t> </a:t>
            </a:r>
            <a:r>
              <a:rPr lang="tr-TR" dirty="0" err="1"/>
              <a:t>yoğun</a:t>
            </a:r>
            <a:r>
              <a:rPr lang="tr-TR" dirty="0"/>
              <a:t> </a:t>
            </a:r>
            <a:r>
              <a:rPr lang="tr-TR" dirty="0" err="1"/>
              <a:t>olduğu</a:t>
            </a:r>
            <a:r>
              <a:rPr lang="tr-TR" dirty="0"/>
              <a:t> yıllarda, kentlere </a:t>
            </a:r>
            <a:r>
              <a:rPr lang="tr-TR" dirty="0" err="1"/>
              <a:t>göc</a:t>
            </a:r>
            <a:r>
              <a:rPr lang="tr-TR" dirty="0"/>
              <a:t>̧ eden </a:t>
            </a:r>
            <a:r>
              <a:rPr lang="tr-TR" dirty="0" err="1"/>
              <a:t>yüzbinlerce</a:t>
            </a:r>
            <a:r>
              <a:rPr lang="tr-TR" dirty="0"/>
              <a:t> insana hizmet </a:t>
            </a:r>
            <a:r>
              <a:rPr lang="tr-TR" dirty="0" err="1"/>
              <a:t>götürmede</a:t>
            </a:r>
            <a:r>
              <a:rPr lang="tr-TR" dirty="0"/>
              <a:t> sıkıntılar </a:t>
            </a:r>
            <a:r>
              <a:rPr lang="tr-TR" dirty="0" err="1"/>
              <a:t>yaşanmıştır</a:t>
            </a:r>
            <a:r>
              <a:rPr lang="tr-TR" dirty="0"/>
              <a:t>. </a:t>
            </a:r>
          </a:p>
          <a:p>
            <a:r>
              <a:rPr lang="tr-TR" dirty="0"/>
              <a:t>Hızlı </a:t>
            </a:r>
            <a:r>
              <a:rPr lang="tr-TR" dirty="0" err="1"/>
              <a:t>kentleşme</a:t>
            </a:r>
            <a:r>
              <a:rPr lang="tr-TR" dirty="0"/>
              <a:t> yerel </a:t>
            </a:r>
            <a:r>
              <a:rPr lang="tr-TR" dirty="0" err="1"/>
              <a:t>yönetimler</a:t>
            </a:r>
            <a:r>
              <a:rPr lang="tr-TR" dirty="0"/>
              <a:t> </a:t>
            </a:r>
            <a:r>
              <a:rPr lang="tr-TR" dirty="0" err="1"/>
              <a:t>açısından</a:t>
            </a:r>
            <a:r>
              <a:rPr lang="tr-TR" dirty="0"/>
              <a:t> da </a:t>
            </a:r>
            <a:r>
              <a:rPr lang="tr-TR" dirty="0" err="1"/>
              <a:t>önemli</a:t>
            </a:r>
            <a:r>
              <a:rPr lang="tr-TR" dirty="0"/>
              <a:t> sorunlara yol </a:t>
            </a:r>
            <a:r>
              <a:rPr lang="tr-TR" dirty="0" err="1"/>
              <a:t>açmıştır</a:t>
            </a:r>
            <a:r>
              <a:rPr lang="tr-TR" dirty="0"/>
              <a:t>. </a:t>
            </a:r>
          </a:p>
          <a:p>
            <a:r>
              <a:rPr lang="tr-TR" dirty="0"/>
              <a:t>Çarpık </a:t>
            </a:r>
            <a:r>
              <a:rPr lang="tr-TR" dirty="0" err="1"/>
              <a:t>kentleşme</a:t>
            </a:r>
            <a:r>
              <a:rPr lang="tr-TR" dirty="0"/>
              <a:t> ve plansız </a:t>
            </a:r>
            <a:r>
              <a:rPr lang="tr-TR" dirty="0" err="1"/>
              <a:t>ic</a:t>
            </a:r>
            <a:r>
              <a:rPr lang="tr-TR" dirty="0"/>
              <a:t>̧ </a:t>
            </a:r>
            <a:r>
              <a:rPr lang="tr-TR" dirty="0" err="1"/>
              <a:t>göc</a:t>
            </a:r>
            <a:r>
              <a:rPr lang="tr-TR" dirty="0"/>
              <a:t>̧ hem merkezî </a:t>
            </a:r>
            <a:r>
              <a:rPr lang="tr-TR" dirty="0" err="1"/>
              <a:t>hükümetlerin</a:t>
            </a:r>
            <a:r>
              <a:rPr lang="tr-TR" dirty="0"/>
              <a:t> hem de yerel </a:t>
            </a:r>
            <a:r>
              <a:rPr lang="tr-TR" dirty="0" err="1"/>
              <a:t>yönetimlerin</a:t>
            </a:r>
            <a:r>
              <a:rPr lang="tr-TR" dirty="0"/>
              <a:t> eldeki kıt kaynakları </a:t>
            </a:r>
            <a:r>
              <a:rPr lang="tr-TR" dirty="0" err="1"/>
              <a:t>üretken</a:t>
            </a:r>
            <a:r>
              <a:rPr lang="tr-TR" dirty="0"/>
              <a:t>/ verimli yatırımlar yerine altyapı yatırımlarına harcamalarına neden </a:t>
            </a:r>
            <a:r>
              <a:rPr lang="tr-TR" dirty="0" err="1"/>
              <a:t>olmuştur</a:t>
            </a:r>
            <a:r>
              <a:rPr lang="tr-TR" dirty="0"/>
              <a:t>. </a:t>
            </a:r>
          </a:p>
          <a:p>
            <a:endParaRPr lang="tr-TR" dirty="0"/>
          </a:p>
        </p:txBody>
      </p:sp>
    </p:spTree>
    <p:extLst>
      <p:ext uri="{BB962C8B-B14F-4D97-AF65-F5344CB8AC3E}">
        <p14:creationId xmlns:p14="http://schemas.microsoft.com/office/powerpoint/2010/main" val="2841537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E5C9968-9339-EF46-8857-5F11AF8572F7}"/>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Kentle Bütünleşememe Sorunu</a:t>
            </a:r>
          </a:p>
        </p:txBody>
      </p:sp>
      <p:sp>
        <p:nvSpPr>
          <p:cNvPr id="3" name="İçerik Yer Tutucusu 2">
            <a:extLst>
              <a:ext uri="{FF2B5EF4-FFF2-40B4-BE49-F238E27FC236}">
                <a16:creationId xmlns:a16="http://schemas.microsoft.com/office/drawing/2014/main" id="{50299AC7-ED26-A949-9D4B-674F4E2783B8}"/>
              </a:ext>
            </a:extLst>
          </p:cNvPr>
          <p:cNvSpPr>
            <a:spLocks noGrp="1"/>
          </p:cNvSpPr>
          <p:nvPr>
            <p:ph idx="1"/>
          </p:nvPr>
        </p:nvSpPr>
        <p:spPr/>
        <p:txBody>
          <a:bodyPr>
            <a:normAutofit fontScale="92500"/>
          </a:bodyPr>
          <a:lstStyle/>
          <a:p>
            <a:r>
              <a:rPr lang="tr-TR" dirty="0" err="1">
                <a:latin typeface="Times New Roman" panose="02020603050405020304" pitchFamily="18" charset="0"/>
                <a:cs typeface="Times New Roman" panose="02020603050405020304" pitchFamily="18" charset="0"/>
              </a:rPr>
              <a:t>Türkiye’de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kentleşme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sürecinde</a:t>
            </a:r>
            <a:r>
              <a:rPr lang="tr-TR" dirty="0">
                <a:latin typeface="Times New Roman" panose="02020603050405020304" pitchFamily="18" charset="0"/>
                <a:cs typeface="Times New Roman" panose="02020603050405020304" pitchFamily="18" charset="0"/>
              </a:rPr>
              <a:t> kentle </a:t>
            </a:r>
            <a:r>
              <a:rPr lang="tr-TR" dirty="0" err="1">
                <a:latin typeface="Times New Roman" panose="02020603050405020304" pitchFamily="18" charset="0"/>
                <a:cs typeface="Times New Roman" panose="02020603050405020304" pitchFamily="18" charset="0"/>
              </a:rPr>
              <a:t>bütünleşememe</a:t>
            </a:r>
            <a:r>
              <a:rPr lang="tr-TR" dirty="0">
                <a:latin typeface="Times New Roman" panose="02020603050405020304" pitchFamily="18" charset="0"/>
                <a:cs typeface="Times New Roman" panose="02020603050405020304" pitchFamily="18" charset="0"/>
              </a:rPr>
              <a:t> sorunu </a:t>
            </a:r>
            <a:r>
              <a:rPr lang="tr-TR" dirty="0" err="1">
                <a:latin typeface="Times New Roman" panose="02020603050405020304" pitchFamily="18" charset="0"/>
                <a:cs typeface="Times New Roman" panose="02020603050405020304" pitchFamily="18" charset="0"/>
              </a:rPr>
              <a:t>önemlidir</a:t>
            </a:r>
            <a:r>
              <a:rPr lang="tr-TR" dirty="0">
                <a:latin typeface="Times New Roman" panose="02020603050405020304" pitchFamily="18" charset="0"/>
                <a:cs typeface="Times New Roman" panose="02020603050405020304" pitchFamily="18" charset="0"/>
              </a:rPr>
              <a:t>. </a:t>
            </a:r>
          </a:p>
          <a:p>
            <a:r>
              <a:rPr lang="tr-TR" dirty="0" err="1">
                <a:latin typeface="Times New Roman" panose="02020603050405020304" pitchFamily="18" charset="0"/>
                <a:cs typeface="Times New Roman" panose="02020603050405020304" pitchFamily="18" charset="0"/>
              </a:rPr>
              <a:t>İnsanlar</a:t>
            </a:r>
            <a:r>
              <a:rPr lang="tr-TR" dirty="0">
                <a:latin typeface="Times New Roman" panose="02020603050405020304" pitchFamily="18" charset="0"/>
                <a:cs typeface="Times New Roman" panose="02020603050405020304" pitchFamily="18" charset="0"/>
              </a:rPr>
              <a:t>, kitleler </a:t>
            </a:r>
            <a:r>
              <a:rPr lang="tr-TR" dirty="0" err="1">
                <a:latin typeface="Times New Roman" panose="02020603050405020304" pitchFamily="18" charset="0"/>
                <a:cs typeface="Times New Roman" panose="02020603050405020304" pitchFamily="18" charset="0"/>
              </a:rPr>
              <a:t>hâlinde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köyden</a:t>
            </a:r>
            <a:r>
              <a:rPr lang="tr-TR" dirty="0">
                <a:latin typeface="Times New Roman" panose="02020603050405020304" pitchFamily="18" charset="0"/>
                <a:cs typeface="Times New Roman" panose="02020603050405020304" pitchFamily="18" charset="0"/>
              </a:rPr>
              <a:t>/ kırsaldan kente </a:t>
            </a:r>
            <a:r>
              <a:rPr lang="tr-TR" dirty="0" err="1">
                <a:latin typeface="Times New Roman" panose="02020603050405020304" pitchFamily="18" charset="0"/>
                <a:cs typeface="Times New Roman" panose="02020603050405020304" pitchFamily="18" charset="0"/>
              </a:rPr>
              <a:t>göc</a:t>
            </a:r>
            <a:r>
              <a:rPr lang="tr-TR" dirty="0">
                <a:latin typeface="Times New Roman" panose="02020603050405020304" pitchFamily="18" charset="0"/>
                <a:cs typeface="Times New Roman" panose="02020603050405020304" pitchFamily="18" charset="0"/>
              </a:rPr>
              <a:t>̧ ederken, sosyolojik olarak ilk yaptıkları </a:t>
            </a:r>
            <a:r>
              <a:rPr lang="tr-TR" dirty="0" err="1">
                <a:latin typeface="Times New Roman" panose="02020603050405020304" pitchFamily="18" charset="0"/>
                <a:cs typeface="Times New Roman" panose="02020603050405020304" pitchFamily="18" charset="0"/>
              </a:rPr>
              <a:t>şey</a:t>
            </a:r>
            <a:r>
              <a:rPr lang="tr-TR" dirty="0">
                <a:latin typeface="Times New Roman" panose="02020603050405020304" pitchFamily="18" charset="0"/>
                <a:cs typeface="Times New Roman" panose="02020603050405020304" pitchFamily="18" charset="0"/>
              </a:rPr>
              <a:t> kendilerini </a:t>
            </a:r>
            <a:r>
              <a:rPr lang="tr-TR" dirty="0" err="1">
                <a:latin typeface="Times New Roman" panose="02020603050405020304" pitchFamily="18" charset="0"/>
                <a:cs typeface="Times New Roman" panose="02020603050405020304" pitchFamily="18" charset="0"/>
              </a:rPr>
              <a:t>güvende</a:t>
            </a:r>
            <a:r>
              <a:rPr lang="tr-TR" dirty="0">
                <a:latin typeface="Times New Roman" panose="02020603050405020304" pitchFamily="18" charset="0"/>
                <a:cs typeface="Times New Roman" panose="02020603050405020304" pitchFamily="18" charset="0"/>
              </a:rPr>
              <a:t> hissettikleri tanıdıklarıyla bir araya gelmeleridir. </a:t>
            </a:r>
          </a:p>
          <a:p>
            <a:r>
              <a:rPr lang="tr-TR" dirty="0" err="1">
                <a:latin typeface="Times New Roman" panose="02020603050405020304" pitchFamily="18" charset="0"/>
                <a:cs typeface="Times New Roman" panose="02020603050405020304" pitchFamily="18" charset="0"/>
              </a:rPr>
              <a:t>Türkiye’de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göc</a:t>
            </a:r>
            <a:r>
              <a:rPr lang="tr-TR" dirty="0">
                <a:latin typeface="Times New Roman" panose="02020603050405020304" pitchFamily="18" charset="0"/>
                <a:cs typeface="Times New Roman" panose="02020603050405020304" pitchFamily="18" charset="0"/>
              </a:rPr>
              <a:t>̧ edenler ilk olarak akrabaları, tanıdıkları, </a:t>
            </a:r>
            <a:r>
              <a:rPr lang="tr-TR" dirty="0" err="1">
                <a:latin typeface="Times New Roman" panose="02020603050405020304" pitchFamily="18" charset="0"/>
                <a:cs typeface="Times New Roman" panose="02020603050405020304" pitchFamily="18" charset="0"/>
              </a:rPr>
              <a:t>köylüleri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hemşerileriyle</a:t>
            </a:r>
            <a:r>
              <a:rPr lang="tr-TR" dirty="0">
                <a:latin typeface="Times New Roman" panose="02020603050405020304" pitchFamily="18" charset="0"/>
                <a:cs typeface="Times New Roman" panose="02020603050405020304" pitchFamily="18" charset="0"/>
              </a:rPr>
              <a:t> bir araya </a:t>
            </a:r>
            <a:r>
              <a:rPr lang="tr-TR" dirty="0" err="1">
                <a:latin typeface="Times New Roman" panose="02020603050405020304" pitchFamily="18" charset="0"/>
                <a:cs typeface="Times New Roman" panose="02020603050405020304" pitchFamily="18" charset="0"/>
              </a:rPr>
              <a:t>gelmişlerdir</a:t>
            </a:r>
            <a:r>
              <a:rPr lang="tr-TR" dirty="0">
                <a:latin typeface="Times New Roman" panose="02020603050405020304" pitchFamily="18" charset="0"/>
                <a:cs typeface="Times New Roman" panose="02020603050405020304" pitchFamily="18" charset="0"/>
              </a:rPr>
              <a:t>. Tanıdıklar, yabancı olunan uzak diyarlarda </a:t>
            </a:r>
            <a:r>
              <a:rPr lang="tr-TR" dirty="0" err="1">
                <a:latin typeface="Times New Roman" panose="02020603050405020304" pitchFamily="18" charset="0"/>
                <a:cs typeface="Times New Roman" panose="02020603050405020304" pitchFamily="18" charset="0"/>
              </a:rPr>
              <a:t>kişilere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sığınılacak</a:t>
            </a:r>
            <a:r>
              <a:rPr lang="tr-TR" dirty="0">
                <a:latin typeface="Times New Roman" panose="02020603050405020304" pitchFamily="18" charset="0"/>
                <a:cs typeface="Times New Roman" panose="02020603050405020304" pitchFamily="18" charset="0"/>
              </a:rPr>
              <a:t>, yardım alınacak bir liman </a:t>
            </a:r>
            <a:r>
              <a:rPr lang="tr-TR" dirty="0" err="1">
                <a:latin typeface="Times New Roman" panose="02020603050405020304" pitchFamily="18" charset="0"/>
                <a:cs typeface="Times New Roman" panose="02020603050405020304" pitchFamily="18" charset="0"/>
              </a:rPr>
              <a:t>işlevi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sağlamıştır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Bu </a:t>
            </a:r>
            <a:r>
              <a:rPr lang="tr-TR" dirty="0" err="1">
                <a:latin typeface="Times New Roman" panose="02020603050405020304" pitchFamily="18" charset="0"/>
                <a:cs typeface="Times New Roman" panose="02020603050405020304" pitchFamily="18" charset="0"/>
              </a:rPr>
              <a:t>bağlamda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Türkiye’de</a:t>
            </a:r>
            <a:r>
              <a:rPr lang="tr-TR" dirty="0">
                <a:latin typeface="Times New Roman" panose="02020603050405020304" pitchFamily="18" charset="0"/>
                <a:cs typeface="Times New Roman" panose="02020603050405020304" pitchFamily="18" charset="0"/>
              </a:rPr>
              <a:t> her ilde </a:t>
            </a:r>
            <a:r>
              <a:rPr lang="tr-TR" dirty="0" err="1">
                <a:latin typeface="Times New Roman" panose="02020603050405020304" pitchFamily="18" charset="0"/>
                <a:cs typeface="Times New Roman" panose="02020603050405020304" pitchFamily="18" charset="0"/>
              </a:rPr>
              <a:t>görülen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hemşeri</a:t>
            </a:r>
            <a:r>
              <a:rPr lang="tr-TR" dirty="0">
                <a:latin typeface="Times New Roman" panose="02020603050405020304" pitchFamily="18" charset="0"/>
                <a:cs typeface="Times New Roman" panose="02020603050405020304" pitchFamily="18" charset="0"/>
              </a:rPr>
              <a:t> dernekleri, </a:t>
            </a:r>
            <a:r>
              <a:rPr lang="tr-TR" dirty="0" err="1">
                <a:latin typeface="Times New Roman" panose="02020603050405020304" pitchFamily="18" charset="0"/>
                <a:cs typeface="Times New Roman" panose="02020603050405020304" pitchFamily="18" charset="0"/>
              </a:rPr>
              <a:t>kentlileşme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sürecin</a:t>
            </a:r>
            <a:r>
              <a:rPr lang="tr-TR" dirty="0">
                <a:latin typeface="Times New Roman" panose="02020603050405020304" pitchFamily="18" charset="0"/>
                <a:cs typeface="Times New Roman" panose="02020603050405020304" pitchFamily="18" charset="0"/>
              </a:rPr>
              <a:t>- de </a:t>
            </a:r>
            <a:r>
              <a:rPr lang="tr-TR" dirty="0" err="1">
                <a:latin typeface="Times New Roman" panose="02020603050405020304" pitchFamily="18" charset="0"/>
                <a:cs typeface="Times New Roman" panose="02020603050405020304" pitchFamily="18" charset="0"/>
              </a:rPr>
              <a:t>önemli</a:t>
            </a:r>
            <a:r>
              <a:rPr lang="tr-TR" dirty="0">
                <a:latin typeface="Times New Roman" panose="02020603050405020304" pitchFamily="18" charset="0"/>
                <a:cs typeface="Times New Roman" panose="02020603050405020304" pitchFamily="18" charset="0"/>
              </a:rPr>
              <a:t> bir </a:t>
            </a:r>
            <a:r>
              <a:rPr lang="tr-TR" dirty="0" err="1">
                <a:latin typeface="Times New Roman" panose="02020603050405020304" pitchFamily="18" charset="0"/>
                <a:cs typeface="Times New Roman" panose="02020603050405020304" pitchFamily="18" charset="0"/>
              </a:rPr>
              <a:t>dayanışma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yardımlaşma</a:t>
            </a:r>
            <a:r>
              <a:rPr lang="tr-TR" dirty="0">
                <a:latin typeface="Times New Roman" panose="02020603050405020304" pitchFamily="18" charset="0"/>
                <a:cs typeface="Times New Roman" panose="02020603050405020304" pitchFamily="18" charset="0"/>
              </a:rPr>
              <a:t>/ rehberlik etme </a:t>
            </a:r>
            <a:r>
              <a:rPr lang="tr-TR" dirty="0" err="1">
                <a:latin typeface="Times New Roman" panose="02020603050405020304" pitchFamily="18" charset="0"/>
                <a:cs typeface="Times New Roman" panose="02020603050405020304" pitchFamily="18" charset="0"/>
              </a:rPr>
              <a:t>işlevi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görmüştür</a:t>
            </a:r>
            <a:r>
              <a:rPr lang="tr-TR"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8571841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2614</TotalTime>
  <Words>4007</Words>
  <Application>Microsoft Macintosh PowerPoint</Application>
  <PresentationFormat>Geniş ekran</PresentationFormat>
  <Paragraphs>141</Paragraphs>
  <Slides>28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28</vt:i4>
      </vt:variant>
    </vt:vector>
  </HeadingPairs>
  <TitlesOfParts>
    <vt:vector size="34" baseType="lpstr">
      <vt:lpstr>Arial</vt:lpstr>
      <vt:lpstr>Calibri</vt:lpstr>
      <vt:lpstr>Calibri Light</vt:lpstr>
      <vt:lpstr>Times New Roman</vt:lpstr>
      <vt:lpstr>Wingdings</vt:lpstr>
      <vt:lpstr>Office Teması</vt:lpstr>
      <vt:lpstr>Türkiye’nin Sosyal  Yapısı</vt:lpstr>
      <vt:lpstr>Türkiye’de Kentleşmenin Sorunları</vt:lpstr>
      <vt:lpstr>Konut ve Arsa Fiyatları</vt:lpstr>
      <vt:lpstr>Konut ve Arsa Fiyatları</vt:lpstr>
      <vt:lpstr>Kayıt Dışı Ekonominin Artışı</vt:lpstr>
      <vt:lpstr>Ulaşım ve Altyapı Sorunu</vt:lpstr>
      <vt:lpstr>Ulaşım ve Altyapı Sorunu</vt:lpstr>
      <vt:lpstr>Ulaşım ve Altyapı Sorunu</vt:lpstr>
      <vt:lpstr>Kentle Bütünleşememe Sorunu</vt:lpstr>
      <vt:lpstr>Gecekondu Sorunu</vt:lpstr>
      <vt:lpstr>Gecekondu Sorunu</vt:lpstr>
      <vt:lpstr>Türkiye’de Hızlı Kentleşmeye Yönelik Çözüm Arayışları</vt:lpstr>
      <vt:lpstr>Kırsalın Şartlarının İyileştirilmesi</vt:lpstr>
      <vt:lpstr>Kentlerin İmkanlarının Geliştirilmesi</vt:lpstr>
      <vt:lpstr>Yerel Yönetim Yetkileri</vt:lpstr>
      <vt:lpstr>Kentleşme İle İlgili Güncel Tartışmalar</vt:lpstr>
      <vt:lpstr>Soylulaştırma (Gentrification)</vt:lpstr>
      <vt:lpstr>Soylulaştırma (Gentrification)</vt:lpstr>
      <vt:lpstr>Soylulaştırma (Gentrification)</vt:lpstr>
      <vt:lpstr>TOKİ</vt:lpstr>
      <vt:lpstr>TOKİ</vt:lpstr>
      <vt:lpstr>Kentsel Dönüşüm</vt:lpstr>
      <vt:lpstr>Genel Tekrar-1    -Köken-</vt:lpstr>
      <vt:lpstr>Genel Tekrar-2     -Nedenler-</vt:lpstr>
      <vt:lpstr>Genel Tekrar -3  -Sorunlar-</vt:lpstr>
      <vt:lpstr>Genel Tekrar -4-    -Çözümler-</vt:lpstr>
      <vt:lpstr>SON</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Türkiye’nin Toplumsal Yapısı</dc:title>
  <dc:creator>ABDULLAH GÖKHAN YAŞA</dc:creator>
  <cp:lastModifiedBy>ABDULLAH GÖKHAN YAŞA</cp:lastModifiedBy>
  <cp:revision>49</cp:revision>
  <dcterms:created xsi:type="dcterms:W3CDTF">2020-10-04T15:36:28Z</dcterms:created>
  <dcterms:modified xsi:type="dcterms:W3CDTF">2020-11-09T12:11:28Z</dcterms:modified>
</cp:coreProperties>
</file>