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2" r:id="rId6"/>
    <p:sldId id="260" r:id="rId7"/>
    <p:sldId id="261" r:id="rId8"/>
    <p:sldId id="262" r:id="rId9"/>
    <p:sldId id="263" r:id="rId10"/>
    <p:sldId id="264" r:id="rId11"/>
    <p:sldId id="265" r:id="rId12"/>
    <p:sldId id="273" r:id="rId13"/>
    <p:sldId id="266" r:id="rId14"/>
    <p:sldId id="267" r:id="rId15"/>
    <p:sldId id="274" r:id="rId16"/>
    <p:sldId id="268" r:id="rId17"/>
    <p:sldId id="269" r:id="rId18"/>
    <p:sldId id="275" r:id="rId19"/>
    <p:sldId id="270" r:id="rId20"/>
    <p:sldId id="276" r:id="rId21"/>
    <p:sldId id="271" r:id="rId22"/>
    <p:sldId id="278" r:id="rId23"/>
    <p:sldId id="279" r:id="rId24"/>
    <p:sldId id="280" r:id="rId25"/>
    <p:sldId id="281" r:id="rId26"/>
    <p:sldId id="282" r:id="rId27"/>
    <p:sldId id="283" r:id="rId28"/>
    <p:sldId id="277"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16" name="15 Slayt Numarası Yer Tutucusu"/>
          <p:cNvSpPr>
            <a:spLocks noGrp="1"/>
          </p:cNvSpPr>
          <p:nvPr>
            <p:ph type="sldNum" sz="quarter" idx="11"/>
          </p:nvPr>
        </p:nvSpPr>
        <p:spPr/>
        <p:txBody>
          <a:bodyPr/>
          <a:lstStyle/>
          <a:p>
            <a:fld id="{30C79C58-BBC5-4698-B37A-A18228628B12}"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C79C58-BBC5-4698-B37A-A18228628B12}" type="slidenum">
              <a:rPr lang="tr-TR" smtClean="0"/>
              <a:pPr/>
              <a:t>‹#›</a:t>
            </a:fld>
            <a:endParaRPr lang="tr-TR"/>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C79C58-BBC5-4698-B37A-A18228628B12}" type="slidenum">
              <a:rPr lang="tr-TR" smtClean="0"/>
              <a:pPr/>
              <a:t>‹#›</a:t>
            </a:fld>
            <a:endParaRPr lang="tr-TR"/>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82D77219-9DE4-45B8-9B4B-8424B7057999}" type="datetimeFigureOut">
              <a:rPr lang="tr-TR" smtClean="0"/>
              <a:pPr/>
              <a:t>14.02.2018</a:t>
            </a:fld>
            <a:endParaRPr lang="tr-TR"/>
          </a:p>
        </p:txBody>
      </p:sp>
      <p:sp>
        <p:nvSpPr>
          <p:cNvPr id="15" name="14 Slayt Numarası Yer Tutucusu"/>
          <p:cNvSpPr>
            <a:spLocks noGrp="1"/>
          </p:cNvSpPr>
          <p:nvPr>
            <p:ph type="sldNum" sz="quarter" idx="15"/>
          </p:nvPr>
        </p:nvSpPr>
        <p:spPr/>
        <p:txBody>
          <a:bodyPr/>
          <a:lstStyle>
            <a:lvl1pPr algn="ctr">
              <a:defRPr/>
            </a:lvl1pPr>
          </a:lstStyle>
          <a:p>
            <a:fld id="{30C79C58-BBC5-4698-B37A-A18228628B12}"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C79C58-BBC5-4698-B37A-A18228628B12}"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0C79C58-BBC5-4698-B37A-A18228628B12}"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30C79C58-BBC5-4698-B37A-A18228628B12}"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0C79C58-BBC5-4698-B37A-A18228628B12}"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0C79C58-BBC5-4698-B37A-A18228628B12}" type="slidenum">
              <a:rPr lang="tr-TR" smtClean="0"/>
              <a:pPr/>
              <a:t>‹#›</a:t>
            </a:fld>
            <a:endParaRPr lang="tr-TR"/>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82D77219-9DE4-45B8-9B4B-8424B7057999}" type="datetimeFigureOut">
              <a:rPr lang="tr-TR" smtClean="0"/>
              <a:pPr/>
              <a:t>14.02.2018</a:t>
            </a:fld>
            <a:endParaRPr lang="tr-TR"/>
          </a:p>
        </p:txBody>
      </p:sp>
      <p:sp>
        <p:nvSpPr>
          <p:cNvPr id="9" name="8 Slayt Numarası Yer Tutucusu"/>
          <p:cNvSpPr>
            <a:spLocks noGrp="1"/>
          </p:cNvSpPr>
          <p:nvPr>
            <p:ph type="sldNum" sz="quarter" idx="15"/>
          </p:nvPr>
        </p:nvSpPr>
        <p:spPr/>
        <p:txBody>
          <a:bodyPr/>
          <a:lstStyle/>
          <a:p>
            <a:fld id="{30C79C58-BBC5-4698-B37A-A18228628B12}"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82D77219-9DE4-45B8-9B4B-8424B7057999}" type="datetimeFigureOut">
              <a:rPr lang="tr-TR" smtClean="0"/>
              <a:pPr/>
              <a:t>14.02.2018</a:t>
            </a:fld>
            <a:endParaRPr lang="tr-TR"/>
          </a:p>
        </p:txBody>
      </p:sp>
      <p:sp>
        <p:nvSpPr>
          <p:cNvPr id="9" name="8 Slayt Numarası Yer Tutucusu"/>
          <p:cNvSpPr>
            <a:spLocks noGrp="1"/>
          </p:cNvSpPr>
          <p:nvPr>
            <p:ph type="sldNum" sz="quarter" idx="11"/>
          </p:nvPr>
        </p:nvSpPr>
        <p:spPr/>
        <p:txBody>
          <a:bodyPr/>
          <a:lstStyle/>
          <a:p>
            <a:fld id="{30C79C58-BBC5-4698-B37A-A18228628B12}"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2D77219-9DE4-45B8-9B4B-8424B7057999}" type="datetimeFigureOut">
              <a:rPr lang="tr-TR" smtClean="0"/>
              <a:pPr/>
              <a:t>14.02.2018</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0C79C58-BBC5-4698-B37A-A18228628B12}"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642918"/>
            <a:ext cx="6400800" cy="5500726"/>
          </a:xfrm>
        </p:spPr>
        <p:txBody>
          <a:bodyPr/>
          <a:lstStyle/>
          <a:p>
            <a:endParaRPr lang="tr-TR" dirty="0" smtClean="0"/>
          </a:p>
          <a:p>
            <a:endParaRPr lang="tr-TR" dirty="0"/>
          </a:p>
          <a:p>
            <a:r>
              <a:rPr lang="tr-TR" sz="5400" b="1" dirty="0" smtClean="0">
                <a:solidFill>
                  <a:schemeClr val="tx1"/>
                </a:solidFill>
                <a:latin typeface="Ravie" pitchFamily="82" charset="0"/>
              </a:rPr>
              <a:t>SINAMA </a:t>
            </a:r>
          </a:p>
          <a:p>
            <a:r>
              <a:rPr lang="tr-TR" sz="5400" b="1" dirty="0" smtClean="0">
                <a:solidFill>
                  <a:schemeClr val="tx1"/>
                </a:solidFill>
                <a:latin typeface="Ravie" pitchFamily="82" charset="0"/>
              </a:rPr>
              <a:t>DURUMLARI</a:t>
            </a:r>
          </a:p>
          <a:p>
            <a:endParaRPr lang="tr-TR" sz="5400" b="1" dirty="0" smtClean="0">
              <a:solidFill>
                <a:schemeClr val="tx1"/>
              </a:solidFill>
              <a:latin typeface="Ravie" pitchFamily="82" charset="0"/>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643602"/>
          </a:xfrm>
        </p:spPr>
        <p:txBody>
          <a:bodyPr/>
          <a:lstStyle/>
          <a:p>
            <a:pPr>
              <a:buNone/>
            </a:pPr>
            <a:r>
              <a:rPr lang="tr-TR" dirty="0" smtClean="0"/>
              <a:t>		</a:t>
            </a:r>
          </a:p>
          <a:p>
            <a:pPr>
              <a:buNone/>
            </a:pPr>
            <a:r>
              <a:rPr lang="tr-TR" dirty="0"/>
              <a:t>	</a:t>
            </a:r>
            <a:r>
              <a:rPr lang="tr-TR" dirty="0" smtClean="0"/>
              <a:t>	</a:t>
            </a:r>
          </a:p>
          <a:p>
            <a:pPr>
              <a:buNone/>
            </a:pPr>
            <a:r>
              <a:rPr lang="tr-TR" sz="2800" dirty="0" smtClean="0"/>
              <a:t>		Programların </a:t>
            </a:r>
            <a:r>
              <a:rPr lang="tr-TR" sz="2800" dirty="0"/>
              <a:t>çok yönlü ve yansız bir değerlendirme sürecinden geçmesi yoluyla amaçların gerçekleştirme düzeyinin belirlenmesi, programın etkinliğine karar verilmesi, zayıf ve eksik yönlerinin değerlendirilmesi, uygulamada karşılaşılması olası güçlüklerin giderilmesi sağlanmış ve geliştirilecek olan program için veriler elde edilmiş olur.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643602"/>
          </a:xfrm>
        </p:spPr>
        <p:txBody>
          <a:bodyPr>
            <a:normAutofit/>
          </a:bodyPr>
          <a:lstStyle/>
          <a:p>
            <a:pPr>
              <a:buNone/>
            </a:pPr>
            <a:r>
              <a:rPr lang="tr-TR" dirty="0" smtClean="0"/>
              <a:t>	</a:t>
            </a:r>
          </a:p>
          <a:p>
            <a:pPr>
              <a:buNone/>
            </a:pPr>
            <a:r>
              <a:rPr lang="tr-TR" dirty="0"/>
              <a:t>	</a:t>
            </a:r>
            <a:endParaRPr lang="tr-TR" dirty="0" smtClean="0"/>
          </a:p>
          <a:p>
            <a:pPr>
              <a:buNone/>
            </a:pPr>
            <a:r>
              <a:rPr lang="tr-TR" sz="2800" dirty="0" smtClean="0"/>
              <a:t>	Dayandığı </a:t>
            </a:r>
            <a:r>
              <a:rPr lang="tr-TR" sz="2800" dirty="0"/>
              <a:t>gözlem ve ölçmeler açısından program değerlendirme araştırma yöntemleri beş grupta incelenebilir:</a:t>
            </a:r>
          </a:p>
          <a:p>
            <a:pPr>
              <a:buNone/>
            </a:pPr>
            <a:r>
              <a:rPr lang="tr-TR" sz="2800" b="1" dirty="0"/>
              <a:t>1-</a:t>
            </a:r>
            <a:r>
              <a:rPr lang="tr-TR" sz="2800" dirty="0"/>
              <a:t> İşlemlerin gözlenmesi ve betimlenmesi; sürece yönelik değerlendirme sağlar.</a:t>
            </a:r>
          </a:p>
          <a:p>
            <a:pPr>
              <a:buNone/>
            </a:pPr>
            <a:r>
              <a:rPr lang="tr-TR" sz="2800" b="1" dirty="0"/>
              <a:t>2-</a:t>
            </a:r>
            <a:r>
              <a:rPr lang="tr-TR" sz="2800" dirty="0"/>
              <a:t>  Çıktıların ölçülmesi; ürüne yönelik değerlendirme sağlar.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lstStyle/>
          <a:p>
            <a:pPr>
              <a:buNone/>
            </a:pPr>
            <a:endParaRPr lang="tr-TR" dirty="0" smtClean="0"/>
          </a:p>
          <a:p>
            <a:pPr>
              <a:buNone/>
            </a:pPr>
            <a:r>
              <a:rPr lang="tr-TR" sz="2800" b="1" dirty="0" smtClean="0"/>
              <a:t>3-</a:t>
            </a:r>
            <a:r>
              <a:rPr lang="tr-TR" sz="2800" dirty="0" smtClean="0"/>
              <a:t> İşlemlerin ve çıktıların ölçülmesi; hem sürece hem ürüne yönelik değerlendirme sağlar.</a:t>
            </a:r>
          </a:p>
          <a:p>
            <a:pPr>
              <a:buNone/>
            </a:pPr>
            <a:r>
              <a:rPr lang="tr-TR" sz="2800" b="1" dirty="0" smtClean="0"/>
              <a:t>4-</a:t>
            </a:r>
            <a:r>
              <a:rPr lang="tr-TR" sz="2800" dirty="0" smtClean="0"/>
              <a:t> Girdilerin ve çıktıların ölçülmesi; ürüne ve </a:t>
            </a:r>
            <a:r>
              <a:rPr lang="tr-TR" sz="2800" dirty="0" err="1" smtClean="0"/>
              <a:t>erişiye</a:t>
            </a:r>
            <a:r>
              <a:rPr lang="tr-TR" sz="2800" dirty="0" smtClean="0"/>
              <a:t>(girdiyle çıktı arasındaki fark) dayalı değerlendirme sağlar.</a:t>
            </a:r>
          </a:p>
          <a:p>
            <a:pPr>
              <a:buNone/>
            </a:pPr>
            <a:r>
              <a:rPr lang="tr-TR" sz="2800" b="1" dirty="0" smtClean="0"/>
              <a:t>5-</a:t>
            </a:r>
            <a:r>
              <a:rPr lang="tr-TR" sz="2800" dirty="0" smtClean="0"/>
              <a:t> Girdilerin, işlemlerin ve çıktıların ölçülmesi; hem ürüne hem sürece hem </a:t>
            </a:r>
            <a:r>
              <a:rPr lang="tr-TR" sz="2800" dirty="0" err="1" smtClean="0"/>
              <a:t>erişiye</a:t>
            </a:r>
            <a:r>
              <a:rPr lang="tr-TR" sz="2800" dirty="0" smtClean="0"/>
              <a:t> yönelik değerlendirme sağlar.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857916"/>
          </a:xfrm>
        </p:spPr>
        <p:txBody>
          <a:bodyPr/>
          <a:lstStyle/>
          <a:p>
            <a:pPr>
              <a:buNone/>
            </a:pPr>
            <a:endParaRPr lang="tr-TR" dirty="0" smtClean="0"/>
          </a:p>
          <a:p>
            <a:pPr>
              <a:buNone/>
            </a:pPr>
            <a:endParaRPr lang="tr-TR" dirty="0"/>
          </a:p>
          <a:p>
            <a:pPr>
              <a:buNone/>
            </a:pPr>
            <a:r>
              <a:rPr lang="tr-TR" dirty="0" smtClean="0"/>
              <a:t>		</a:t>
            </a:r>
            <a:r>
              <a:rPr lang="tr-TR" sz="3200" dirty="0" smtClean="0"/>
              <a:t>Eğitimde </a:t>
            </a:r>
            <a:r>
              <a:rPr lang="tr-TR" sz="3200" dirty="0"/>
              <a:t>program geliştirme ve değerlendirme iç içedir. Değerlendirme sonunda elde edilen sonuçlarla hedeflerin işaret ettiği özellikler arasında karşılaştırma yapılır ve geliştirilecek olan eğitim programları için ipuçları elde edilir.</a:t>
            </a: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857916"/>
          </a:xfrm>
        </p:spPr>
        <p:txBody>
          <a:bodyPr>
            <a:normAutofit/>
          </a:bodyPr>
          <a:lstStyle/>
          <a:p>
            <a:pPr>
              <a:buNone/>
            </a:pPr>
            <a:endParaRPr lang="tr-TR" sz="4400" b="1" dirty="0" smtClean="0">
              <a:solidFill>
                <a:srgbClr val="FF0000"/>
              </a:solidFill>
            </a:endParaRPr>
          </a:p>
          <a:p>
            <a:pPr>
              <a:buNone/>
            </a:pPr>
            <a:r>
              <a:rPr lang="tr-TR" sz="4400" b="1" dirty="0" smtClean="0">
                <a:solidFill>
                  <a:schemeClr val="tx2">
                    <a:lumMod val="50000"/>
                  </a:schemeClr>
                </a:solidFill>
              </a:rPr>
              <a:t>Değerlendirme </a:t>
            </a:r>
            <a:r>
              <a:rPr lang="tr-TR" sz="4400" b="1" dirty="0">
                <a:solidFill>
                  <a:schemeClr val="tx2">
                    <a:lumMod val="50000"/>
                  </a:schemeClr>
                </a:solidFill>
              </a:rPr>
              <a:t>Türleri:</a:t>
            </a:r>
            <a:endParaRPr lang="tr-TR" sz="4400" dirty="0">
              <a:solidFill>
                <a:schemeClr val="tx2">
                  <a:lumMod val="50000"/>
                </a:schemeClr>
              </a:solidFill>
            </a:endParaRPr>
          </a:p>
          <a:p>
            <a:pPr>
              <a:buNone/>
            </a:pPr>
            <a:r>
              <a:rPr lang="tr-TR" b="1" dirty="0"/>
              <a:t>	</a:t>
            </a:r>
            <a:r>
              <a:rPr lang="tr-TR" b="1" u="sng" dirty="0" smtClean="0"/>
              <a:t>Programın </a:t>
            </a:r>
            <a:r>
              <a:rPr lang="tr-TR" b="1" u="sng" dirty="0"/>
              <a:t>öğelerine, sürece </a:t>
            </a:r>
            <a:r>
              <a:rPr lang="tr-TR" b="1" u="sng" dirty="0" smtClean="0"/>
              <a:t>yönelik değerlendirme</a:t>
            </a:r>
            <a:r>
              <a:rPr lang="tr-TR" b="1" u="sng" dirty="0"/>
              <a:t>: </a:t>
            </a:r>
            <a:r>
              <a:rPr lang="tr-TR" dirty="0" smtClean="0"/>
              <a:t>Hedef</a:t>
            </a:r>
            <a:r>
              <a:rPr lang="tr-TR" dirty="0"/>
              <a:t>, içerik, eğitim durumları ve değerlendirme öğeleri değerlendirilerek programın etkililiği hakkında yargıya </a:t>
            </a:r>
            <a:r>
              <a:rPr lang="tr-TR" dirty="0" smtClean="0"/>
              <a:t>varılır.</a:t>
            </a:r>
            <a:endParaRPr lang="tr-TR" dirty="0"/>
          </a:p>
          <a:p>
            <a:pPr>
              <a:buNone/>
            </a:pPr>
            <a:r>
              <a:rPr lang="tr-TR" b="1" dirty="0" smtClean="0"/>
              <a:t>	</a:t>
            </a:r>
            <a:r>
              <a:rPr lang="tr-TR" b="1" u="sng" dirty="0" smtClean="0"/>
              <a:t> Başarıya göre değerlendirme: </a:t>
            </a:r>
            <a:r>
              <a:rPr lang="tr-TR" dirty="0" smtClean="0"/>
              <a:t>Öğrencilerin eğitim programının amacına ulaşma derecesine bakarak yapılan değerlendirmedir.</a:t>
            </a:r>
            <a:endParaRPr lang="tr-TR" dirty="0"/>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lstStyle/>
          <a:p>
            <a:pPr>
              <a:buNone/>
            </a:pPr>
            <a:r>
              <a:rPr lang="tr-TR" b="1" dirty="0" smtClean="0"/>
              <a:t>	</a:t>
            </a:r>
          </a:p>
          <a:p>
            <a:pPr>
              <a:buNone/>
            </a:pPr>
            <a:r>
              <a:rPr lang="tr-TR" sz="2800" b="1" dirty="0" smtClean="0"/>
              <a:t>	</a:t>
            </a:r>
            <a:r>
              <a:rPr lang="tr-TR" sz="2800" b="1" u="sng" dirty="0" smtClean="0"/>
              <a:t>Ürüne/sürece göre değerlendirme(girdilerin, işlemlerin ve çıktıları ölçülmesi) : </a:t>
            </a:r>
            <a:r>
              <a:rPr lang="tr-TR" sz="2800" dirty="0" smtClean="0"/>
              <a:t>Eğitim programın öğelerinin ayrı ayrı, birbiriyle ilişkisi ve eğitim programının etkisinin bütün olarak(toplam değerlendirme) değerlendirilmesi en temel amaçtır.</a:t>
            </a:r>
          </a:p>
          <a:p>
            <a:pPr>
              <a:buNone/>
            </a:pPr>
            <a:r>
              <a:rPr lang="tr-TR" sz="2800" dirty="0" smtClean="0"/>
              <a:t>		Bütün değerlendirme türleri bir arada uygulandığı için en kapsamlı program değerlendirme modelidir.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00792"/>
          </a:xfrm>
        </p:spPr>
        <p:txBody>
          <a:bodyPr/>
          <a:lstStyle/>
          <a:p>
            <a:pPr>
              <a:buNone/>
            </a:pPr>
            <a:r>
              <a:rPr lang="tr-TR" b="1" dirty="0" smtClean="0"/>
              <a:t>	</a:t>
            </a:r>
            <a:endParaRPr lang="tr-TR" dirty="0" smtClean="0"/>
          </a:p>
          <a:p>
            <a:pPr>
              <a:buNone/>
            </a:pPr>
            <a:r>
              <a:rPr lang="tr-TR" dirty="0" smtClean="0"/>
              <a:t>	</a:t>
            </a:r>
          </a:p>
          <a:p>
            <a:pPr>
              <a:buNone/>
            </a:pPr>
            <a:r>
              <a:rPr lang="tr-TR" b="1" dirty="0" smtClean="0"/>
              <a:t>	</a:t>
            </a:r>
            <a:r>
              <a:rPr lang="tr-TR" b="1" u="sng" dirty="0" smtClean="0"/>
              <a:t> </a:t>
            </a:r>
            <a:r>
              <a:rPr lang="tr-TR" sz="2800" b="1" u="sng" dirty="0"/>
              <a:t>Ortama göre değerlendirme: </a:t>
            </a:r>
            <a:r>
              <a:rPr lang="tr-TR" sz="2800" b="1" u="sng" dirty="0" smtClean="0"/>
              <a:t> </a:t>
            </a:r>
            <a:r>
              <a:rPr lang="tr-TR" sz="2800" dirty="0" smtClean="0"/>
              <a:t>Eğitim </a:t>
            </a:r>
            <a:r>
              <a:rPr lang="tr-TR" sz="2800" dirty="0"/>
              <a:t>programının uygulandığı ortama bakılarak yapılan değerlendirme türüdür</a:t>
            </a:r>
            <a:r>
              <a:rPr lang="tr-TR" sz="2800" dirty="0" smtClean="0"/>
              <a:t>.</a:t>
            </a:r>
          </a:p>
          <a:p>
            <a:pPr>
              <a:buNone/>
            </a:pPr>
            <a:r>
              <a:rPr lang="tr-TR" sz="2800" dirty="0"/>
              <a:t>	</a:t>
            </a:r>
            <a:r>
              <a:rPr lang="tr-TR" sz="2800" b="1" u="sng" dirty="0"/>
              <a:t> Tasarıya göre </a:t>
            </a:r>
            <a:r>
              <a:rPr lang="tr-TR" sz="2800" b="1" u="sng" dirty="0" smtClean="0"/>
              <a:t>değerlendirme:</a:t>
            </a:r>
            <a:r>
              <a:rPr lang="tr-TR" sz="2800" dirty="0" smtClean="0"/>
              <a:t>Eğitim </a:t>
            </a:r>
            <a:r>
              <a:rPr lang="tr-TR" sz="2800" dirty="0"/>
              <a:t>programı taslağının(hedef-içerik-eğitim durumları ve değerlendirme) program geliştirme ilkelerine uygun olarak hazırlanıp/hazırlanmadığına bakılır.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929354"/>
          </a:xfrm>
        </p:spPr>
        <p:txBody>
          <a:bodyPr>
            <a:normAutofit/>
          </a:bodyPr>
          <a:lstStyle/>
          <a:p>
            <a:pPr>
              <a:buNone/>
            </a:pPr>
            <a:r>
              <a:rPr lang="tr-TR" b="1" dirty="0" smtClean="0"/>
              <a:t>	</a:t>
            </a:r>
          </a:p>
          <a:p>
            <a:pPr>
              <a:buNone/>
            </a:pPr>
            <a:r>
              <a:rPr lang="tr-TR" sz="2800" b="1" dirty="0" smtClean="0"/>
              <a:t>	</a:t>
            </a:r>
            <a:r>
              <a:rPr lang="tr-TR" sz="2800" b="1" u="sng" dirty="0" smtClean="0"/>
              <a:t>Öğrenmeye </a:t>
            </a:r>
            <a:r>
              <a:rPr lang="tr-TR" sz="2800" b="1" u="sng" dirty="0"/>
              <a:t>göre </a:t>
            </a:r>
            <a:r>
              <a:rPr lang="tr-TR" sz="2800" b="1" u="sng" dirty="0" smtClean="0"/>
              <a:t>değerlendirme: </a:t>
            </a:r>
            <a:r>
              <a:rPr lang="tr-TR" sz="2800" dirty="0" smtClean="0"/>
              <a:t>Öğrencilerin </a:t>
            </a:r>
            <a:r>
              <a:rPr lang="tr-TR" sz="2800" dirty="0"/>
              <a:t>süreç içerisinde kazandıkları davranışların tümüne bakılarak yapılan değerlendirmedir. </a:t>
            </a:r>
          </a:p>
          <a:p>
            <a:pPr>
              <a:buNone/>
            </a:pPr>
            <a:r>
              <a:rPr lang="tr-TR" sz="2800" b="1" dirty="0" smtClean="0"/>
              <a:t>	</a:t>
            </a:r>
            <a:r>
              <a:rPr lang="tr-TR" sz="2800" b="1" u="sng" dirty="0" smtClean="0"/>
              <a:t>Tanıma-yerleştirmeye/tanılayıcı </a:t>
            </a:r>
            <a:r>
              <a:rPr lang="tr-TR" sz="2800" b="1" u="sng" dirty="0"/>
              <a:t>yönelik değerlendirme(yansıtıcı) </a:t>
            </a:r>
            <a:r>
              <a:rPr lang="tr-TR" sz="2800" b="1" u="sng" dirty="0" smtClean="0"/>
              <a:t>:</a:t>
            </a:r>
            <a:r>
              <a:rPr lang="tr-TR" sz="2800" b="1" dirty="0"/>
              <a:t> </a:t>
            </a:r>
            <a:r>
              <a:rPr lang="tr-TR" sz="2800" dirty="0"/>
              <a:t>Ö</a:t>
            </a:r>
            <a:r>
              <a:rPr lang="tr-TR" sz="2800" dirty="0" smtClean="0"/>
              <a:t>ğretim </a:t>
            </a:r>
            <a:r>
              <a:rPr lang="tr-TR" sz="2800" dirty="0"/>
              <a:t>sürecinin başında, öğrencinin giriş özellikleri ya da </a:t>
            </a:r>
            <a:r>
              <a:rPr lang="tr-TR" sz="2800" dirty="0" smtClean="0"/>
              <a:t>hazır bulunuşluk </a:t>
            </a:r>
            <a:r>
              <a:rPr lang="tr-TR" sz="2800" dirty="0"/>
              <a:t>düzeyini saptamak ve öğretim sürecinin nasıl düzenleneceğine karar vermek amacıyla yapılan program değerlendirme türüdür. </a:t>
            </a:r>
          </a:p>
          <a:p>
            <a:pPr>
              <a:buNone/>
            </a:pPr>
            <a:r>
              <a:rPr lang="tr-TR" b="1" dirty="0" smtClean="0"/>
              <a:t>	</a:t>
            </a:r>
            <a:endParaRPr lang="tr-TR" dirty="0"/>
          </a:p>
          <a:p>
            <a:pPr>
              <a:buNone/>
            </a:pPr>
            <a:endParaRPr lang="tr-TR" dirty="0"/>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lstStyle/>
          <a:p>
            <a:pPr>
              <a:buNone/>
            </a:pPr>
            <a:r>
              <a:rPr lang="tr-TR" b="1" dirty="0" smtClean="0"/>
              <a:t>	</a:t>
            </a:r>
          </a:p>
          <a:p>
            <a:pPr>
              <a:buNone/>
            </a:pPr>
            <a:r>
              <a:rPr lang="tr-TR" b="1" dirty="0"/>
              <a:t>	</a:t>
            </a:r>
            <a:r>
              <a:rPr lang="tr-TR" sz="2800" b="1" u="sng" dirty="0" smtClean="0"/>
              <a:t>Yetiştirmeye/biçimlendirmeye yönelik değerlendirme (öğrenmeleri izleme amaçlı):</a:t>
            </a:r>
            <a:r>
              <a:rPr lang="tr-TR" sz="2800" dirty="0" smtClean="0"/>
              <a:t> Öğrenme öğretme süreci devam ederken öğrencinin hedef davranışları ne derecede kazandığını, kazanmadıysa nedenlerini belirlemek, öğrenme eksiklerini tamamlamak, yanlışları düzeltmek, gerekli tedbirleri almak, koşulları değiştirmek ve öğrenciye yardım etmek amacıyla yapılan değerlendirmedir</a:t>
            </a:r>
            <a:r>
              <a:rPr lang="tr-TR" dirty="0" smtClean="0"/>
              <a:t>.</a:t>
            </a:r>
            <a:endParaRPr lang="tr-TR" dirty="0"/>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72230"/>
          </a:xfrm>
        </p:spPr>
        <p:txBody>
          <a:bodyPr>
            <a:normAutofit/>
          </a:bodyPr>
          <a:lstStyle/>
          <a:p>
            <a:pPr>
              <a:buNone/>
            </a:pPr>
            <a:r>
              <a:rPr lang="tr-TR" b="1" dirty="0" smtClean="0"/>
              <a:t>	</a:t>
            </a:r>
          </a:p>
          <a:p>
            <a:pPr>
              <a:buNone/>
            </a:pPr>
            <a:endParaRPr lang="tr-TR" b="1" u="sng" dirty="0"/>
          </a:p>
          <a:p>
            <a:pPr>
              <a:buNone/>
            </a:pPr>
            <a:r>
              <a:rPr lang="tr-TR" b="1" dirty="0" smtClean="0"/>
              <a:t>	</a:t>
            </a:r>
          </a:p>
          <a:p>
            <a:pPr>
              <a:buNone/>
            </a:pPr>
            <a:r>
              <a:rPr lang="tr-TR" sz="2800" b="1" dirty="0" smtClean="0"/>
              <a:t>	</a:t>
            </a:r>
            <a:r>
              <a:rPr lang="tr-TR" sz="2800" b="1" u="sng" dirty="0" smtClean="0"/>
              <a:t>Sonuç </a:t>
            </a:r>
            <a:r>
              <a:rPr lang="tr-TR" sz="2800" b="1" u="sng" dirty="0"/>
              <a:t>değerlendirme/düzey belirleyici </a:t>
            </a:r>
            <a:r>
              <a:rPr lang="tr-TR" sz="2800" b="1" u="sng" dirty="0" smtClean="0"/>
              <a:t>değerlendirme:</a:t>
            </a:r>
            <a:r>
              <a:rPr lang="tr-TR" sz="2800" dirty="0" smtClean="0"/>
              <a:t>Programı </a:t>
            </a:r>
            <a:r>
              <a:rPr lang="tr-TR" sz="2800" dirty="0"/>
              <a:t>ya da program içindeki bir dersin veya ünitenin bitiminde, öğrencilere hedef davranışlar erişme derecesini ve program yetiştirme gücünü belirlemek için yapılır. </a:t>
            </a:r>
          </a:p>
          <a:p>
            <a:pPr>
              <a:buNone/>
            </a:pPr>
            <a:r>
              <a:rPr lang="tr-TR" sz="2800" b="1" dirty="0" smtClean="0"/>
              <a:t>	</a:t>
            </a:r>
            <a:endParaRPr lang="tr-TR" sz="2800"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buNone/>
            </a:pPr>
            <a:r>
              <a:rPr lang="tr-TR" dirty="0" smtClean="0"/>
              <a:t>	</a:t>
            </a:r>
          </a:p>
          <a:p>
            <a:pPr>
              <a:buNone/>
            </a:pPr>
            <a:r>
              <a:rPr lang="tr-TR" dirty="0"/>
              <a:t>	</a:t>
            </a:r>
            <a:endParaRPr lang="tr-TR" dirty="0" smtClean="0"/>
          </a:p>
          <a:p>
            <a:pPr>
              <a:buNone/>
            </a:pPr>
            <a:r>
              <a:rPr lang="tr-TR" dirty="0"/>
              <a:t>	</a:t>
            </a:r>
            <a:r>
              <a:rPr lang="tr-TR" sz="3200" dirty="0" smtClean="0"/>
              <a:t>Değerlendirme </a:t>
            </a:r>
            <a:r>
              <a:rPr lang="tr-TR" sz="3200" dirty="0"/>
              <a:t>yani sınama durumları “Ne kadar?” sorusuna yanıt arar. Öğrenci tarafından kazanılmasına karar verilen ve gösterilmesi beklenen istendik davranışların kazanılıp kazanılmadığı hakkında bir yargıya varma işidir.</a:t>
            </a:r>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lstStyle/>
          <a:p>
            <a:pPr>
              <a:buNone/>
            </a:pPr>
            <a:r>
              <a:rPr lang="tr-TR" sz="2800" b="1" u="sng" dirty="0" smtClean="0"/>
              <a:t>Bağıl değerlendirme:</a:t>
            </a:r>
            <a:endParaRPr lang="tr-TR" sz="2800" dirty="0" smtClean="0"/>
          </a:p>
          <a:p>
            <a:pPr lvl="0"/>
            <a:r>
              <a:rPr lang="tr-TR" sz="2800" i="1" u="sng" dirty="0" err="1" smtClean="0">
                <a:solidFill>
                  <a:schemeClr val="tx2">
                    <a:lumMod val="75000"/>
                  </a:schemeClr>
                </a:solidFill>
              </a:rPr>
              <a:t>Erişiye</a:t>
            </a:r>
            <a:r>
              <a:rPr lang="tr-TR" sz="2800" i="1" u="sng" dirty="0" smtClean="0">
                <a:solidFill>
                  <a:schemeClr val="tx2">
                    <a:lumMod val="75000"/>
                  </a:schemeClr>
                </a:solidFill>
              </a:rPr>
              <a:t> bakarak değerlendirme/ölçüte hedefe dayalı değerlendirme:</a:t>
            </a:r>
            <a:r>
              <a:rPr lang="tr-TR" sz="2800" dirty="0" smtClean="0">
                <a:solidFill>
                  <a:schemeClr val="tx2">
                    <a:lumMod val="75000"/>
                  </a:schemeClr>
                </a:solidFill>
              </a:rPr>
              <a:t> </a:t>
            </a:r>
            <a:r>
              <a:rPr lang="tr-TR" sz="2800" dirty="0" smtClean="0"/>
              <a:t>Öğrencinin programa girişiyle programdan çıkışı arasındaki farka bakarak yapılan değerlendirmedir. </a:t>
            </a:r>
          </a:p>
          <a:p>
            <a:r>
              <a:rPr lang="tr-TR" sz="2800" i="1" u="sng" dirty="0" smtClean="0">
                <a:solidFill>
                  <a:schemeClr val="tx2">
                    <a:lumMod val="75000"/>
                  </a:schemeClr>
                </a:solidFill>
              </a:rPr>
              <a:t>Norma dayalı değerlendirme:</a:t>
            </a:r>
            <a:r>
              <a:rPr lang="tr-TR" sz="2800" dirty="0" smtClean="0">
                <a:solidFill>
                  <a:schemeClr val="tx2">
                    <a:lumMod val="75000"/>
                  </a:schemeClr>
                </a:solidFill>
              </a:rPr>
              <a:t> </a:t>
            </a:r>
            <a:r>
              <a:rPr lang="tr-TR" sz="2800" dirty="0" smtClean="0"/>
              <a:t>Bir grup içerisinde bireyleri birbirleriyle karşılaştırma, sıralama ve bir kuruma(okula) alınacak bireyleri seçme amacıyla kullanılmaktadır. </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857916"/>
          </a:xfrm>
        </p:spPr>
        <p:txBody>
          <a:bodyPr/>
          <a:lstStyle/>
          <a:p>
            <a:pPr>
              <a:buNone/>
            </a:pPr>
            <a:r>
              <a:rPr lang="tr-TR" b="1" dirty="0" smtClean="0"/>
              <a:t>	</a:t>
            </a:r>
          </a:p>
          <a:p>
            <a:pPr>
              <a:buNone/>
            </a:pPr>
            <a:endParaRPr lang="tr-TR" b="1" u="sng" dirty="0"/>
          </a:p>
          <a:p>
            <a:pPr>
              <a:buNone/>
            </a:pPr>
            <a:r>
              <a:rPr lang="tr-TR" b="1" dirty="0" smtClean="0"/>
              <a:t>	</a:t>
            </a:r>
          </a:p>
          <a:p>
            <a:pPr>
              <a:buNone/>
            </a:pPr>
            <a:r>
              <a:rPr lang="tr-TR" sz="2800" b="1" dirty="0" smtClean="0"/>
              <a:t>	</a:t>
            </a:r>
            <a:r>
              <a:rPr lang="tr-TR" sz="2800" b="1" u="sng" dirty="0" smtClean="0"/>
              <a:t>Mutlak değerlendirme: </a:t>
            </a:r>
            <a:r>
              <a:rPr lang="tr-TR" sz="2800" dirty="0" smtClean="0"/>
              <a:t>Değerlendirme </a:t>
            </a:r>
            <a:r>
              <a:rPr lang="tr-TR" sz="2800" dirty="0"/>
              <a:t>yapılırken kullanılan ölçütün kesin ve gruba göre değişmeyen bir değeri varsa bu ölçütle yapılan </a:t>
            </a:r>
            <a:r>
              <a:rPr lang="tr-TR" sz="2800" dirty="0" smtClean="0"/>
              <a:t>değerlendirme yöntemidir.</a:t>
            </a:r>
            <a:endParaRPr lang="tr-TR" sz="2800" dirty="0"/>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571480"/>
            <a:ext cx="8229600" cy="5524520"/>
          </a:xfrm>
        </p:spPr>
        <p:txBody>
          <a:bodyPr/>
          <a:lstStyle/>
          <a:p>
            <a:pPr>
              <a:buNone/>
            </a:pPr>
            <a:r>
              <a:rPr lang="tr-TR" dirty="0" smtClean="0"/>
              <a:t>	</a:t>
            </a:r>
          </a:p>
          <a:p>
            <a:pPr>
              <a:buNone/>
            </a:pPr>
            <a:r>
              <a:rPr lang="tr-TR" sz="2800" dirty="0" smtClean="0"/>
              <a:t>	</a:t>
            </a:r>
            <a:r>
              <a:rPr lang="tr-TR" sz="2800" b="1" dirty="0" smtClean="0"/>
              <a:t>Program değerlendirme çalışmalarının temel amacı aşağıdakilerden hangisidir?</a:t>
            </a:r>
            <a:r>
              <a:rPr lang="tr-TR" sz="2800" dirty="0" smtClean="0"/>
              <a:t> (KPSS 2002)</a:t>
            </a:r>
          </a:p>
          <a:p>
            <a:pPr>
              <a:buNone/>
            </a:pPr>
            <a:endParaRPr lang="tr-TR" sz="2800" dirty="0" smtClean="0"/>
          </a:p>
          <a:p>
            <a:pPr marL="514350" indent="-514350">
              <a:buNone/>
            </a:pPr>
            <a:r>
              <a:rPr lang="tr-TR" sz="2800" dirty="0" smtClean="0"/>
              <a:t>	a) Okul ve çevre işbirliği geliştirme</a:t>
            </a:r>
          </a:p>
          <a:p>
            <a:pPr marL="514350" indent="-514350">
              <a:buNone/>
            </a:pPr>
            <a:r>
              <a:rPr lang="tr-TR" sz="2800" dirty="0" smtClean="0"/>
              <a:t>	b) Programların geliştirilmesine olanak sağlama</a:t>
            </a:r>
          </a:p>
          <a:p>
            <a:pPr marL="514350" indent="-514350">
              <a:buNone/>
            </a:pPr>
            <a:r>
              <a:rPr lang="tr-TR" sz="2800" dirty="0" smtClean="0"/>
              <a:t>	c) Okulun eksikliklerini saptama</a:t>
            </a:r>
          </a:p>
          <a:p>
            <a:pPr marL="514350" indent="-514350">
              <a:buNone/>
            </a:pPr>
            <a:r>
              <a:rPr lang="tr-TR" sz="2800" dirty="0" smtClean="0"/>
              <a:t>	d) Öğretmenlerin hizmet içinde yetiştirme</a:t>
            </a:r>
          </a:p>
          <a:p>
            <a:pPr marL="514350" indent="-514350">
              <a:buNone/>
            </a:pPr>
            <a:r>
              <a:rPr lang="tr-TR" sz="2800" dirty="0" smtClean="0"/>
              <a:t>	e) Programın hedeflerinin gerçekleşme düzeyini belirleme</a:t>
            </a:r>
            <a:endParaRPr lang="tr-TR" dirty="0"/>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714356"/>
            <a:ext cx="8229600" cy="5381644"/>
          </a:xfrm>
        </p:spPr>
        <p:txBody>
          <a:bodyPr>
            <a:normAutofit fontScale="92500" lnSpcReduction="20000"/>
          </a:bodyPr>
          <a:lstStyle/>
          <a:p>
            <a:pPr>
              <a:buNone/>
            </a:pPr>
            <a:r>
              <a:rPr lang="tr-TR" dirty="0" smtClean="0"/>
              <a:t>	Program değerlendirme, eğitim programını ya da programın herhangi bir öğesini kabul etmek, değiştirmek ya da çıkarmak amacıyla çeşitli ölçme araçları kullanarak toplanan verileri programın etkililiğinin işaretçileri olan ölçütlerle karşılaştırma sürecidir.</a:t>
            </a:r>
          </a:p>
          <a:p>
            <a:pPr>
              <a:buNone/>
            </a:pPr>
            <a:r>
              <a:rPr lang="tr-TR" b="1" dirty="0" smtClean="0"/>
              <a:t>Bu açıklamaya göre program değerlendirmeyle ilgili aşağıdaki ifadelerden hangisi doğrudur? </a:t>
            </a:r>
            <a:r>
              <a:rPr lang="tr-TR" dirty="0" smtClean="0"/>
              <a:t>(KPSS 2008)</a:t>
            </a:r>
          </a:p>
          <a:p>
            <a:pPr>
              <a:buNone/>
            </a:pPr>
            <a:r>
              <a:rPr lang="tr-TR" dirty="0" smtClean="0"/>
              <a:t>	a)Sınıfta öğretmen tarafından yapılan ölçme be değerlendirmedir.</a:t>
            </a:r>
          </a:p>
          <a:p>
            <a:pPr>
              <a:buNone/>
            </a:pPr>
            <a:r>
              <a:rPr lang="tr-TR" dirty="0" smtClean="0"/>
              <a:t>	b)Öznel kararların rapor edilmesi sürecidir.</a:t>
            </a:r>
          </a:p>
          <a:p>
            <a:pPr>
              <a:buNone/>
            </a:pPr>
            <a:r>
              <a:rPr lang="tr-TR" dirty="0" smtClean="0"/>
              <a:t>	c)Programın etkililiği konusunda karar verme sürecidir.</a:t>
            </a:r>
          </a:p>
          <a:p>
            <a:pPr>
              <a:buNone/>
            </a:pPr>
            <a:r>
              <a:rPr lang="tr-TR" dirty="0" smtClean="0"/>
              <a:t>	d)Eğitim programında yer  alan bilgilerin yeniden düzenlenmesi sürecidir.</a:t>
            </a:r>
          </a:p>
          <a:p>
            <a:pPr>
              <a:buNone/>
            </a:pPr>
            <a:r>
              <a:rPr lang="tr-TR" dirty="0" smtClean="0"/>
              <a:t>	e)Öğretmenlerin yaptığı değerlendirmelerin birleştirilerek rapor edilmesi sürecidir.</a:t>
            </a:r>
            <a:endParaRPr lang="tr-TR" dirty="0"/>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571480"/>
            <a:ext cx="8229600" cy="5524520"/>
          </a:xfrm>
        </p:spPr>
        <p:txBody>
          <a:bodyPr>
            <a:normAutofit fontScale="92500" lnSpcReduction="20000"/>
          </a:bodyPr>
          <a:lstStyle/>
          <a:p>
            <a:pPr>
              <a:buNone/>
            </a:pPr>
            <a:r>
              <a:rPr lang="tr-TR" b="1" dirty="0" smtClean="0"/>
              <a:t>Türk eğitim sisteminde eğitim programları ve öğretmenlerin rolleriyle ilgili olarak aşağıdakilerden hangisi doğrudur? </a:t>
            </a:r>
            <a:r>
              <a:rPr lang="tr-TR" dirty="0" smtClean="0"/>
              <a:t>(KPSS 2008)</a:t>
            </a:r>
          </a:p>
          <a:p>
            <a:pPr>
              <a:buNone/>
            </a:pPr>
            <a:r>
              <a:rPr lang="tr-TR" dirty="0" smtClean="0"/>
              <a:t>a)Eğitim programları Milli Eğitim Bakanlığı tarafından hazırlanır, öğretmenler yalnızca uygulamaktan sorumludur.</a:t>
            </a:r>
          </a:p>
          <a:p>
            <a:pPr>
              <a:buNone/>
            </a:pPr>
            <a:r>
              <a:rPr lang="tr-TR" dirty="0" smtClean="0"/>
              <a:t>b)Eğitim programlarının hazırlanmasından ve değerlendirilmesinden Talim Terbiye Kurulu Başkanlığı, uygulanmasından ise öğretmenler sorumludur.</a:t>
            </a:r>
          </a:p>
          <a:p>
            <a:pPr>
              <a:buNone/>
            </a:pPr>
            <a:r>
              <a:rPr lang="tr-TR" dirty="0" smtClean="0"/>
              <a:t>c)İl ya da ilçe Milli Eğitim Müdürlükleri eğitim programlarını hazırlar, öğretmenler programları uygular ve değerlendirir.</a:t>
            </a:r>
          </a:p>
          <a:p>
            <a:pPr>
              <a:buNone/>
            </a:pPr>
            <a:r>
              <a:rPr lang="tr-TR" dirty="0" smtClean="0"/>
              <a:t>d)Öğretmenler, okul müdürlerinin ve müfettişlerin yönlendirmesiyle eğitim programlarını uygulamaktan sorumludur.</a:t>
            </a:r>
          </a:p>
          <a:p>
            <a:pPr>
              <a:buNone/>
            </a:pPr>
            <a:r>
              <a:rPr lang="tr-TR" dirty="0" smtClean="0"/>
              <a:t>e)Öğretmenler ,eğitim programının uygulanmasında ve değerlendirilmesinde sorumluluk taşırlar.</a:t>
            </a:r>
            <a:endParaRPr lang="tr-TR" dirty="0"/>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785794"/>
            <a:ext cx="8229600" cy="5310206"/>
          </a:xfrm>
        </p:spPr>
        <p:txBody>
          <a:bodyPr>
            <a:normAutofit fontScale="92500" lnSpcReduction="20000"/>
          </a:bodyPr>
          <a:lstStyle/>
          <a:p>
            <a:pPr>
              <a:buNone/>
            </a:pPr>
            <a:r>
              <a:rPr lang="tr-TR" dirty="0" smtClean="0"/>
              <a:t>Program geliştirme sürecinde eğitim programı hazırlanır, uygulanır, değerlendirilir ve elde edilen geri bildirimler ışığında yeniden düzenlenir.</a:t>
            </a:r>
          </a:p>
          <a:p>
            <a:pPr>
              <a:buNone/>
            </a:pPr>
            <a:r>
              <a:rPr lang="tr-TR" b="1" dirty="0" smtClean="0"/>
              <a:t>Aşağıdakilerden hangisi program değerlendirme etkinliklerinin temel amaçları arasında yer almaz?</a:t>
            </a:r>
          </a:p>
          <a:p>
            <a:pPr>
              <a:buNone/>
            </a:pPr>
            <a:r>
              <a:rPr lang="tr-TR" dirty="0" smtClean="0"/>
              <a:t>a)Öğrencilerin hazır bulunuşluk düzeyi ve bireysel farklılıklarını keşfetme</a:t>
            </a:r>
          </a:p>
          <a:p>
            <a:pPr>
              <a:buNone/>
            </a:pPr>
            <a:r>
              <a:rPr lang="tr-TR" dirty="0" smtClean="0"/>
              <a:t>b)Eğitim programının uygulamadaki başarısını arttırmak için gerekli tedbirleri alma</a:t>
            </a:r>
          </a:p>
          <a:p>
            <a:pPr>
              <a:buNone/>
            </a:pPr>
            <a:r>
              <a:rPr lang="tr-TR" dirty="0" smtClean="0"/>
              <a:t>c)Öğrenme ve öğretme sürecinde yaşanan sorunların çözümü için bilgi toplama</a:t>
            </a:r>
          </a:p>
          <a:p>
            <a:pPr>
              <a:buNone/>
            </a:pPr>
            <a:r>
              <a:rPr lang="tr-TR" dirty="0" smtClean="0"/>
              <a:t>d)Öğretim sürecini geliştirmek ve etkinliğini arttırmak için ortam hazırlama </a:t>
            </a:r>
          </a:p>
          <a:p>
            <a:pPr>
              <a:buNone/>
            </a:pPr>
            <a:r>
              <a:rPr lang="tr-TR" dirty="0" smtClean="0"/>
              <a:t>e)Program geliştirme sürecine dayanak oluşturmak için veri sağlama</a:t>
            </a:r>
            <a:endParaRPr lang="tr-TR" dirty="0"/>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785794"/>
            <a:ext cx="8229600" cy="5310206"/>
          </a:xfrm>
        </p:spPr>
        <p:txBody>
          <a:bodyPr>
            <a:normAutofit lnSpcReduction="10000"/>
          </a:bodyPr>
          <a:lstStyle/>
          <a:p>
            <a:pPr>
              <a:buNone/>
            </a:pPr>
            <a:r>
              <a:rPr lang="tr-TR" dirty="0" smtClean="0"/>
              <a:t>Öğrenme ve öğretme sürecinde istendik davranışların yanı sıra istenmedik davranışlar da oluşabilir. Başarılı bir öğretim sürecinde istenmedik davranışların oluşmasını engelleyici olması ve önceden kazanılmış bu davranışları istendik hale getirmesi beklenir.</a:t>
            </a:r>
          </a:p>
          <a:p>
            <a:pPr>
              <a:buNone/>
            </a:pPr>
            <a:r>
              <a:rPr lang="tr-TR" b="1" dirty="0" smtClean="0"/>
              <a:t>Hem istendik hem de istenmedik davranışlara göre yapılan değerlendirme türü aşağıdakilerden hangisidir?</a:t>
            </a:r>
          </a:p>
          <a:p>
            <a:pPr>
              <a:buNone/>
            </a:pPr>
            <a:r>
              <a:rPr lang="tr-TR" dirty="0" smtClean="0"/>
              <a:t>a)Öğrenmeyi değerlendirme</a:t>
            </a:r>
          </a:p>
          <a:p>
            <a:pPr>
              <a:buNone/>
            </a:pPr>
            <a:r>
              <a:rPr lang="tr-TR" dirty="0" smtClean="0"/>
              <a:t>b)Çıktıları değerlendirme</a:t>
            </a:r>
          </a:p>
          <a:p>
            <a:pPr>
              <a:buNone/>
            </a:pPr>
            <a:r>
              <a:rPr lang="tr-TR" dirty="0" smtClean="0"/>
              <a:t>c)Girdileri değerlendirme</a:t>
            </a:r>
          </a:p>
          <a:p>
            <a:pPr>
              <a:buNone/>
            </a:pPr>
            <a:r>
              <a:rPr lang="tr-TR" dirty="0" smtClean="0"/>
              <a:t>d)</a:t>
            </a:r>
            <a:r>
              <a:rPr lang="tr-TR" dirty="0" err="1" smtClean="0"/>
              <a:t>Erişiyi</a:t>
            </a:r>
            <a:r>
              <a:rPr lang="tr-TR" dirty="0" smtClean="0"/>
              <a:t> değerlendirme</a:t>
            </a:r>
          </a:p>
          <a:p>
            <a:pPr>
              <a:buNone/>
            </a:pPr>
            <a:r>
              <a:rPr lang="tr-TR" dirty="0" smtClean="0"/>
              <a:t>e)Tasarıyı değerlendirme</a:t>
            </a:r>
            <a:endParaRPr lang="tr-TR" dirty="0"/>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42918"/>
            <a:ext cx="8229600" cy="5453082"/>
          </a:xfrm>
        </p:spPr>
        <p:txBody>
          <a:bodyPr>
            <a:normAutofit lnSpcReduction="10000"/>
          </a:bodyPr>
          <a:lstStyle/>
          <a:p>
            <a:pPr marL="571500" indent="-571500">
              <a:buNone/>
            </a:pPr>
            <a:r>
              <a:rPr lang="tr-TR" dirty="0" smtClean="0"/>
              <a:t>I.Programda yer alan öğrenci kazanımları</a:t>
            </a:r>
          </a:p>
          <a:p>
            <a:pPr marL="571500" indent="-571500">
              <a:buNone/>
            </a:pPr>
            <a:r>
              <a:rPr lang="tr-TR" dirty="0" smtClean="0"/>
              <a:t>II.Bölgenin </a:t>
            </a:r>
            <a:r>
              <a:rPr lang="tr-TR" dirty="0" err="1" smtClean="0"/>
              <a:t>sosyo</a:t>
            </a:r>
            <a:r>
              <a:rPr lang="tr-TR" dirty="0" smtClean="0"/>
              <a:t>-ekonomik düzeyi</a:t>
            </a:r>
          </a:p>
          <a:p>
            <a:pPr marL="571500" indent="-571500">
              <a:buNone/>
            </a:pPr>
            <a:r>
              <a:rPr lang="tr-TR" dirty="0" smtClean="0"/>
              <a:t>III.Öğrenme ve öğretme ilkeleri</a:t>
            </a:r>
          </a:p>
          <a:p>
            <a:pPr marL="571500" indent="-571500">
              <a:buNone/>
            </a:pPr>
            <a:r>
              <a:rPr lang="tr-TR" dirty="0" smtClean="0"/>
              <a:t>IV.Okul yönetiminin istek ve tutumu</a:t>
            </a:r>
          </a:p>
          <a:p>
            <a:pPr marL="571500" indent="-571500">
              <a:buNone/>
            </a:pPr>
            <a:r>
              <a:rPr lang="tr-TR" dirty="0" smtClean="0"/>
              <a:t>	</a:t>
            </a:r>
            <a:r>
              <a:rPr lang="tr-TR" b="1" dirty="0" smtClean="0"/>
              <a:t>Yukarıdakilerden hangileri öğretim etkinliğinin değerlendirilmesinde ölçüt olarak kullanılır?</a:t>
            </a:r>
          </a:p>
          <a:p>
            <a:pPr marL="571500" indent="-571500">
              <a:buNone/>
            </a:pPr>
            <a:r>
              <a:rPr lang="tr-TR" dirty="0" smtClean="0"/>
              <a:t>	a)I-II</a:t>
            </a:r>
          </a:p>
          <a:p>
            <a:pPr marL="571500" indent="-571500">
              <a:buNone/>
            </a:pPr>
            <a:r>
              <a:rPr lang="tr-TR" dirty="0" smtClean="0"/>
              <a:t>	b)I-III</a:t>
            </a:r>
          </a:p>
          <a:p>
            <a:pPr marL="571500" indent="-571500">
              <a:buNone/>
            </a:pPr>
            <a:r>
              <a:rPr lang="tr-TR" dirty="0" smtClean="0"/>
              <a:t>	c)II-III</a:t>
            </a:r>
          </a:p>
          <a:p>
            <a:pPr marL="571500" indent="-571500">
              <a:buNone/>
            </a:pPr>
            <a:r>
              <a:rPr lang="tr-TR" dirty="0" smtClean="0"/>
              <a:t>	d)II-IV</a:t>
            </a:r>
          </a:p>
          <a:p>
            <a:pPr marL="571500" indent="-571500">
              <a:buNone/>
            </a:pPr>
            <a:r>
              <a:rPr lang="tr-TR" dirty="0" smtClean="0"/>
              <a:t>	e)III-IV</a:t>
            </a:r>
            <a:endParaRPr lang="tr-TR" dirty="0"/>
          </a:p>
        </p:txBody>
      </p:sp>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857232"/>
            <a:ext cx="8229600" cy="5238768"/>
          </a:xfrm>
        </p:spPr>
        <p:txBody>
          <a:bodyPr>
            <a:normAutofit/>
          </a:bodyPr>
          <a:lstStyle/>
          <a:p>
            <a:pPr algn="ctr">
              <a:buNone/>
            </a:pPr>
            <a:endParaRPr lang="tr-TR" sz="3600" dirty="0" smtClean="0"/>
          </a:p>
          <a:p>
            <a:pPr algn="ctr">
              <a:buNone/>
            </a:pPr>
            <a:endParaRPr lang="tr-TR" sz="3600" dirty="0" smtClean="0"/>
          </a:p>
          <a:p>
            <a:pPr algn="ctr">
              <a:buNone/>
            </a:pPr>
            <a:endParaRPr lang="tr-TR" sz="3600" dirty="0" smtClean="0"/>
          </a:p>
          <a:p>
            <a:pPr algn="ctr">
              <a:buNone/>
            </a:pPr>
            <a:r>
              <a:rPr lang="tr-TR" sz="5400" dirty="0" smtClean="0">
                <a:latin typeface="Ravie" pitchFamily="82" charset="0"/>
              </a:rPr>
              <a:t>TESEKKÜRLER…</a:t>
            </a:r>
            <a:endParaRPr lang="tr-TR" sz="5400" dirty="0">
              <a:latin typeface="Ravie" pitchFamily="82"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lstStyle/>
          <a:p>
            <a:pPr>
              <a:buNone/>
            </a:pPr>
            <a:r>
              <a:rPr lang="tr-TR" dirty="0" smtClean="0"/>
              <a:t>	</a:t>
            </a:r>
          </a:p>
          <a:p>
            <a:pPr>
              <a:buNone/>
            </a:pPr>
            <a:r>
              <a:rPr lang="tr-TR" dirty="0"/>
              <a:t>	</a:t>
            </a:r>
            <a:endParaRPr lang="tr-TR" dirty="0" smtClean="0"/>
          </a:p>
          <a:p>
            <a:pPr>
              <a:buNone/>
            </a:pPr>
            <a:r>
              <a:rPr lang="tr-TR" dirty="0"/>
              <a:t>	</a:t>
            </a:r>
            <a:r>
              <a:rPr lang="tr-TR" sz="3600" dirty="0" smtClean="0"/>
              <a:t>Sınama </a:t>
            </a:r>
            <a:r>
              <a:rPr lang="tr-TR" sz="3600" dirty="0"/>
              <a:t>durumları düzenlenmediği takdirde oluşturulan programın bütünü ve program içerisinde yer alan öğrenme etkinliklerinin uygunluğu ve yeterliliği hakkında herhangi bir dönüt alınamayacaktır.</a:t>
            </a: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929354"/>
          </a:xfrm>
        </p:spPr>
        <p:txBody>
          <a:bodyPr>
            <a:normAutofit/>
          </a:bodyPr>
          <a:lstStyle/>
          <a:p>
            <a:pPr>
              <a:buNone/>
            </a:pPr>
            <a:r>
              <a:rPr lang="tr-TR" sz="3200" b="1" u="sng" dirty="0" smtClean="0"/>
              <a:t>Sınama </a:t>
            </a:r>
            <a:r>
              <a:rPr lang="tr-TR" sz="3200" b="1" u="sng" dirty="0"/>
              <a:t>durumlarını düzenlerken şu hususlara dikkat edilmelidir:</a:t>
            </a:r>
            <a:endParaRPr lang="tr-TR" sz="3200" dirty="0"/>
          </a:p>
          <a:p>
            <a:pPr>
              <a:buNone/>
            </a:pPr>
            <a:r>
              <a:rPr lang="tr-TR" sz="3200" dirty="0"/>
              <a:t> ▪ Belirtke tablosu düzenlenmelidir.</a:t>
            </a:r>
          </a:p>
          <a:p>
            <a:pPr>
              <a:buNone/>
            </a:pPr>
            <a:r>
              <a:rPr lang="tr-TR" sz="3200" dirty="0"/>
              <a:t>▪ Sınama durumunun amacı belirlenmelidir.</a:t>
            </a:r>
          </a:p>
          <a:p>
            <a:pPr>
              <a:buNone/>
            </a:pPr>
            <a:r>
              <a:rPr lang="tr-TR" sz="3200" dirty="0"/>
              <a:t>▪ Sınama durumu davranış alanlarının niteliklerine ve davranışın düzeyine göre belirlenmelidir</a:t>
            </a:r>
            <a:r>
              <a:rPr lang="tr-TR" sz="3200" dirty="0" smtClean="0"/>
              <a:t>.</a:t>
            </a:r>
          </a:p>
          <a:p>
            <a:pPr>
              <a:buNone/>
            </a:pPr>
            <a:r>
              <a:rPr lang="tr-TR" sz="3200" dirty="0" smtClean="0"/>
              <a:t>▪ Sınama durumları hedef davranışların yoklanmasında işe koşulacak uygun soru tiplerine göre hazırlanmalıdır.</a:t>
            </a:r>
          </a:p>
          <a:p>
            <a:pPr>
              <a:buNone/>
            </a:pPr>
            <a:endParaRPr lang="tr-TR" dirty="0"/>
          </a:p>
          <a:p>
            <a:pPr>
              <a:buNone/>
            </a:pPr>
            <a:endParaRPr lang="tr-TR"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lstStyle/>
          <a:p>
            <a:pPr>
              <a:buNone/>
            </a:pPr>
            <a:endParaRPr lang="tr-TR" dirty="0" smtClean="0"/>
          </a:p>
          <a:p>
            <a:pPr>
              <a:buNone/>
            </a:pPr>
            <a:r>
              <a:rPr lang="tr-TR" sz="2800" dirty="0" smtClean="0"/>
              <a:t>▪ Sınama durumu yoklanacak davranışla ilgili olmalıdır.</a:t>
            </a:r>
          </a:p>
          <a:p>
            <a:pPr>
              <a:buNone/>
            </a:pPr>
            <a:r>
              <a:rPr lang="tr-TR" sz="2800" dirty="0" smtClean="0"/>
              <a:t>▪ Sınama durumu açık ve anlaşılır olmalıdır.</a:t>
            </a:r>
          </a:p>
          <a:p>
            <a:pPr>
              <a:buNone/>
            </a:pPr>
            <a:r>
              <a:rPr lang="tr-TR" sz="2800" dirty="0" smtClean="0"/>
              <a:t>▪ Soru olumsuz ifade ile bitiyorsa bunun altı çizilmeli ya da farklı yazılmalıdır.</a:t>
            </a:r>
          </a:p>
          <a:p>
            <a:pPr>
              <a:buNone/>
            </a:pPr>
            <a:r>
              <a:rPr lang="tr-TR" sz="2800" dirty="0" smtClean="0"/>
              <a:t>▪ Soru çoktan seçmeli ise kuralına uygun olarak yazılmalıdır.</a:t>
            </a:r>
          </a:p>
          <a:p>
            <a:pPr>
              <a:buNone/>
            </a:pPr>
            <a:r>
              <a:rPr lang="tr-TR" sz="2800" dirty="0" smtClean="0"/>
              <a:t>▪ Sınama durumu bilenle bilmeyeni ayırmalıdır.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857916"/>
          </a:xfrm>
        </p:spPr>
        <p:txBody>
          <a:bodyPr>
            <a:normAutofit/>
          </a:bodyPr>
          <a:lstStyle/>
          <a:p>
            <a:pPr>
              <a:buNone/>
            </a:pPr>
            <a:endParaRPr lang="tr-TR" dirty="0" smtClean="0"/>
          </a:p>
          <a:p>
            <a:pPr>
              <a:buNone/>
            </a:pPr>
            <a:endParaRPr lang="tr-TR" sz="2800" dirty="0" smtClean="0"/>
          </a:p>
          <a:p>
            <a:pPr>
              <a:buNone/>
            </a:pPr>
            <a:r>
              <a:rPr lang="tr-TR" sz="2800" dirty="0" smtClean="0"/>
              <a:t>▪ </a:t>
            </a:r>
            <a:r>
              <a:rPr lang="tr-TR" sz="2800" dirty="0"/>
              <a:t>Bilgiler tam ve doğru olarak verilmeli, bilimsel ve mantıksal hata yapılmamalıdır.</a:t>
            </a:r>
          </a:p>
          <a:p>
            <a:pPr>
              <a:buNone/>
            </a:pPr>
            <a:r>
              <a:rPr lang="tr-TR" sz="2800" dirty="0" smtClean="0"/>
              <a:t>▪ </a:t>
            </a:r>
            <a:r>
              <a:rPr lang="tr-TR" sz="2800" dirty="0"/>
              <a:t>Her soru bağımsız olmalı, bir soru diğerinin ipucu olmamalıdır.</a:t>
            </a:r>
          </a:p>
          <a:p>
            <a:pPr>
              <a:buNone/>
            </a:pPr>
            <a:r>
              <a:rPr lang="tr-TR" sz="2800" dirty="0"/>
              <a:t>▪ Soru sayısı, soruların güçlüğü ve yeterlilik düzeyine göre yeterli zaman tanınmalıdır.</a:t>
            </a:r>
          </a:p>
          <a:p>
            <a:pPr>
              <a:buNone/>
            </a:pPr>
            <a:r>
              <a:rPr lang="tr-TR" sz="2800" dirty="0"/>
              <a:t>▪ Sınama durumunda dönüt, düzeltme ve ipucu kullanılmamalıdır</a:t>
            </a:r>
            <a:r>
              <a:rPr lang="tr-TR" sz="2800" dirty="0" smtClean="0"/>
              <a:t>.</a:t>
            </a:r>
            <a:endParaRPr lang="tr-TR" sz="2800" dirty="0"/>
          </a:p>
          <a:p>
            <a:pPr>
              <a:buNone/>
            </a:pPr>
            <a:endParaRPr lang="tr-TR" dirty="0"/>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5929354"/>
          </a:xfrm>
        </p:spPr>
        <p:txBody>
          <a:bodyPr>
            <a:normAutofit/>
          </a:bodyPr>
          <a:lstStyle/>
          <a:p>
            <a:pPr>
              <a:buNone/>
            </a:pPr>
            <a:endParaRPr lang="tr-TR" sz="2800" dirty="0" smtClean="0"/>
          </a:p>
          <a:p>
            <a:pPr>
              <a:buNone/>
            </a:pPr>
            <a:r>
              <a:rPr lang="tr-TR" sz="2800" dirty="0" smtClean="0"/>
              <a:t>▪ Kolay sorular başa, ortaya ve sona dağıtılmalıdır.</a:t>
            </a:r>
          </a:p>
          <a:p>
            <a:pPr>
              <a:buNone/>
            </a:pPr>
            <a:r>
              <a:rPr lang="tr-TR" sz="2800" dirty="0" smtClean="0"/>
              <a:t>▪ Benzer </a:t>
            </a:r>
            <a:r>
              <a:rPr lang="tr-TR" sz="2800" dirty="0"/>
              <a:t>nitelikteki sorular gruplandırılmalıdır.</a:t>
            </a:r>
          </a:p>
          <a:p>
            <a:pPr>
              <a:buNone/>
            </a:pPr>
            <a:r>
              <a:rPr lang="tr-TR" sz="2800" dirty="0"/>
              <a:t>▪ Sınav ortamı davranışın gerektirdiği şartlara göre düzenlenmelidir.</a:t>
            </a:r>
          </a:p>
          <a:p>
            <a:pPr>
              <a:buNone/>
            </a:pPr>
            <a:r>
              <a:rPr lang="tr-TR" sz="2800" dirty="0"/>
              <a:t>▪ Davranışın niteliği gerektirmiyorsa, sınav ortamında, öğrencinin motivasyonunu bozucu istenmedik durumlardan kaçınılmalıdır.</a:t>
            </a:r>
          </a:p>
          <a:p>
            <a:pPr>
              <a:buNone/>
            </a:pPr>
            <a:r>
              <a:rPr lang="tr-TR" sz="2800" dirty="0"/>
              <a:t>▪ Kopya çekmeye fırsat verilmemelidir.</a:t>
            </a:r>
          </a:p>
          <a:p>
            <a:pPr>
              <a:buNone/>
            </a:pPr>
            <a:r>
              <a:rPr lang="tr-TR" sz="2800" dirty="0"/>
              <a:t>▪ Gerekli araç – gereç, öğrencinin kolayca alıp kullanacağı bir yerde olmalıdır.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5929354"/>
          </a:xfrm>
        </p:spPr>
        <p:txBody>
          <a:bodyPr/>
          <a:lstStyle/>
          <a:p>
            <a:pPr>
              <a:buNone/>
            </a:pPr>
            <a:r>
              <a:rPr lang="tr-TR" b="1" dirty="0" smtClean="0"/>
              <a:t>	</a:t>
            </a:r>
          </a:p>
          <a:p>
            <a:pPr>
              <a:buNone/>
            </a:pPr>
            <a:r>
              <a:rPr lang="tr-TR" b="1" dirty="0" smtClean="0"/>
              <a:t>	</a:t>
            </a:r>
          </a:p>
          <a:p>
            <a:pPr>
              <a:buNone/>
            </a:pPr>
            <a:r>
              <a:rPr lang="tr-TR" sz="3200" b="1" dirty="0" smtClean="0"/>
              <a:t>	Program </a:t>
            </a:r>
            <a:r>
              <a:rPr lang="tr-TR" sz="3200" b="1" dirty="0"/>
              <a:t>Değerlendirme</a:t>
            </a:r>
            <a:endParaRPr lang="tr-TR" sz="3200" dirty="0"/>
          </a:p>
          <a:p>
            <a:pPr>
              <a:buNone/>
            </a:pPr>
            <a:r>
              <a:rPr lang="tr-TR" sz="3200" dirty="0" smtClean="0"/>
              <a:t>		Değerlendirme </a:t>
            </a:r>
            <a:r>
              <a:rPr lang="tr-TR" sz="3200" dirty="0"/>
              <a:t>sonucunda elde edilen dönütlerden program geliştirme çalışmalarında yararlanılır ve böylelikle program geliştirme çalışmalarında süreklilik kazandırır. Eğitim programının bütün unsurları değerlendirmeye dahil </a:t>
            </a:r>
            <a:r>
              <a:rPr lang="tr-TR" sz="3200" dirty="0" smtClean="0"/>
              <a:t>edilmelidir.</a:t>
            </a:r>
            <a:endParaRPr lang="tr-TR" sz="3200"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072098"/>
          </a:xfrm>
        </p:spPr>
        <p:txBody>
          <a:bodyPr/>
          <a:lstStyle/>
          <a:p>
            <a:pPr>
              <a:buNone/>
            </a:pPr>
            <a:r>
              <a:rPr lang="tr-TR" dirty="0" smtClean="0"/>
              <a:t>	</a:t>
            </a:r>
          </a:p>
          <a:p>
            <a:pPr>
              <a:buNone/>
            </a:pPr>
            <a:r>
              <a:rPr lang="tr-TR" dirty="0"/>
              <a:t>	</a:t>
            </a:r>
            <a:r>
              <a:rPr lang="tr-TR" sz="2800" dirty="0" smtClean="0"/>
              <a:t>Üç </a:t>
            </a:r>
            <a:r>
              <a:rPr lang="tr-TR" sz="2800" dirty="0"/>
              <a:t>çeşit program değerlendirme yaklaşımı vardır. Bunlar:</a:t>
            </a:r>
          </a:p>
          <a:p>
            <a:pPr>
              <a:buNone/>
            </a:pPr>
            <a:r>
              <a:rPr lang="tr-TR" sz="2800" dirty="0" smtClean="0"/>
              <a:t>	Programın </a:t>
            </a:r>
            <a:r>
              <a:rPr lang="tr-TR" sz="2800" dirty="0"/>
              <a:t>hazırlanması aşamasında yapılan yansıtıcı, programın uygulanması aşamasında yapılan biçimlendirici, uygulama sonunda yapılan toplam/düzey veya durum belirlemeye dönük </a:t>
            </a:r>
            <a:r>
              <a:rPr lang="tr-TR" sz="2800" dirty="0" smtClean="0"/>
              <a:t>değerlendirmedir.</a:t>
            </a:r>
            <a:endParaRPr lang="tr-TR" sz="2800" dirty="0"/>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TotalTime>
  <Words>533</Words>
  <Application>Microsoft Office PowerPoint</Application>
  <PresentationFormat>Ekran Gösterisi (4:3)</PresentationFormat>
  <Paragraphs>134</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Constantia</vt:lpstr>
      <vt:lpstr>Ravie</vt:lpstr>
      <vt:lpstr>Wingdings 2</vt:lpstr>
      <vt:lpstr>Kağıt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fatoş</dc:creator>
  <cp:lastModifiedBy>ronaldinho424</cp:lastModifiedBy>
  <cp:revision>13</cp:revision>
  <dcterms:created xsi:type="dcterms:W3CDTF">2011-04-17T15:19:16Z</dcterms:created>
  <dcterms:modified xsi:type="dcterms:W3CDTF">2018-02-14T09:07:35Z</dcterms:modified>
</cp:coreProperties>
</file>