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70CDA-DC2D-4508-B7CC-D4CA04D34D2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ECA12-F381-4C27-A037-E1C8B69B5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187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Insemination</a:t>
            </a:r>
            <a:r>
              <a:rPr lang="tr-TR" dirty="0" smtClean="0"/>
              <a:t> 24 h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after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sponge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removal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E543-8D74-49BA-99A0-A5D3B592968F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0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92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62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70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80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97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76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12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64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94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08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99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81268-BF38-4FFD-B1C0-043CC7B5B5B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6CD35-3B13-4AB6-8F0F-603BBCA18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72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Embriyo Transferi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Üstün verimli dişilerden bir seferde çok sayıda yavru elde etmenin bir yoludur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Seleksiyon ve sürü iyileştirmesini hızlandırır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Jenerasyon aralığını kısaltır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597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smtClean="0"/>
              <a:t>Embriyo Transferi</a:t>
            </a:r>
            <a:endParaRPr lang="tr-TR" dirty="0"/>
          </a:p>
        </p:txBody>
      </p:sp>
      <p:sp>
        <p:nvSpPr>
          <p:cNvPr id="6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Donör</a:t>
            </a:r>
            <a:r>
              <a:rPr lang="tr-TR" dirty="0" smtClean="0"/>
              <a:t> ve taşıyıcıların seçimi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Donörün</a:t>
            </a:r>
            <a:r>
              <a:rPr lang="tr-TR" dirty="0" smtClean="0"/>
              <a:t> </a:t>
            </a:r>
            <a:r>
              <a:rPr lang="tr-TR" dirty="0" err="1" smtClean="0"/>
              <a:t>superovulasyonu</a:t>
            </a:r>
            <a:r>
              <a:rPr lang="tr-TR" dirty="0" smtClean="0"/>
              <a:t>, taşıyıcının </a:t>
            </a:r>
            <a:r>
              <a:rPr lang="tr-TR" dirty="0" err="1" smtClean="0"/>
              <a:t>senronizasyonu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Donörün</a:t>
            </a:r>
            <a:r>
              <a:rPr lang="tr-TR" dirty="0" smtClean="0"/>
              <a:t> tohumlanması</a:t>
            </a:r>
          </a:p>
          <a:p>
            <a:pPr>
              <a:buNone/>
            </a:pPr>
            <a:r>
              <a:rPr lang="tr-TR" dirty="0" smtClean="0"/>
              <a:t>	Embriyoların </a:t>
            </a:r>
            <a:r>
              <a:rPr lang="tr-TR" dirty="0" err="1" smtClean="0"/>
              <a:t>topalnması</a:t>
            </a:r>
            <a:r>
              <a:rPr lang="tr-TR" dirty="0" smtClean="0"/>
              <a:t> ve değerlendirilmesi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Embriyo transferi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165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Düz Bağlayıcı"/>
          <p:cNvCxnSpPr/>
          <p:nvPr/>
        </p:nvCxnSpPr>
        <p:spPr>
          <a:xfrm>
            <a:off x="2238348" y="2492690"/>
            <a:ext cx="750099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Düz Bağlayıcı"/>
          <p:cNvCxnSpPr/>
          <p:nvPr/>
        </p:nvCxnSpPr>
        <p:spPr>
          <a:xfrm rot="5400000">
            <a:off x="2024034" y="249269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rot="5400000">
            <a:off x="6582097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rot="16200000" flipV="1">
            <a:off x="9382942" y="2420458"/>
            <a:ext cx="71438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 rot="5400000">
            <a:off x="8990033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Ok Bağlayıcısı"/>
          <p:cNvCxnSpPr/>
          <p:nvPr/>
        </p:nvCxnSpPr>
        <p:spPr>
          <a:xfrm rot="5400000" flipH="1" flipV="1">
            <a:off x="8576488" y="2369656"/>
            <a:ext cx="642942" cy="3175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 rot="5400000">
            <a:off x="8204215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rot="5400000" flipH="1" flipV="1">
            <a:off x="7781146" y="2379180"/>
            <a:ext cx="642942" cy="127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rot="5400000">
            <a:off x="7418397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 rot="16200000" flipV="1">
            <a:off x="7015487" y="2384739"/>
            <a:ext cx="647696" cy="634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Metin kutusu"/>
          <p:cNvSpPr txBox="1"/>
          <p:nvPr/>
        </p:nvSpPr>
        <p:spPr>
          <a:xfrm>
            <a:off x="6617022" y="292131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mg</a:t>
            </a:r>
          </a:p>
        </p:txBody>
      </p:sp>
      <p:sp>
        <p:nvSpPr>
          <p:cNvPr id="29" name="28 Metin kutusu"/>
          <p:cNvSpPr txBox="1"/>
          <p:nvPr/>
        </p:nvSpPr>
        <p:spPr>
          <a:xfrm>
            <a:off x="6978974" y="170687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mg</a:t>
            </a:r>
          </a:p>
        </p:txBody>
      </p:sp>
      <p:sp>
        <p:nvSpPr>
          <p:cNvPr id="30" name="29 Metin kutusu"/>
          <p:cNvSpPr txBox="1"/>
          <p:nvPr/>
        </p:nvSpPr>
        <p:spPr>
          <a:xfrm>
            <a:off x="7407603" y="2921318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1,5 mg</a:t>
            </a:r>
          </a:p>
        </p:txBody>
      </p:sp>
      <p:sp>
        <p:nvSpPr>
          <p:cNvPr id="31" name="30 Metin kutusu"/>
          <p:cNvSpPr txBox="1"/>
          <p:nvPr/>
        </p:nvSpPr>
        <p:spPr>
          <a:xfrm>
            <a:off x="7739075" y="170687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1,5 mg</a:t>
            </a:r>
          </a:p>
        </p:txBody>
      </p:sp>
      <p:sp>
        <p:nvSpPr>
          <p:cNvPr id="32" name="31 Metin kutusu"/>
          <p:cNvSpPr txBox="1"/>
          <p:nvPr/>
        </p:nvSpPr>
        <p:spPr>
          <a:xfrm>
            <a:off x="8228662" y="292131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 mg</a:t>
            </a:r>
          </a:p>
        </p:txBody>
      </p:sp>
      <p:sp>
        <p:nvSpPr>
          <p:cNvPr id="33" name="32 Metin kutusu"/>
          <p:cNvSpPr txBox="1"/>
          <p:nvPr/>
        </p:nvSpPr>
        <p:spPr>
          <a:xfrm>
            <a:off x="8596330" y="170687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 mg</a:t>
            </a:r>
          </a:p>
        </p:txBody>
      </p:sp>
      <p:sp>
        <p:nvSpPr>
          <p:cNvPr id="34" name="33 Metin kutusu"/>
          <p:cNvSpPr txBox="1"/>
          <p:nvPr/>
        </p:nvSpPr>
        <p:spPr>
          <a:xfrm>
            <a:off x="9024959" y="2921318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0,5 mg</a:t>
            </a:r>
          </a:p>
        </p:txBody>
      </p:sp>
      <p:sp>
        <p:nvSpPr>
          <p:cNvPr id="35" name="34 Metin kutusu"/>
          <p:cNvSpPr txBox="1"/>
          <p:nvPr/>
        </p:nvSpPr>
        <p:spPr>
          <a:xfrm>
            <a:off x="9382149" y="170687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0,5 mg</a:t>
            </a:r>
          </a:p>
        </p:txBody>
      </p:sp>
      <p:sp>
        <p:nvSpPr>
          <p:cNvPr id="36" name="35 Metin kutusu"/>
          <p:cNvSpPr txBox="1"/>
          <p:nvPr/>
        </p:nvSpPr>
        <p:spPr>
          <a:xfrm>
            <a:off x="1524000" y="1635435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Progesteron</a:t>
            </a:r>
            <a:endParaRPr lang="tr-TR" dirty="0"/>
          </a:p>
          <a:p>
            <a:pPr algn="ctr"/>
            <a:r>
              <a:rPr lang="tr-TR" dirty="0" smtClean="0"/>
              <a:t>sünger</a:t>
            </a:r>
            <a:endParaRPr lang="tr-TR" dirty="0"/>
          </a:p>
        </p:txBody>
      </p:sp>
      <p:sp>
        <p:nvSpPr>
          <p:cNvPr id="37" name="36 Metin kutusu"/>
          <p:cNvSpPr txBox="1"/>
          <p:nvPr/>
        </p:nvSpPr>
        <p:spPr>
          <a:xfrm>
            <a:off x="7739075" y="1206806"/>
            <a:ext cx="1709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FSH </a:t>
            </a:r>
            <a:r>
              <a:rPr lang="tr-TR" dirty="0" smtClean="0"/>
              <a:t>enjeksiyonu</a:t>
            </a:r>
            <a:endParaRPr lang="tr-TR" dirty="0"/>
          </a:p>
        </p:txBody>
      </p:sp>
      <p:cxnSp>
        <p:nvCxnSpPr>
          <p:cNvPr id="39" name="38 Düz Bağlayıcı"/>
          <p:cNvCxnSpPr/>
          <p:nvPr/>
        </p:nvCxnSpPr>
        <p:spPr>
          <a:xfrm>
            <a:off x="2238348" y="4875862"/>
            <a:ext cx="750099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Düz Bağlayıcı"/>
          <p:cNvCxnSpPr/>
          <p:nvPr/>
        </p:nvCxnSpPr>
        <p:spPr>
          <a:xfrm rot="5400000">
            <a:off x="2024034" y="4875862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Düz Ok Bağlayıcısı"/>
          <p:cNvCxnSpPr/>
          <p:nvPr/>
        </p:nvCxnSpPr>
        <p:spPr>
          <a:xfrm rot="5400000">
            <a:off x="6704017" y="4982225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Metin kutusu"/>
          <p:cNvSpPr txBox="1"/>
          <p:nvPr/>
        </p:nvSpPr>
        <p:spPr>
          <a:xfrm>
            <a:off x="1524000" y="4018607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Progesteron</a:t>
            </a:r>
            <a:endParaRPr lang="tr-TR" dirty="0"/>
          </a:p>
          <a:p>
            <a:pPr algn="ctr"/>
            <a:r>
              <a:rPr lang="tr-TR" dirty="0" smtClean="0"/>
              <a:t>sünger</a:t>
            </a:r>
            <a:endParaRPr lang="tr-TR" dirty="0"/>
          </a:p>
        </p:txBody>
      </p:sp>
      <p:sp>
        <p:nvSpPr>
          <p:cNvPr id="58" name="57 Metin kutusu"/>
          <p:cNvSpPr txBox="1"/>
          <p:nvPr/>
        </p:nvSpPr>
        <p:spPr>
          <a:xfrm>
            <a:off x="6167439" y="4232920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PMSG </a:t>
            </a:r>
            <a:r>
              <a:rPr lang="tr-TR" dirty="0" smtClean="0"/>
              <a:t>enjeksiyonu</a:t>
            </a:r>
            <a:endParaRPr lang="tr-TR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6596067" y="530449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500 IU</a:t>
            </a:r>
          </a:p>
        </p:txBody>
      </p:sp>
      <p:cxnSp>
        <p:nvCxnSpPr>
          <p:cNvPr id="60" name="59 Düz Bağlayıcı"/>
          <p:cNvCxnSpPr/>
          <p:nvPr/>
        </p:nvCxnSpPr>
        <p:spPr>
          <a:xfrm rot="5400000">
            <a:off x="9525818" y="487506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Metin kutusu"/>
          <p:cNvSpPr txBox="1"/>
          <p:nvPr/>
        </p:nvSpPr>
        <p:spPr>
          <a:xfrm>
            <a:off x="8737210" y="4232920"/>
            <a:ext cx="2002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smtClean="0"/>
              <a:t>Süngerin </a:t>
            </a:r>
            <a:r>
              <a:rPr lang="tr-TR" dirty="0" err="1" smtClean="0"/>
              <a:t>çıarılması</a:t>
            </a:r>
            <a:endParaRPr lang="tr-TR" dirty="0"/>
          </a:p>
        </p:txBody>
      </p:sp>
      <p:sp>
        <p:nvSpPr>
          <p:cNvPr id="63" name="62 Metin kutusu"/>
          <p:cNvSpPr txBox="1"/>
          <p:nvPr/>
        </p:nvSpPr>
        <p:spPr>
          <a:xfrm>
            <a:off x="4024299" y="285729"/>
            <a:ext cx="39443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 err="1" smtClean="0"/>
              <a:t>Superovulasyon</a:t>
            </a:r>
            <a:endParaRPr lang="tr-TR" sz="4400" dirty="0"/>
          </a:p>
        </p:txBody>
      </p:sp>
      <p:sp>
        <p:nvSpPr>
          <p:cNvPr id="42" name="41 Metin kutusu"/>
          <p:cNvSpPr txBox="1"/>
          <p:nvPr/>
        </p:nvSpPr>
        <p:spPr>
          <a:xfrm>
            <a:off x="7953389" y="5013014"/>
            <a:ext cx="857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</a:t>
            </a:r>
            <a:r>
              <a:rPr lang="tr-TR" dirty="0" smtClean="0"/>
              <a:t>saat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660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Embriyo </a:t>
            </a:r>
            <a:r>
              <a:rPr lang="tr-TR" dirty="0" err="1" smtClean="0"/>
              <a:t>Eldesi</a:t>
            </a:r>
            <a:endParaRPr lang="tr-TR" dirty="0"/>
          </a:p>
        </p:txBody>
      </p:sp>
      <p:pic>
        <p:nvPicPr>
          <p:cNvPr id="1026" name="Picture 2" descr="Sheep Embryo Transfer - YouTub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20" y="1285861"/>
            <a:ext cx="3238522" cy="2428892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1624670" y="3714753"/>
            <a:ext cx="4192045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dirty="0" smtClean="0"/>
              <a:t>Cerrahi</a:t>
            </a:r>
            <a:endParaRPr lang="tr-TR" sz="3200" dirty="0"/>
          </a:p>
          <a:p>
            <a:pPr algn="ctr"/>
            <a:r>
              <a:rPr lang="tr-TR" sz="3200" dirty="0"/>
              <a:t>(</a:t>
            </a:r>
            <a:r>
              <a:rPr lang="tr-TR" sz="3200" dirty="0" err="1"/>
              <a:t>Laparotomy</a:t>
            </a:r>
            <a:r>
              <a:rPr lang="tr-TR" sz="3200" dirty="0"/>
              <a:t>)</a:t>
            </a:r>
          </a:p>
          <a:p>
            <a:pPr algn="ctr"/>
            <a:endParaRPr lang="tr-TR" sz="3200" dirty="0"/>
          </a:p>
          <a:p>
            <a:pPr algn="just"/>
            <a:r>
              <a:rPr lang="tr-TR" sz="2800" dirty="0" smtClean="0"/>
              <a:t>Uzun hazırlık gerektirir</a:t>
            </a:r>
            <a:endParaRPr lang="tr-TR" sz="2800" dirty="0"/>
          </a:p>
          <a:p>
            <a:pPr algn="just"/>
            <a:r>
              <a:rPr lang="tr-TR" sz="2800" dirty="0" smtClean="0"/>
              <a:t>Operasyon yarası, adezyon</a:t>
            </a:r>
            <a:endParaRPr lang="tr-TR" sz="2800" dirty="0"/>
          </a:p>
          <a:p>
            <a:pPr algn="just"/>
            <a:r>
              <a:rPr lang="tr-TR" sz="2800" dirty="0" smtClean="0"/>
              <a:t>Tekrar edilebilirliği sınırlı</a:t>
            </a:r>
            <a:endParaRPr lang="tr-TR" sz="2800" dirty="0"/>
          </a:p>
          <a:p>
            <a:pPr algn="just"/>
            <a:endParaRPr lang="tr-TR" sz="2800" dirty="0"/>
          </a:p>
        </p:txBody>
      </p:sp>
      <p:pic>
        <p:nvPicPr>
          <p:cNvPr id="1028" name="Picture 4" descr="Laparoscopic Artificial Insemination (LAP AI) - TORCH FARM AND EQUINE VE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5" y="1285860"/>
            <a:ext cx="3643337" cy="2428892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5554582" y="3643315"/>
            <a:ext cx="5120697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dirty="0" smtClean="0"/>
              <a:t>Cerrahi olmayan</a:t>
            </a:r>
            <a:endParaRPr lang="tr-TR" sz="3200" dirty="0"/>
          </a:p>
          <a:p>
            <a:pPr algn="just"/>
            <a:r>
              <a:rPr lang="tr-TR" sz="2400" dirty="0"/>
              <a:t>(</a:t>
            </a:r>
            <a:r>
              <a:rPr lang="tr-TR" sz="2400" dirty="0" err="1"/>
              <a:t>Laparoscopy</a:t>
            </a:r>
            <a:r>
              <a:rPr lang="tr-TR" sz="2400" dirty="0"/>
              <a:t> </a:t>
            </a:r>
            <a:r>
              <a:rPr lang="tr-TR" sz="2400" dirty="0" smtClean="0"/>
              <a:t>ya da </a:t>
            </a:r>
            <a:r>
              <a:rPr lang="tr-TR" sz="2400" dirty="0"/>
              <a:t>Trans-</a:t>
            </a:r>
            <a:r>
              <a:rPr lang="tr-TR" sz="2400" dirty="0" err="1"/>
              <a:t>cervical</a:t>
            </a:r>
            <a:r>
              <a:rPr lang="tr-TR" sz="2400" dirty="0"/>
              <a:t> </a:t>
            </a:r>
            <a:r>
              <a:rPr lang="tr-TR" sz="2400" dirty="0" smtClean="0"/>
              <a:t>geçiş)</a:t>
            </a:r>
            <a:endParaRPr lang="tr-TR" sz="2400" dirty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smtClean="0"/>
              <a:t>Kısa hazırlık gerektirir</a:t>
            </a:r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err="1" smtClean="0"/>
              <a:t>Donörün</a:t>
            </a:r>
            <a:r>
              <a:rPr lang="tr-TR" sz="2400" dirty="0" smtClean="0"/>
              <a:t> iyileşme hızı</a:t>
            </a:r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smtClean="0"/>
              <a:t>Stres ve ilaç kullanımı azdır</a:t>
            </a:r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smtClean="0"/>
              <a:t>Tekrar edilebilirlik</a:t>
            </a:r>
            <a:endParaRPr lang="tr-TR" sz="2400" dirty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1275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Transfer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	Transfer suni tohumlama sonrası 4-6. günlerde yapılabilir.</a:t>
            </a:r>
          </a:p>
          <a:p>
            <a:pPr>
              <a:buNone/>
            </a:pPr>
            <a:r>
              <a:rPr lang="tr-TR" dirty="0" smtClean="0"/>
              <a:t>	Transfer edilebilir embriyo morula ya da </a:t>
            </a:r>
            <a:r>
              <a:rPr lang="tr-TR" dirty="0" err="1" smtClean="0"/>
              <a:t>blastosist</a:t>
            </a:r>
            <a:r>
              <a:rPr lang="tr-TR" dirty="0" smtClean="0"/>
              <a:t> aşamasında olmalıdır.</a:t>
            </a:r>
            <a:endParaRPr lang="tr-TR" dirty="0"/>
          </a:p>
        </p:txBody>
      </p:sp>
      <p:pic>
        <p:nvPicPr>
          <p:cNvPr id="35842" name="Picture 2" descr="Embryo Development | BioNinja"/>
          <p:cNvPicPr>
            <a:picLocks noChangeAspect="1" noChangeArrowheads="1"/>
          </p:cNvPicPr>
          <p:nvPr/>
        </p:nvPicPr>
        <p:blipFill>
          <a:blip r:embed="rId2"/>
          <a:srcRect l="37597" t="3049" r="38303" b="17682"/>
          <a:stretch>
            <a:fillRect/>
          </a:stretch>
        </p:blipFill>
        <p:spPr bwMode="auto">
          <a:xfrm>
            <a:off x="2095472" y="3357562"/>
            <a:ext cx="3071834" cy="3194707"/>
          </a:xfrm>
          <a:prstGeom prst="rect">
            <a:avLst/>
          </a:prstGeom>
          <a:noFill/>
        </p:spPr>
      </p:pic>
      <p:pic>
        <p:nvPicPr>
          <p:cNvPr id="35844" name="Picture 4" descr="Embryo Development | BioNinja"/>
          <p:cNvPicPr>
            <a:picLocks noChangeAspect="1" noChangeArrowheads="1"/>
          </p:cNvPicPr>
          <p:nvPr/>
        </p:nvPicPr>
        <p:blipFill>
          <a:blip r:embed="rId2"/>
          <a:srcRect l="73265" t="6098" r="1670" b="17682"/>
          <a:stretch>
            <a:fillRect/>
          </a:stretch>
        </p:blipFill>
        <p:spPr bwMode="auto">
          <a:xfrm>
            <a:off x="6667504" y="3429000"/>
            <a:ext cx="3286148" cy="31597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955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edilmesi gerekenler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PMSG, </a:t>
            </a:r>
            <a:r>
              <a:rPr lang="tr-TR" dirty="0" err="1" smtClean="0"/>
              <a:t>FSH’ya</a:t>
            </a:r>
            <a:r>
              <a:rPr lang="tr-TR" dirty="0" smtClean="0"/>
              <a:t> göre daha az sayıda embriyo oluşmasına neden olabilir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Mümkün olduğu müddetçe cerrahi olmayan embriyo toplama işlemleri tercih edilmelidir.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443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Geniş ekran</PresentationFormat>
  <Paragraphs>54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Embriyo Transferi</vt:lpstr>
      <vt:lpstr>Embriyo Transferi</vt:lpstr>
      <vt:lpstr>PowerPoint Sunusu</vt:lpstr>
      <vt:lpstr>Embriyo Eldesi</vt:lpstr>
      <vt:lpstr>Transfer</vt:lpstr>
      <vt:lpstr>Dikkat edilmesi gerekenler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Embriyo Transferi</dc:title>
  <dc:creator>Tuna</dc:creator>
  <cp:lastModifiedBy>Tuna</cp:lastModifiedBy>
  <cp:revision>1</cp:revision>
  <dcterms:created xsi:type="dcterms:W3CDTF">2021-05-18T12:35:08Z</dcterms:created>
  <dcterms:modified xsi:type="dcterms:W3CDTF">2021-05-18T12:35:11Z</dcterms:modified>
</cp:coreProperties>
</file>